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256" r:id="rId2"/>
    <p:sldId id="528" r:id="rId3"/>
    <p:sldId id="491" r:id="rId4"/>
    <p:sldId id="488" r:id="rId5"/>
    <p:sldId id="489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25" r:id="rId15"/>
    <p:sldId id="526" r:id="rId16"/>
    <p:sldId id="527" r:id="rId17"/>
    <p:sldId id="332" r:id="rId18"/>
    <p:sldId id="500" r:id="rId19"/>
    <p:sldId id="348" r:id="rId20"/>
    <p:sldId id="487" r:id="rId21"/>
    <p:sldId id="338" r:id="rId22"/>
    <p:sldId id="502" r:id="rId23"/>
    <p:sldId id="503" r:id="rId24"/>
    <p:sldId id="504" r:id="rId25"/>
    <p:sldId id="505" r:id="rId26"/>
    <p:sldId id="352" r:id="rId27"/>
    <p:sldId id="351" r:id="rId28"/>
    <p:sldId id="353" r:id="rId29"/>
    <p:sldId id="476" r:id="rId30"/>
    <p:sldId id="522" r:id="rId31"/>
    <p:sldId id="354" r:id="rId32"/>
    <p:sldId id="355" r:id="rId33"/>
    <p:sldId id="326" r:id="rId34"/>
    <p:sldId id="387" r:id="rId35"/>
    <p:sldId id="390" r:id="rId36"/>
    <p:sldId id="388" r:id="rId37"/>
    <p:sldId id="356" r:id="rId38"/>
    <p:sldId id="362" r:id="rId39"/>
    <p:sldId id="482" r:id="rId40"/>
    <p:sldId id="363" r:id="rId41"/>
    <p:sldId id="483" r:id="rId42"/>
    <p:sldId id="322" r:id="rId43"/>
    <p:sldId id="323" r:id="rId44"/>
    <p:sldId id="477" r:id="rId45"/>
    <p:sldId id="478" r:id="rId46"/>
    <p:sldId id="364" r:id="rId47"/>
    <p:sldId id="368" r:id="rId48"/>
    <p:sldId id="369" r:id="rId49"/>
    <p:sldId id="370" r:id="rId50"/>
    <p:sldId id="506" r:id="rId51"/>
    <p:sldId id="507" r:id="rId52"/>
    <p:sldId id="508" r:id="rId53"/>
    <p:sldId id="501" r:id="rId54"/>
    <p:sldId id="398" r:id="rId55"/>
    <p:sldId id="399" r:id="rId56"/>
    <p:sldId id="400" r:id="rId57"/>
    <p:sldId id="401" r:id="rId58"/>
    <p:sldId id="402" r:id="rId59"/>
    <p:sldId id="404" r:id="rId60"/>
    <p:sldId id="405" r:id="rId61"/>
    <p:sldId id="484" r:id="rId62"/>
    <p:sldId id="371" r:id="rId63"/>
    <p:sldId id="372" r:id="rId64"/>
    <p:sldId id="381" r:id="rId65"/>
    <p:sldId id="382" r:id="rId66"/>
    <p:sldId id="383" r:id="rId67"/>
    <p:sldId id="479" r:id="rId68"/>
    <p:sldId id="480" r:id="rId69"/>
    <p:sldId id="481" r:id="rId70"/>
    <p:sldId id="384" r:id="rId71"/>
    <p:sldId id="391" r:id="rId72"/>
    <p:sldId id="392" r:id="rId73"/>
    <p:sldId id="395" r:id="rId74"/>
    <p:sldId id="393" r:id="rId75"/>
    <p:sldId id="394" r:id="rId76"/>
    <p:sldId id="396" r:id="rId77"/>
    <p:sldId id="386" r:id="rId78"/>
    <p:sldId id="406" r:id="rId79"/>
    <p:sldId id="451" r:id="rId80"/>
    <p:sldId id="536" r:id="rId81"/>
    <p:sldId id="529" r:id="rId82"/>
    <p:sldId id="530" r:id="rId83"/>
    <p:sldId id="531" r:id="rId84"/>
    <p:sldId id="532" r:id="rId85"/>
    <p:sldId id="533" r:id="rId86"/>
    <p:sldId id="534" r:id="rId87"/>
    <p:sldId id="535" r:id="rId88"/>
    <p:sldId id="474" r:id="rId89"/>
    <p:sldId id="452" r:id="rId90"/>
    <p:sldId id="453" r:id="rId91"/>
    <p:sldId id="454" r:id="rId92"/>
    <p:sldId id="455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85" r:id="rId103"/>
    <p:sldId id="418" r:id="rId104"/>
    <p:sldId id="456" r:id="rId105"/>
    <p:sldId id="457" r:id="rId106"/>
    <p:sldId id="459" r:id="rId107"/>
    <p:sldId id="460" r:id="rId108"/>
    <p:sldId id="461" r:id="rId109"/>
    <p:sldId id="462" r:id="rId110"/>
    <p:sldId id="463" r:id="rId111"/>
    <p:sldId id="513" r:id="rId112"/>
    <p:sldId id="423" r:id="rId113"/>
    <p:sldId id="426" r:id="rId114"/>
    <p:sldId id="514" r:id="rId115"/>
    <p:sldId id="427" r:id="rId116"/>
    <p:sldId id="428" r:id="rId117"/>
    <p:sldId id="429" r:id="rId118"/>
    <p:sldId id="430" r:id="rId119"/>
    <p:sldId id="515" r:id="rId120"/>
    <p:sldId id="516" r:id="rId121"/>
    <p:sldId id="517" r:id="rId122"/>
    <p:sldId id="518" r:id="rId123"/>
    <p:sldId id="519" r:id="rId124"/>
    <p:sldId id="520" r:id="rId125"/>
    <p:sldId id="521" r:id="rId126"/>
    <p:sldId id="433" r:id="rId127"/>
    <p:sldId id="434" r:id="rId128"/>
    <p:sldId id="509" r:id="rId129"/>
    <p:sldId id="510" r:id="rId130"/>
    <p:sldId id="511" r:id="rId131"/>
    <p:sldId id="512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523" r:id="rId143"/>
    <p:sldId id="537" r:id="rId144"/>
    <p:sldId id="538" r:id="rId145"/>
    <p:sldId id="524" r:id="rId146"/>
    <p:sldId id="431" r:id="rId147"/>
    <p:sldId id="450" r:id="rId148"/>
    <p:sldId id="432" r:id="rId149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555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9E62721-E820-42FA-88EB-7A4FE472F1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EA25C9B-95B1-4373-9F39-C82AEB30B0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54628" name="Rectangle 4">
            <a:extLst>
              <a:ext uri="{FF2B5EF4-FFF2-40B4-BE49-F238E27FC236}">
                <a16:creationId xmlns:a16="http://schemas.microsoft.com/office/drawing/2014/main" id="{A4839DA3-6248-44EB-BE63-2FAC41AC6A3D}"/>
              </a:ext>
            </a:extLst>
          </p:cNvPr>
          <p:cNvSpPr>
            <a:spLocks noGrp="1" noRot="1" noChangeArrowheads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51E80F4A-3D49-4632-A474-0F42FD12B49C}"/>
              </a:ext>
            </a:extLst>
          </p:cNvPr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8E69A674-3EAC-4FCC-A7E6-E374914437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3E2D2A9B-0A55-44F0-9C4A-102C42F31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D5545E08-F7A9-41EC-BEB9-33359CE51687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682B42-B774-45B7-A90A-A1031E8C47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DC2BD6-9B1D-47D9-AE35-4F121AE32C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0D591E-2192-4313-AEE0-00080D94F2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3E8FD5-E85D-4170-B849-8107395BC01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5895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BDF42C-2765-4CF4-906A-86CDD75A35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E71AFE-5F98-4ECE-95B1-2A48C696F0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9D3BA8-A243-4679-AD83-B2A928A97E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AB6F2C-CEE5-434D-8035-4DD1D274787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650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158F0F-A047-4DAC-8DFD-A3717CB40D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4F12F7-58B1-40B7-A4D4-914D1B4138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120D8C-AE98-4BE7-A24D-051E554260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13F78D-CAF6-4A8C-9A34-9C894257713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340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F9952C-DB0F-4C75-8ED4-565A34B0E5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0B58111-73FA-418E-B4D1-8F8614BA97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44DEC8A-7545-4505-BE2B-FA583E2321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E90532-65C6-47BA-8769-DFCAEAC5E95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2104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76250"/>
            <a:ext cx="7772400" cy="6588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4213" y="12684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3C6165-F0D6-4739-A918-8DFA76546E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D2424D-1CD3-4713-ABF6-857358A0F9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FB1AB4C-F348-4B22-8FFA-78F2AD4928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34B34B-799D-47E2-A68C-F94154CDBFC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05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D7E177-4AEC-413C-BA32-502D452F48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2BE4B6-05DA-4BD8-A97D-AC8626AFE6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7711DC-EB4A-4994-8F13-C9FFDDE119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FF2F8A-9B09-474E-B926-510B93C0489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2942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DAE01D-7765-4299-8D6A-CF7CFE792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0EC283-E3D1-4299-AA1D-460599329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D71226-F550-4FE5-BBD8-232DC74FD0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0771FE-2BB8-41CD-B450-639AC68422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9495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2394B-4E57-4C63-BCED-3058CA1B75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350CC-3828-4965-B8C1-32B461B155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07D24-BD56-4DEC-A07D-8F651A1803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BA416-1E72-4028-9360-1C5BF999DEB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927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7A019C0-14DF-4B41-80A1-06C7295AFA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565E698-8FFF-4767-969A-77CD700AB6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516864D-BD14-4C85-95C4-D9C6F8A115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9DD947-E95F-493A-B2E1-1A55CD98288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0771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E2A78E-6AAD-489C-8F7E-EA46BB5F07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0E2A00-02BC-4B3D-A8DB-313D7EBFA2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EF56DE6-28FB-495A-9DCE-2422395C82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41994-8C56-4614-9F85-E33A89DB9AC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832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AA67B1-E8BC-4482-9596-7DD5CCE182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9E89D4C-12EC-4361-BDE3-28124DFA11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F5E2A4-E583-43CD-A651-E09BDC6F1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407CD-A807-4E15-B7CE-EAACF3D6F16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317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661639-A316-46ED-BEEF-622FFC8A8B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A8793-9785-4F18-9D33-DA78B730D0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4D8BF-9EDB-4A5A-ACA0-26D0F8206C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D3E727-C147-47C1-968C-1A9AF90CFB7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233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04CF85-F66D-4670-8259-21153B17FF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08B08-35FE-4D69-ACBC-7934396CE0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A9D8C-4F3F-4D30-A028-C82E5C1055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41E767-0CE3-47F1-BBE0-C4AAEB490F2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240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7952D0E-4C32-46E2-8596-728931BF13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2CA870A-EC52-46D1-9762-B4A4FC7FC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D08AF73-2FBB-4A8E-8C94-5F76F70A39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E29931C-A1B7-4631-91E3-EABCE012F4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39924EF-154D-4526-970D-0DAADC6D7B4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2CE62D7-20AB-4277-8D2A-C587FBA2E5AC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5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6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2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2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7.w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9.bin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4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6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0.png"/><Relationship Id="rId4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0.png"/><Relationship Id="rId4" Type="http://schemas.openxmlformats.org/officeDocument/2006/relationships/image" Target="../media/image3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0.png"/><Relationship Id="rId4" Type="http://schemas.openxmlformats.org/officeDocument/2006/relationships/image" Target="../media/image3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4E7BD8A4-D771-4C66-9CFB-C35D7BEEA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057400"/>
            <a:ext cx="8229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计算机组成原理与体系结构</a:t>
            </a:r>
            <a:b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复习课 </a:t>
            </a:r>
            <a:r>
              <a:rPr lang="en-US" altLang="zh-CN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5100">
                <a:solidFill>
                  <a:schemeClr val="tx2"/>
                </a:solidFill>
              </a:rPr>
              <a:t> </a:t>
            </a:r>
          </a:p>
          <a:p>
            <a:pPr algn="ctr" eaLnBrk="1" hangingPunct="1"/>
            <a:endParaRPr lang="en-US" altLang="zh-CN" sz="4000" b="1" i="1">
              <a:solidFill>
                <a:schemeClr val="tx2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/>
            <a: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赖晓铮 </a:t>
            </a:r>
            <a:endParaRPr lang="en-US" altLang="zh-CN" sz="4000" b="1">
              <a:solidFill>
                <a:schemeClr val="tx2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8">
            <a:extLst>
              <a:ext uri="{FF2B5EF4-FFF2-40B4-BE49-F238E27FC236}">
                <a16:creationId xmlns:a16="http://schemas.microsoft.com/office/drawing/2014/main" id="{0530BFB4-067E-484E-8249-1940BE2E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685800"/>
            <a:ext cx="866457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/>
              <a:t>计算机体系结构的发展</a:t>
            </a:r>
          </a:p>
          <a:p>
            <a:pPr eaLnBrk="1" hangingPunct="1"/>
            <a:endParaRPr lang="zh-CN" altLang="en-US" sz="3200" b="1"/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冯·诺依曼计算机的主要特点是：</a:t>
            </a:r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  ▪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存储程序方式，按地址访问；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  ▪ 指令顺序执行；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  ▪ 单元定长的一维线性空间存储器；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  ▪ 使用低级机器语言，数据以二进制表示；</a:t>
            </a: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  ▪ 单处理机结构，以运算器为中心。</a:t>
            </a:r>
          </a:p>
          <a:p>
            <a:pPr eaLnBrk="1" hangingPunct="1"/>
            <a:endParaRPr lang="zh-CN" altLang="en-US" sz="28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    改进后的冯·诺依曼计算机使其从原来的以</a:t>
            </a:r>
            <a:r>
              <a:rPr lang="zh-CN" altLang="en-US" sz="2800" b="1">
                <a:solidFill>
                  <a:srgbClr val="E41048"/>
                </a:solidFill>
                <a:latin typeface="宋体" panose="02010600030101010101" pitchFamily="2" charset="-122"/>
              </a:rPr>
              <a:t>运算器为中心</a:t>
            </a:r>
            <a:r>
              <a:rPr lang="zh-CN" altLang="en-US" sz="2800" b="1">
                <a:latin typeface="宋体" panose="02010600030101010101" pitchFamily="2" charset="-122"/>
              </a:rPr>
              <a:t>演变为以</a:t>
            </a:r>
            <a:r>
              <a:rPr lang="zh-CN" altLang="en-US" sz="2800" b="1">
                <a:solidFill>
                  <a:srgbClr val="E41048"/>
                </a:solidFill>
                <a:latin typeface="宋体" panose="02010600030101010101" pitchFamily="2" charset="-122"/>
              </a:rPr>
              <a:t>存储器为中心</a:t>
            </a:r>
            <a:r>
              <a:rPr lang="zh-CN" altLang="en-US" sz="2800" b="1">
                <a:latin typeface="宋体" panose="02010600030101010101" pitchFamily="2" charset="-122"/>
              </a:rPr>
              <a:t>。从系统结构上讲，主要是通过各种并行处理手段提高计算机系统性能。</a:t>
            </a:r>
            <a:r>
              <a:rPr lang="zh-CN" altLang="en-US" sz="3200" b="1">
                <a:latin typeface="宋体" panose="02010600030101010101" pitchFamily="2" charset="-122"/>
              </a:rPr>
              <a:t>    </a:t>
            </a:r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8CD3F1D4-7BC4-466D-9608-233DE5749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8610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题 </a:t>
            </a:r>
            <a:r>
              <a:rPr lang="en-US" altLang="zh-CN" sz="2800" b="1">
                <a:latin typeface="宋体" panose="02010600030101010101" pitchFamily="2" charset="-122"/>
              </a:rPr>
              <a:t>3-3(1)</a:t>
            </a:r>
            <a:r>
              <a:rPr lang="zh-CN" altLang="en-US" sz="2800" b="1">
                <a:latin typeface="宋体" panose="02010600030101010101" pitchFamily="2" charset="-122"/>
              </a:rPr>
              <a:t>：</a:t>
            </a:r>
            <a:r>
              <a:rPr lang="en-US" altLang="zh-CN" sz="2800" b="1">
                <a:latin typeface="宋体" panose="02010600030101010101" pitchFamily="2" charset="-122"/>
              </a:rPr>
              <a:t>16K*8</a:t>
            </a:r>
            <a:r>
              <a:rPr lang="zh-CN" altLang="en-US" sz="2800" b="1">
                <a:latin typeface="宋体" panose="02010600030101010101" pitchFamily="2" charset="-122"/>
              </a:rPr>
              <a:t>位的</a:t>
            </a:r>
            <a:r>
              <a:rPr lang="en-US" altLang="zh-CN" sz="2800" b="1">
                <a:latin typeface="宋体" panose="02010600030101010101" pitchFamily="2" charset="-122"/>
              </a:rPr>
              <a:t>DRAM</a:t>
            </a:r>
            <a:r>
              <a:rPr lang="zh-CN" altLang="en-US" sz="2800" b="1">
                <a:latin typeface="宋体" panose="02010600030101010101" pitchFamily="2" charset="-122"/>
              </a:rPr>
              <a:t>芯片构成</a:t>
            </a:r>
            <a:r>
              <a:rPr lang="en-US" altLang="zh-CN" sz="2800" b="1">
                <a:latin typeface="宋体" panose="02010600030101010101" pitchFamily="2" charset="-122"/>
              </a:rPr>
              <a:t>64K*32</a:t>
            </a:r>
            <a:r>
              <a:rPr lang="zh-CN" altLang="en-US" sz="2800" b="1">
                <a:latin typeface="宋体" panose="02010600030101010101" pitchFamily="2" charset="-122"/>
              </a:rPr>
              <a:t>位存储器</a:t>
            </a:r>
          </a:p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，求该存储器的组成逻辑框图</a:t>
            </a: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8A941958-FE21-4021-9641-FEE093C642B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667000"/>
            <a:ext cx="1447800" cy="1519238"/>
            <a:chOff x="0" y="0"/>
            <a:chExt cx="912" cy="957"/>
          </a:xfrm>
        </p:grpSpPr>
        <p:sp>
          <p:nvSpPr>
            <p:cNvPr id="113764" name="Text Box 4">
              <a:extLst>
                <a:ext uri="{FF2B5EF4-FFF2-40B4-BE49-F238E27FC236}">
                  <a16:creationId xmlns:a16="http://schemas.microsoft.com/office/drawing/2014/main" id="{38F8A376-6275-4380-BED9-82469D609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</a:rPr>
                <a:t>8×16K</a:t>
              </a:r>
            </a:p>
          </p:txBody>
        </p:sp>
        <p:sp>
          <p:nvSpPr>
            <p:cNvPr id="113765" name="Text Box 5">
              <a:extLst>
                <a:ext uri="{FF2B5EF4-FFF2-40B4-BE49-F238E27FC236}">
                  <a16:creationId xmlns:a16="http://schemas.microsoft.com/office/drawing/2014/main" id="{C94C3BC0-598C-46A5-9DBF-AEF980005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66" name="Text Box 6">
              <a:extLst>
                <a:ext uri="{FF2B5EF4-FFF2-40B4-BE49-F238E27FC236}">
                  <a16:creationId xmlns:a16="http://schemas.microsoft.com/office/drawing/2014/main" id="{0D1A9E93-85DF-448B-B798-13CAA4D7B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67" name="Text Box 7">
              <a:extLst>
                <a:ext uri="{FF2B5EF4-FFF2-40B4-BE49-F238E27FC236}">
                  <a16:creationId xmlns:a16="http://schemas.microsoft.com/office/drawing/2014/main" id="{D64A9445-7757-4A0E-971B-F6A10D33B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</p:grpSp>
      <p:grpSp>
        <p:nvGrpSpPr>
          <p:cNvPr id="113668" name="Group 8">
            <a:extLst>
              <a:ext uri="{FF2B5EF4-FFF2-40B4-BE49-F238E27FC236}">
                <a16:creationId xmlns:a16="http://schemas.microsoft.com/office/drawing/2014/main" id="{1D3BF239-247E-4A7B-8F8B-4A5EF57AA94C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667000"/>
            <a:ext cx="1447800" cy="1519238"/>
            <a:chOff x="0" y="0"/>
            <a:chExt cx="912" cy="957"/>
          </a:xfrm>
        </p:grpSpPr>
        <p:sp>
          <p:nvSpPr>
            <p:cNvPr id="113760" name="Text Box 9">
              <a:extLst>
                <a:ext uri="{FF2B5EF4-FFF2-40B4-BE49-F238E27FC236}">
                  <a16:creationId xmlns:a16="http://schemas.microsoft.com/office/drawing/2014/main" id="{1729F247-D1B2-4906-9853-70EC75B13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61" name="Text Box 10">
              <a:extLst>
                <a:ext uri="{FF2B5EF4-FFF2-40B4-BE49-F238E27FC236}">
                  <a16:creationId xmlns:a16="http://schemas.microsoft.com/office/drawing/2014/main" id="{4F1E602E-BC9C-4DA1-AECA-1A1AE0784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62" name="Text Box 11">
              <a:extLst>
                <a:ext uri="{FF2B5EF4-FFF2-40B4-BE49-F238E27FC236}">
                  <a16:creationId xmlns:a16="http://schemas.microsoft.com/office/drawing/2014/main" id="{C043B50A-4092-4D43-8DD5-487911DE5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63" name="Text Box 12">
              <a:extLst>
                <a:ext uri="{FF2B5EF4-FFF2-40B4-BE49-F238E27FC236}">
                  <a16:creationId xmlns:a16="http://schemas.microsoft.com/office/drawing/2014/main" id="{929B497C-8D0B-4CD1-95F4-9F14F3F56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</p:grpSp>
      <p:grpSp>
        <p:nvGrpSpPr>
          <p:cNvPr id="113669" name="Group 13">
            <a:extLst>
              <a:ext uri="{FF2B5EF4-FFF2-40B4-BE49-F238E27FC236}">
                <a16:creationId xmlns:a16="http://schemas.microsoft.com/office/drawing/2014/main" id="{EA722FA2-FC64-488B-B2D2-A6852528E561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667000"/>
            <a:ext cx="1447800" cy="1519238"/>
            <a:chOff x="0" y="0"/>
            <a:chExt cx="912" cy="957"/>
          </a:xfrm>
        </p:grpSpPr>
        <p:sp>
          <p:nvSpPr>
            <p:cNvPr id="113756" name="Text Box 14">
              <a:extLst>
                <a:ext uri="{FF2B5EF4-FFF2-40B4-BE49-F238E27FC236}">
                  <a16:creationId xmlns:a16="http://schemas.microsoft.com/office/drawing/2014/main" id="{FCC47CAA-045B-4F35-A4F8-2D72BC723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7" name="Text Box 15">
              <a:extLst>
                <a:ext uri="{FF2B5EF4-FFF2-40B4-BE49-F238E27FC236}">
                  <a16:creationId xmlns:a16="http://schemas.microsoft.com/office/drawing/2014/main" id="{1E060061-7F13-4CBB-889C-D121153F5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8" name="Text Box 16">
              <a:extLst>
                <a:ext uri="{FF2B5EF4-FFF2-40B4-BE49-F238E27FC236}">
                  <a16:creationId xmlns:a16="http://schemas.microsoft.com/office/drawing/2014/main" id="{7CE9E2CD-EE2C-41DE-9C31-48386025F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9" name="Text Box 17">
              <a:extLst>
                <a:ext uri="{FF2B5EF4-FFF2-40B4-BE49-F238E27FC236}">
                  <a16:creationId xmlns:a16="http://schemas.microsoft.com/office/drawing/2014/main" id="{5AA2C5F1-2CF9-4BB4-805E-750263AFA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</p:grpSp>
      <p:grpSp>
        <p:nvGrpSpPr>
          <p:cNvPr id="113670" name="Group 18">
            <a:extLst>
              <a:ext uri="{FF2B5EF4-FFF2-40B4-BE49-F238E27FC236}">
                <a16:creationId xmlns:a16="http://schemas.microsoft.com/office/drawing/2014/main" id="{AE77C035-0919-4E82-ADC8-CF4F8D49B281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667000"/>
            <a:ext cx="1447800" cy="1519238"/>
            <a:chOff x="0" y="0"/>
            <a:chExt cx="912" cy="957"/>
          </a:xfrm>
        </p:grpSpPr>
        <p:sp>
          <p:nvSpPr>
            <p:cNvPr id="113752" name="Text Box 19">
              <a:extLst>
                <a:ext uri="{FF2B5EF4-FFF2-40B4-BE49-F238E27FC236}">
                  <a16:creationId xmlns:a16="http://schemas.microsoft.com/office/drawing/2014/main" id="{BBEF3BAF-E122-447E-9C31-3CC716E45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3" name="Text Box 20">
              <a:extLst>
                <a:ext uri="{FF2B5EF4-FFF2-40B4-BE49-F238E27FC236}">
                  <a16:creationId xmlns:a16="http://schemas.microsoft.com/office/drawing/2014/main" id="{BCF6C53A-EC22-4712-A81E-A82E6B102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4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4" name="Text Box 21">
              <a:extLst>
                <a:ext uri="{FF2B5EF4-FFF2-40B4-BE49-F238E27FC236}">
                  <a16:creationId xmlns:a16="http://schemas.microsoft.com/office/drawing/2014/main" id="{940EA7EC-DB32-4EA7-8C54-9E08F3ACA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13755" name="Text Box 22">
              <a:extLst>
                <a:ext uri="{FF2B5EF4-FFF2-40B4-BE49-F238E27FC236}">
                  <a16:creationId xmlns:a16="http://schemas.microsoft.com/office/drawing/2014/main" id="{C4FE3D41-B875-43B2-8C89-760420CD9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0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</p:grpSp>
      <p:sp>
        <p:nvSpPr>
          <p:cNvPr id="113671" name="Line 23">
            <a:extLst>
              <a:ext uri="{FF2B5EF4-FFF2-40B4-BE49-F238E27FC236}">
                <a16:creationId xmlns:a16="http://schemas.microsoft.com/office/drawing/2014/main" id="{A4A2A3AF-3FB8-4406-B9A2-7B72F82E2B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4648200"/>
            <a:ext cx="65532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72" name="Text Box 24">
            <a:extLst>
              <a:ext uri="{FF2B5EF4-FFF2-40B4-BE49-F238E27FC236}">
                <a16:creationId xmlns:a16="http://schemas.microsoft.com/office/drawing/2014/main" id="{43C09BD1-BC8C-45C6-81B5-8C3F6E172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6482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</a:rPr>
              <a:t>D0</a:t>
            </a:r>
            <a:r>
              <a:rPr lang="zh-CN" altLang="en-US" b="1">
                <a:solidFill>
                  <a:srgbClr val="FF3300"/>
                </a:solidFill>
              </a:rPr>
              <a:t>～</a:t>
            </a:r>
            <a:r>
              <a:rPr lang="en-US" altLang="zh-CN" b="1">
                <a:solidFill>
                  <a:srgbClr val="FF3300"/>
                </a:solidFill>
              </a:rPr>
              <a:t>D31</a:t>
            </a:r>
          </a:p>
        </p:txBody>
      </p:sp>
      <p:sp>
        <p:nvSpPr>
          <p:cNvPr id="113673" name="Text Box 25">
            <a:extLst>
              <a:ext uri="{FF2B5EF4-FFF2-40B4-BE49-F238E27FC236}">
                <a16:creationId xmlns:a16="http://schemas.microsoft.com/office/drawing/2014/main" id="{37A57EA8-ECF3-419D-ABDB-EEC1F4AF5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962400"/>
            <a:ext cx="91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>
                <a:solidFill>
                  <a:srgbClr val="FF3300"/>
                </a:solidFill>
              </a:rPr>
              <a:t>  </a:t>
            </a:r>
            <a:r>
              <a:rPr lang="en-US" altLang="zh-CN" sz="1400" b="1">
                <a:solidFill>
                  <a:srgbClr val="FF3300"/>
                </a:solidFill>
              </a:rPr>
              <a:t>D0</a:t>
            </a:r>
            <a:r>
              <a:rPr lang="zh-CN" altLang="en-US" sz="1400" b="1">
                <a:solidFill>
                  <a:srgbClr val="FF3300"/>
                </a:solidFill>
              </a:rPr>
              <a:t>～</a:t>
            </a:r>
            <a:r>
              <a:rPr lang="en-US" altLang="zh-CN" sz="1400" b="1">
                <a:solidFill>
                  <a:srgbClr val="FF3300"/>
                </a:solidFill>
              </a:rPr>
              <a:t>D7</a:t>
            </a:r>
          </a:p>
        </p:txBody>
      </p:sp>
      <p:sp>
        <p:nvSpPr>
          <p:cNvPr id="113674" name="Text Box 26">
            <a:extLst>
              <a:ext uri="{FF2B5EF4-FFF2-40B4-BE49-F238E27FC236}">
                <a16:creationId xmlns:a16="http://schemas.microsoft.com/office/drawing/2014/main" id="{5CAF2BFD-9F1B-48C0-A40D-B2A4ED0F8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5814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>
                <a:solidFill>
                  <a:srgbClr val="FF3300"/>
                </a:solidFill>
              </a:rPr>
              <a:t>   </a:t>
            </a:r>
            <a:r>
              <a:rPr lang="en-US" altLang="zh-CN" sz="1400" b="1">
                <a:solidFill>
                  <a:srgbClr val="FF3300"/>
                </a:solidFill>
              </a:rPr>
              <a:t>D8</a:t>
            </a:r>
            <a:r>
              <a:rPr lang="zh-CN" altLang="en-US" sz="1400" b="1">
                <a:solidFill>
                  <a:srgbClr val="FF3300"/>
                </a:solidFill>
              </a:rPr>
              <a:t>～</a:t>
            </a:r>
            <a:r>
              <a:rPr lang="en-US" altLang="zh-CN" sz="1400" b="1">
                <a:solidFill>
                  <a:srgbClr val="FF3300"/>
                </a:solidFill>
              </a:rPr>
              <a:t>D15</a:t>
            </a:r>
          </a:p>
        </p:txBody>
      </p:sp>
      <p:sp>
        <p:nvSpPr>
          <p:cNvPr id="113675" name="Text Box 27">
            <a:extLst>
              <a:ext uri="{FF2B5EF4-FFF2-40B4-BE49-F238E27FC236}">
                <a16:creationId xmlns:a16="http://schemas.microsoft.com/office/drawing/2014/main" id="{2ED046BD-F76B-4D46-A434-F3723DEF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2004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>
                <a:solidFill>
                  <a:srgbClr val="FF3300"/>
                </a:solidFill>
              </a:rPr>
              <a:t> </a:t>
            </a:r>
            <a:r>
              <a:rPr lang="en-US" altLang="zh-CN" sz="1400" b="1">
                <a:solidFill>
                  <a:srgbClr val="FF3300"/>
                </a:solidFill>
              </a:rPr>
              <a:t>D16</a:t>
            </a:r>
            <a:r>
              <a:rPr lang="zh-CN" altLang="en-US" sz="1400" b="1">
                <a:solidFill>
                  <a:srgbClr val="FF3300"/>
                </a:solidFill>
              </a:rPr>
              <a:t>～</a:t>
            </a:r>
            <a:r>
              <a:rPr lang="en-US" altLang="zh-CN" sz="1400" b="1">
                <a:solidFill>
                  <a:srgbClr val="FF3300"/>
                </a:solidFill>
              </a:rPr>
              <a:t>D23</a:t>
            </a:r>
          </a:p>
        </p:txBody>
      </p:sp>
      <p:sp>
        <p:nvSpPr>
          <p:cNvPr id="113676" name="Text Box 28">
            <a:extLst>
              <a:ext uri="{FF2B5EF4-FFF2-40B4-BE49-F238E27FC236}">
                <a16:creationId xmlns:a16="http://schemas.microsoft.com/office/drawing/2014/main" id="{5DB18A79-A320-446B-9E87-35461DAEF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667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b="1"/>
              <a:t> </a:t>
            </a:r>
            <a:r>
              <a:rPr lang="en-US" altLang="zh-CN" sz="1400" b="1">
                <a:solidFill>
                  <a:srgbClr val="FF3300"/>
                </a:solidFill>
              </a:rPr>
              <a:t>D24</a:t>
            </a:r>
            <a:r>
              <a:rPr lang="zh-CN" altLang="en-US" sz="1400" b="1">
                <a:solidFill>
                  <a:srgbClr val="FF3300"/>
                </a:solidFill>
              </a:rPr>
              <a:t>～</a:t>
            </a:r>
            <a:r>
              <a:rPr lang="en-US" altLang="zh-CN" sz="1400" b="1">
                <a:solidFill>
                  <a:srgbClr val="FF3300"/>
                </a:solidFill>
              </a:rPr>
              <a:t>D31</a:t>
            </a:r>
          </a:p>
        </p:txBody>
      </p:sp>
      <p:sp>
        <p:nvSpPr>
          <p:cNvPr id="113677" name="Line 29">
            <a:extLst>
              <a:ext uri="{FF2B5EF4-FFF2-40B4-BE49-F238E27FC236}">
                <a16:creationId xmlns:a16="http://schemas.microsoft.com/office/drawing/2014/main" id="{0CE1FF61-11F6-4DB7-B8A9-591BEAF0E5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1905000"/>
            <a:ext cx="69342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78" name="Text Box 30">
            <a:extLst>
              <a:ext uri="{FF2B5EF4-FFF2-40B4-BE49-F238E27FC236}">
                <a16:creationId xmlns:a16="http://schemas.microsoft.com/office/drawing/2014/main" id="{2E3FFCA6-19E0-48C1-99DA-8C81C892E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4478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</a:rPr>
              <a:t>A0</a:t>
            </a:r>
            <a:r>
              <a:rPr lang="zh-CN" altLang="en-US" b="1">
                <a:solidFill>
                  <a:srgbClr val="FF3300"/>
                </a:solidFill>
              </a:rPr>
              <a:t>～</a:t>
            </a:r>
            <a:r>
              <a:rPr lang="en-US" altLang="zh-CN" b="1">
                <a:solidFill>
                  <a:srgbClr val="FF3300"/>
                </a:solidFill>
              </a:rPr>
              <a:t>A13</a:t>
            </a:r>
          </a:p>
        </p:txBody>
      </p:sp>
      <p:sp>
        <p:nvSpPr>
          <p:cNvPr id="113679" name="Line 31">
            <a:extLst>
              <a:ext uri="{FF2B5EF4-FFF2-40B4-BE49-F238E27FC236}">
                <a16:creationId xmlns:a16="http://schemas.microsoft.com/office/drawing/2014/main" id="{E816F5E3-D8A5-4D13-86A8-511132F94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905000"/>
            <a:ext cx="0" cy="762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80" name="Line 32">
            <a:extLst>
              <a:ext uri="{FF2B5EF4-FFF2-40B4-BE49-F238E27FC236}">
                <a16:creationId xmlns:a16="http://schemas.microsoft.com/office/drawing/2014/main" id="{F13504B7-A8C6-4E42-9DC9-68E023EA3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905000"/>
            <a:ext cx="0" cy="762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81" name="Line 33">
            <a:extLst>
              <a:ext uri="{FF2B5EF4-FFF2-40B4-BE49-F238E27FC236}">
                <a16:creationId xmlns:a16="http://schemas.microsoft.com/office/drawing/2014/main" id="{63221606-A655-4A29-8BE0-9AC8B3771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905000"/>
            <a:ext cx="0" cy="762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682" name="Line 34">
            <a:extLst>
              <a:ext uri="{FF2B5EF4-FFF2-40B4-BE49-F238E27FC236}">
                <a16:creationId xmlns:a16="http://schemas.microsoft.com/office/drawing/2014/main" id="{BF12B905-07B1-444D-A46B-5ABB069F6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905000"/>
            <a:ext cx="0" cy="762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3683" name="Group 35">
            <a:extLst>
              <a:ext uri="{FF2B5EF4-FFF2-40B4-BE49-F238E27FC236}">
                <a16:creationId xmlns:a16="http://schemas.microsoft.com/office/drawing/2014/main" id="{5CE5C97B-A473-4046-9407-C2886E6DA521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2209800"/>
            <a:ext cx="762000" cy="366713"/>
            <a:chOff x="0" y="0"/>
            <a:chExt cx="480" cy="231"/>
          </a:xfrm>
        </p:grpSpPr>
        <p:sp>
          <p:nvSpPr>
            <p:cNvPr id="113750" name="Text Box 36">
              <a:extLst>
                <a:ext uri="{FF2B5EF4-FFF2-40B4-BE49-F238E27FC236}">
                  <a16:creationId xmlns:a16="http://schemas.microsoft.com/office/drawing/2014/main" id="{60E3E627-098D-4225-95E4-816AD13F9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</a:rPr>
                <a:t>CS3</a:t>
              </a:r>
            </a:p>
          </p:txBody>
        </p:sp>
        <p:sp>
          <p:nvSpPr>
            <p:cNvPr id="113751" name="Line 37">
              <a:extLst>
                <a:ext uri="{FF2B5EF4-FFF2-40B4-BE49-F238E27FC236}">
                  <a16:creationId xmlns:a16="http://schemas.microsoft.com/office/drawing/2014/main" id="{B598B275-3227-46DD-9B9C-1A3240969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3684" name="Line 38">
            <a:extLst>
              <a:ext uri="{FF2B5EF4-FFF2-40B4-BE49-F238E27FC236}">
                <a16:creationId xmlns:a16="http://schemas.microsoft.com/office/drawing/2014/main" id="{5C618C46-2E26-4523-8609-E74D94168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3685" name="Group 39">
            <a:extLst>
              <a:ext uri="{FF2B5EF4-FFF2-40B4-BE49-F238E27FC236}">
                <a16:creationId xmlns:a16="http://schemas.microsoft.com/office/drawing/2014/main" id="{6A0E6FB3-5FE8-4C13-8AA9-664BBE4359EA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209800"/>
            <a:ext cx="762000" cy="457200"/>
            <a:chOff x="0" y="0"/>
            <a:chExt cx="480" cy="288"/>
          </a:xfrm>
        </p:grpSpPr>
        <p:grpSp>
          <p:nvGrpSpPr>
            <p:cNvPr id="113746" name="Group 40">
              <a:extLst>
                <a:ext uri="{FF2B5EF4-FFF2-40B4-BE49-F238E27FC236}">
                  <a16:creationId xmlns:a16="http://schemas.microsoft.com/office/drawing/2014/main" id="{507B13A3-9B2C-455D-A2C2-129C5C33B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" cy="231"/>
              <a:chOff x="0" y="0"/>
              <a:chExt cx="480" cy="231"/>
            </a:xfrm>
          </p:grpSpPr>
          <p:sp>
            <p:nvSpPr>
              <p:cNvPr id="113748" name="Text Box 41">
                <a:extLst>
                  <a:ext uri="{FF2B5EF4-FFF2-40B4-BE49-F238E27FC236}">
                    <a16:creationId xmlns:a16="http://schemas.microsoft.com/office/drawing/2014/main" id="{0FEFD864-9BF7-4AB8-BA58-AB87FDE538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3300"/>
                    </a:solidFill>
                  </a:rPr>
                  <a:t>CS2</a:t>
                </a:r>
              </a:p>
            </p:txBody>
          </p:sp>
          <p:sp>
            <p:nvSpPr>
              <p:cNvPr id="113749" name="Line 42">
                <a:extLst>
                  <a:ext uri="{FF2B5EF4-FFF2-40B4-BE49-F238E27FC236}">
                    <a16:creationId xmlns:a16="http://schemas.microsoft.com/office/drawing/2014/main" id="{28B72D82-308F-4B8E-BA46-BF261811B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747" name="Line 43">
              <a:extLst>
                <a:ext uri="{FF2B5EF4-FFF2-40B4-BE49-F238E27FC236}">
                  <a16:creationId xmlns:a16="http://schemas.microsoft.com/office/drawing/2014/main" id="{70895CDB-E497-444F-AD22-EA8964441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6" name="Group 44">
            <a:extLst>
              <a:ext uri="{FF2B5EF4-FFF2-40B4-BE49-F238E27FC236}">
                <a16:creationId xmlns:a16="http://schemas.microsoft.com/office/drawing/2014/main" id="{D7960588-9E57-4E11-B83C-4D6B351E03C5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209800"/>
            <a:ext cx="762000" cy="457200"/>
            <a:chOff x="0" y="0"/>
            <a:chExt cx="480" cy="288"/>
          </a:xfrm>
        </p:grpSpPr>
        <p:grpSp>
          <p:nvGrpSpPr>
            <p:cNvPr id="113742" name="Group 45">
              <a:extLst>
                <a:ext uri="{FF2B5EF4-FFF2-40B4-BE49-F238E27FC236}">
                  <a16:creationId xmlns:a16="http://schemas.microsoft.com/office/drawing/2014/main" id="{839913B4-BAD1-456B-A4ED-019506B7ED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" cy="231"/>
              <a:chOff x="0" y="0"/>
              <a:chExt cx="480" cy="231"/>
            </a:xfrm>
          </p:grpSpPr>
          <p:sp>
            <p:nvSpPr>
              <p:cNvPr id="113744" name="Text Box 46">
                <a:extLst>
                  <a:ext uri="{FF2B5EF4-FFF2-40B4-BE49-F238E27FC236}">
                    <a16:creationId xmlns:a16="http://schemas.microsoft.com/office/drawing/2014/main" id="{73163A5B-27C4-4C76-B661-B87500B100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3300"/>
                    </a:solidFill>
                  </a:rPr>
                  <a:t>CS1</a:t>
                </a:r>
              </a:p>
            </p:txBody>
          </p:sp>
          <p:sp>
            <p:nvSpPr>
              <p:cNvPr id="113745" name="Line 47">
                <a:extLst>
                  <a:ext uri="{FF2B5EF4-FFF2-40B4-BE49-F238E27FC236}">
                    <a16:creationId xmlns:a16="http://schemas.microsoft.com/office/drawing/2014/main" id="{8FB20CC9-0C27-4C82-B248-7B7C47BAA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743" name="Line 48">
              <a:extLst>
                <a:ext uri="{FF2B5EF4-FFF2-40B4-BE49-F238E27FC236}">
                  <a16:creationId xmlns:a16="http://schemas.microsoft.com/office/drawing/2014/main" id="{2655FD79-05A8-4AF0-B169-90B3A299F1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7" name="Group 49">
            <a:extLst>
              <a:ext uri="{FF2B5EF4-FFF2-40B4-BE49-F238E27FC236}">
                <a16:creationId xmlns:a16="http://schemas.microsoft.com/office/drawing/2014/main" id="{D42A19C6-B7AA-40D9-A0E2-50770D14A611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2209800"/>
            <a:ext cx="762000" cy="457200"/>
            <a:chOff x="0" y="0"/>
            <a:chExt cx="480" cy="288"/>
          </a:xfrm>
        </p:grpSpPr>
        <p:grpSp>
          <p:nvGrpSpPr>
            <p:cNvPr id="113738" name="Group 50">
              <a:extLst>
                <a:ext uri="{FF2B5EF4-FFF2-40B4-BE49-F238E27FC236}">
                  <a16:creationId xmlns:a16="http://schemas.microsoft.com/office/drawing/2014/main" id="{56B467B3-448A-4A3F-AAF8-3FC8515575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" cy="231"/>
              <a:chOff x="0" y="0"/>
              <a:chExt cx="480" cy="231"/>
            </a:xfrm>
          </p:grpSpPr>
          <p:sp>
            <p:nvSpPr>
              <p:cNvPr id="113740" name="Text Box 51">
                <a:extLst>
                  <a:ext uri="{FF2B5EF4-FFF2-40B4-BE49-F238E27FC236}">
                    <a16:creationId xmlns:a16="http://schemas.microsoft.com/office/drawing/2014/main" id="{DD9D7EE8-6B26-460C-BA5F-87DC394E84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rgbClr val="FF3300"/>
                    </a:solidFill>
                  </a:rPr>
                  <a:t>CS0</a:t>
                </a:r>
              </a:p>
            </p:txBody>
          </p:sp>
          <p:sp>
            <p:nvSpPr>
              <p:cNvPr id="113741" name="Line 52">
                <a:extLst>
                  <a:ext uri="{FF2B5EF4-FFF2-40B4-BE49-F238E27FC236}">
                    <a16:creationId xmlns:a16="http://schemas.microsoft.com/office/drawing/2014/main" id="{AC108B5F-6A5D-4AFE-960D-55C3458E39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739" name="Line 53">
              <a:extLst>
                <a:ext uri="{FF2B5EF4-FFF2-40B4-BE49-F238E27FC236}">
                  <a16:creationId xmlns:a16="http://schemas.microsoft.com/office/drawing/2014/main" id="{B527FE4A-6323-4ABB-B7AD-FECFAD173F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8" name="Group 54">
            <a:extLst>
              <a:ext uri="{FF2B5EF4-FFF2-40B4-BE49-F238E27FC236}">
                <a16:creationId xmlns:a16="http://schemas.microsoft.com/office/drawing/2014/main" id="{21379694-0F04-4444-A53D-4381D0DB67A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257800"/>
            <a:ext cx="3581400" cy="1204913"/>
            <a:chOff x="0" y="0"/>
            <a:chExt cx="2256" cy="759"/>
          </a:xfrm>
        </p:grpSpPr>
        <p:sp>
          <p:nvSpPr>
            <p:cNvPr id="113713" name="Text Box 55">
              <a:extLst>
                <a:ext uri="{FF2B5EF4-FFF2-40B4-BE49-F238E27FC236}">
                  <a16:creationId xmlns:a16="http://schemas.microsoft.com/office/drawing/2014/main" id="{DC952E23-9D1A-4A8B-8F45-20E95E89B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88"/>
              <a:ext cx="21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2:4 </a:t>
              </a:r>
              <a:r>
                <a:rPr lang="zh-CN" altLang="en-US" b="1"/>
                <a:t>译码器</a:t>
              </a:r>
            </a:p>
          </p:txBody>
        </p:sp>
        <p:grpSp>
          <p:nvGrpSpPr>
            <p:cNvPr id="113714" name="Group 56">
              <a:extLst>
                <a:ext uri="{FF2B5EF4-FFF2-40B4-BE49-F238E27FC236}">
                  <a16:creationId xmlns:a16="http://schemas.microsoft.com/office/drawing/2014/main" id="{8858F50A-8B50-4482-8577-5D32E0665B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80" cy="288"/>
              <a:chOff x="0" y="0"/>
              <a:chExt cx="480" cy="288"/>
            </a:xfrm>
          </p:grpSpPr>
          <p:grpSp>
            <p:nvGrpSpPr>
              <p:cNvPr id="113734" name="Group 57">
                <a:extLst>
                  <a:ext uri="{FF2B5EF4-FFF2-40B4-BE49-F238E27FC236}">
                    <a16:creationId xmlns:a16="http://schemas.microsoft.com/office/drawing/2014/main" id="{BC3631D2-F2FF-4107-B23D-14B2B0400E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80" cy="231"/>
                <a:chOff x="0" y="0"/>
                <a:chExt cx="480" cy="231"/>
              </a:xfrm>
            </p:grpSpPr>
            <p:sp>
              <p:nvSpPr>
                <p:cNvPr id="113736" name="Text Box 58">
                  <a:extLst>
                    <a:ext uri="{FF2B5EF4-FFF2-40B4-BE49-F238E27FC236}">
                      <a16:creationId xmlns:a16="http://schemas.microsoft.com/office/drawing/2014/main" id="{EFE9F365-3223-4210-A353-F5E504482D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>
                      <a:solidFill>
                        <a:srgbClr val="FF3300"/>
                      </a:solidFill>
                    </a:rPr>
                    <a:t>CS3</a:t>
                  </a:r>
                </a:p>
              </p:txBody>
            </p:sp>
            <p:sp>
              <p:nvSpPr>
                <p:cNvPr id="113737" name="Line 59">
                  <a:extLst>
                    <a:ext uri="{FF2B5EF4-FFF2-40B4-BE49-F238E27FC236}">
                      <a16:creationId xmlns:a16="http://schemas.microsoft.com/office/drawing/2014/main" id="{A1082C3B-D416-4722-9189-1D23449CA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" y="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3735" name="Line 60">
                <a:extLst>
                  <a:ext uri="{FF2B5EF4-FFF2-40B4-BE49-F238E27FC236}">
                    <a16:creationId xmlns:a16="http://schemas.microsoft.com/office/drawing/2014/main" id="{4D149283-4026-4EF9-A9F6-8E1A58EB4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2" y="4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715" name="Group 61">
              <a:extLst>
                <a:ext uri="{FF2B5EF4-FFF2-40B4-BE49-F238E27FC236}">
                  <a16:creationId xmlns:a16="http://schemas.microsoft.com/office/drawing/2014/main" id="{7CFA99C9-366A-4B3A-B0BA-B66E45C6A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0"/>
              <a:ext cx="480" cy="288"/>
              <a:chOff x="0" y="0"/>
              <a:chExt cx="480" cy="288"/>
            </a:xfrm>
          </p:grpSpPr>
          <p:grpSp>
            <p:nvGrpSpPr>
              <p:cNvPr id="113730" name="Group 62">
                <a:extLst>
                  <a:ext uri="{FF2B5EF4-FFF2-40B4-BE49-F238E27FC236}">
                    <a16:creationId xmlns:a16="http://schemas.microsoft.com/office/drawing/2014/main" id="{52B1EEA3-2B35-48FD-9FD3-50C1E714F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80" cy="231"/>
                <a:chOff x="0" y="0"/>
                <a:chExt cx="480" cy="231"/>
              </a:xfrm>
            </p:grpSpPr>
            <p:sp>
              <p:nvSpPr>
                <p:cNvPr id="113732" name="Text Box 63">
                  <a:extLst>
                    <a:ext uri="{FF2B5EF4-FFF2-40B4-BE49-F238E27FC236}">
                      <a16:creationId xmlns:a16="http://schemas.microsoft.com/office/drawing/2014/main" id="{A1061002-1330-4FCF-8222-15A527BAF6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>
                      <a:solidFill>
                        <a:srgbClr val="FF3300"/>
                      </a:solidFill>
                    </a:rPr>
                    <a:t>CS2</a:t>
                  </a:r>
                </a:p>
              </p:txBody>
            </p:sp>
            <p:sp>
              <p:nvSpPr>
                <p:cNvPr id="113733" name="Line 64">
                  <a:extLst>
                    <a:ext uri="{FF2B5EF4-FFF2-40B4-BE49-F238E27FC236}">
                      <a16:creationId xmlns:a16="http://schemas.microsoft.com/office/drawing/2014/main" id="{055912DE-2B3A-44BB-9368-D7F1338B7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" y="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3731" name="Line 65">
                <a:extLst>
                  <a:ext uri="{FF2B5EF4-FFF2-40B4-BE49-F238E27FC236}">
                    <a16:creationId xmlns:a16="http://schemas.microsoft.com/office/drawing/2014/main" id="{52FB77AD-0F6B-4909-9DCE-27B89FF02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2" y="4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716" name="Group 66">
              <a:extLst>
                <a:ext uri="{FF2B5EF4-FFF2-40B4-BE49-F238E27FC236}">
                  <a16:creationId xmlns:a16="http://schemas.microsoft.com/office/drawing/2014/main" id="{D43F7861-D843-4C61-812D-51359AD808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0"/>
              <a:ext cx="480" cy="288"/>
              <a:chOff x="0" y="0"/>
              <a:chExt cx="480" cy="288"/>
            </a:xfrm>
          </p:grpSpPr>
          <p:grpSp>
            <p:nvGrpSpPr>
              <p:cNvPr id="113726" name="Group 67">
                <a:extLst>
                  <a:ext uri="{FF2B5EF4-FFF2-40B4-BE49-F238E27FC236}">
                    <a16:creationId xmlns:a16="http://schemas.microsoft.com/office/drawing/2014/main" id="{E8ACD062-1AD5-47C2-81FF-2A4A4F8ED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80" cy="231"/>
                <a:chOff x="0" y="0"/>
                <a:chExt cx="480" cy="231"/>
              </a:xfrm>
            </p:grpSpPr>
            <p:sp>
              <p:nvSpPr>
                <p:cNvPr id="113728" name="Text Box 68">
                  <a:extLst>
                    <a:ext uri="{FF2B5EF4-FFF2-40B4-BE49-F238E27FC236}">
                      <a16:creationId xmlns:a16="http://schemas.microsoft.com/office/drawing/2014/main" id="{3A754FC6-3F83-475B-B398-D63794C141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>
                      <a:solidFill>
                        <a:srgbClr val="FF3300"/>
                      </a:solidFill>
                    </a:rPr>
                    <a:t>CS1</a:t>
                  </a:r>
                </a:p>
              </p:txBody>
            </p:sp>
            <p:sp>
              <p:nvSpPr>
                <p:cNvPr id="113729" name="Line 69">
                  <a:extLst>
                    <a:ext uri="{FF2B5EF4-FFF2-40B4-BE49-F238E27FC236}">
                      <a16:creationId xmlns:a16="http://schemas.microsoft.com/office/drawing/2014/main" id="{E4287E3A-127F-49F6-BDC9-E900A9AA5C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" y="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3727" name="Line 70">
                <a:extLst>
                  <a:ext uri="{FF2B5EF4-FFF2-40B4-BE49-F238E27FC236}">
                    <a16:creationId xmlns:a16="http://schemas.microsoft.com/office/drawing/2014/main" id="{7BB959ED-24FD-41AF-91AC-E0876DE23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2" y="4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3717" name="Group 71">
              <a:extLst>
                <a:ext uri="{FF2B5EF4-FFF2-40B4-BE49-F238E27FC236}">
                  <a16:creationId xmlns:a16="http://schemas.microsoft.com/office/drawing/2014/main" id="{0ED56074-0441-4270-B444-978F3CB46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0"/>
              <a:ext cx="480" cy="288"/>
              <a:chOff x="0" y="0"/>
              <a:chExt cx="480" cy="288"/>
            </a:xfrm>
          </p:grpSpPr>
          <p:grpSp>
            <p:nvGrpSpPr>
              <p:cNvPr id="113722" name="Group 72">
                <a:extLst>
                  <a:ext uri="{FF2B5EF4-FFF2-40B4-BE49-F238E27FC236}">
                    <a16:creationId xmlns:a16="http://schemas.microsoft.com/office/drawing/2014/main" id="{1A8AF1AB-5433-43BA-BA8A-AB291CFD9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80" cy="231"/>
                <a:chOff x="0" y="0"/>
                <a:chExt cx="480" cy="231"/>
              </a:xfrm>
            </p:grpSpPr>
            <p:sp>
              <p:nvSpPr>
                <p:cNvPr id="113724" name="Text Box 73">
                  <a:extLst>
                    <a:ext uri="{FF2B5EF4-FFF2-40B4-BE49-F238E27FC236}">
                      <a16:creationId xmlns:a16="http://schemas.microsoft.com/office/drawing/2014/main" id="{B1B94D91-6391-4B12-B245-650DB7E978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4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b="1">
                      <a:solidFill>
                        <a:srgbClr val="FF3300"/>
                      </a:solidFill>
                    </a:rPr>
                    <a:t>CS0</a:t>
                  </a:r>
                </a:p>
              </p:txBody>
            </p:sp>
            <p:sp>
              <p:nvSpPr>
                <p:cNvPr id="113725" name="Line 74">
                  <a:extLst>
                    <a:ext uri="{FF2B5EF4-FFF2-40B4-BE49-F238E27FC236}">
                      <a16:creationId xmlns:a16="http://schemas.microsoft.com/office/drawing/2014/main" id="{76FF190B-9133-4184-B2FF-CD0AC450A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" y="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3723" name="Line 75">
                <a:extLst>
                  <a:ext uri="{FF2B5EF4-FFF2-40B4-BE49-F238E27FC236}">
                    <a16:creationId xmlns:a16="http://schemas.microsoft.com/office/drawing/2014/main" id="{1BC83EA3-081C-4D4D-8EAF-874EE57DA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2" y="4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718" name="Line 76">
              <a:extLst>
                <a:ext uri="{FF2B5EF4-FFF2-40B4-BE49-F238E27FC236}">
                  <a16:creationId xmlns:a16="http://schemas.microsoft.com/office/drawing/2014/main" id="{14BC5AAC-CE0A-4E42-9956-608DE800F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5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9" name="Text Box 77">
              <a:extLst>
                <a:ext uri="{FF2B5EF4-FFF2-40B4-BE49-F238E27FC236}">
                  <a16:creationId xmlns:a16="http://schemas.microsoft.com/office/drawing/2014/main" id="{3A231DCE-7793-4D2D-B6A4-F12F16B9C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52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</a:rPr>
                <a:t>A14</a:t>
              </a:r>
            </a:p>
          </p:txBody>
        </p:sp>
        <p:sp>
          <p:nvSpPr>
            <p:cNvPr id="113720" name="Text Box 78">
              <a:extLst>
                <a:ext uri="{FF2B5EF4-FFF2-40B4-BE49-F238E27FC236}">
                  <a16:creationId xmlns:a16="http://schemas.microsoft.com/office/drawing/2014/main" id="{CD45E27E-8C56-463A-885E-1650B7379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52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rgbClr val="FF3300"/>
                  </a:solidFill>
                </a:rPr>
                <a:t>A15</a:t>
              </a:r>
            </a:p>
          </p:txBody>
        </p:sp>
        <p:sp>
          <p:nvSpPr>
            <p:cNvPr id="113721" name="Line 79">
              <a:extLst>
                <a:ext uri="{FF2B5EF4-FFF2-40B4-BE49-F238E27FC236}">
                  <a16:creationId xmlns:a16="http://schemas.microsoft.com/office/drawing/2014/main" id="{D958A5FA-F218-478D-A00B-FC2089F54B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5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89" name="Group 80">
            <a:extLst>
              <a:ext uri="{FF2B5EF4-FFF2-40B4-BE49-F238E27FC236}">
                <a16:creationId xmlns:a16="http://schemas.microsoft.com/office/drawing/2014/main" id="{C78DC7B3-B0FC-4085-9232-50BA82A9113E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743200"/>
            <a:ext cx="381000" cy="1905000"/>
            <a:chOff x="0" y="0"/>
            <a:chExt cx="240" cy="1200"/>
          </a:xfrm>
        </p:grpSpPr>
        <p:sp>
          <p:nvSpPr>
            <p:cNvPr id="113708" name="Line 81">
              <a:extLst>
                <a:ext uri="{FF2B5EF4-FFF2-40B4-BE49-F238E27FC236}">
                  <a16:creationId xmlns:a16="http://schemas.microsoft.com/office/drawing/2014/main" id="{705CA1AE-E73E-495D-9D72-6AEEE8E2D7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0"/>
              <a:ext cx="0" cy="12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9" name="Line 82">
              <a:extLst>
                <a:ext uri="{FF2B5EF4-FFF2-40B4-BE49-F238E27FC236}">
                  <a16:creationId xmlns:a16="http://schemas.microsoft.com/office/drawing/2014/main" id="{DF2037E7-F68D-4F4F-B91A-CF1E5E62E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0" name="Line 83">
              <a:extLst>
                <a:ext uri="{FF2B5EF4-FFF2-40B4-BE49-F238E27FC236}">
                  <a16:creationId xmlns:a16="http://schemas.microsoft.com/office/drawing/2014/main" id="{72C1CBF5-79E5-43B0-A50E-8155BCED35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1" name="Line 84">
              <a:extLst>
                <a:ext uri="{FF2B5EF4-FFF2-40B4-BE49-F238E27FC236}">
                  <a16:creationId xmlns:a16="http://schemas.microsoft.com/office/drawing/2014/main" id="{4ED8AC49-EE0C-4CE4-90A5-6E3A65177E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2" name="Line 85">
              <a:extLst>
                <a:ext uri="{FF2B5EF4-FFF2-40B4-BE49-F238E27FC236}">
                  <a16:creationId xmlns:a16="http://schemas.microsoft.com/office/drawing/2014/main" id="{6514235B-19B1-49AA-9838-C7AA2C2DF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81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90" name="Group 86">
            <a:extLst>
              <a:ext uri="{FF2B5EF4-FFF2-40B4-BE49-F238E27FC236}">
                <a16:creationId xmlns:a16="http://schemas.microsoft.com/office/drawing/2014/main" id="{01E6DC60-9B46-4DBC-A1BD-89510F098FE1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2743200"/>
            <a:ext cx="381000" cy="1905000"/>
            <a:chOff x="0" y="0"/>
            <a:chExt cx="240" cy="1200"/>
          </a:xfrm>
        </p:grpSpPr>
        <p:sp>
          <p:nvSpPr>
            <p:cNvPr id="113703" name="Line 87">
              <a:extLst>
                <a:ext uri="{FF2B5EF4-FFF2-40B4-BE49-F238E27FC236}">
                  <a16:creationId xmlns:a16="http://schemas.microsoft.com/office/drawing/2014/main" id="{EB898135-5535-4645-84D6-7E7251F35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0"/>
              <a:ext cx="0" cy="12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4" name="Line 88">
              <a:extLst>
                <a:ext uri="{FF2B5EF4-FFF2-40B4-BE49-F238E27FC236}">
                  <a16:creationId xmlns:a16="http://schemas.microsoft.com/office/drawing/2014/main" id="{025F2619-BED6-423D-BD19-09825EE1C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5" name="Line 89">
              <a:extLst>
                <a:ext uri="{FF2B5EF4-FFF2-40B4-BE49-F238E27FC236}">
                  <a16:creationId xmlns:a16="http://schemas.microsoft.com/office/drawing/2014/main" id="{BBF39871-0204-4D13-A166-2115C526D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6" name="Line 90">
              <a:extLst>
                <a:ext uri="{FF2B5EF4-FFF2-40B4-BE49-F238E27FC236}">
                  <a16:creationId xmlns:a16="http://schemas.microsoft.com/office/drawing/2014/main" id="{2774910C-58BA-48CF-80FF-EAB2430FB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7" name="Line 91">
              <a:extLst>
                <a:ext uri="{FF2B5EF4-FFF2-40B4-BE49-F238E27FC236}">
                  <a16:creationId xmlns:a16="http://schemas.microsoft.com/office/drawing/2014/main" id="{8E9273B2-7A8D-4EDE-8E0E-D0F8C400A9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81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91" name="Group 92">
            <a:extLst>
              <a:ext uri="{FF2B5EF4-FFF2-40B4-BE49-F238E27FC236}">
                <a16:creationId xmlns:a16="http://schemas.microsoft.com/office/drawing/2014/main" id="{DEA4DCAE-47B1-4A0C-9441-F5B84A98FDC4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2743200"/>
            <a:ext cx="381000" cy="1905000"/>
            <a:chOff x="0" y="0"/>
            <a:chExt cx="240" cy="1200"/>
          </a:xfrm>
        </p:grpSpPr>
        <p:sp>
          <p:nvSpPr>
            <p:cNvPr id="113698" name="Line 93">
              <a:extLst>
                <a:ext uri="{FF2B5EF4-FFF2-40B4-BE49-F238E27FC236}">
                  <a16:creationId xmlns:a16="http://schemas.microsoft.com/office/drawing/2014/main" id="{80C50DDB-BAE7-4598-85E3-27CE3C21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0"/>
              <a:ext cx="0" cy="12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9" name="Line 94">
              <a:extLst>
                <a:ext uri="{FF2B5EF4-FFF2-40B4-BE49-F238E27FC236}">
                  <a16:creationId xmlns:a16="http://schemas.microsoft.com/office/drawing/2014/main" id="{D0506883-42E5-4851-A178-CADBB7364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0" name="Line 95">
              <a:extLst>
                <a:ext uri="{FF2B5EF4-FFF2-40B4-BE49-F238E27FC236}">
                  <a16:creationId xmlns:a16="http://schemas.microsoft.com/office/drawing/2014/main" id="{BCC98154-F882-421B-B262-3CA1AC9BE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1" name="Line 96">
              <a:extLst>
                <a:ext uri="{FF2B5EF4-FFF2-40B4-BE49-F238E27FC236}">
                  <a16:creationId xmlns:a16="http://schemas.microsoft.com/office/drawing/2014/main" id="{4C13E842-D578-4EEC-9964-B86271FD2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2" name="Line 97">
              <a:extLst>
                <a:ext uri="{FF2B5EF4-FFF2-40B4-BE49-F238E27FC236}">
                  <a16:creationId xmlns:a16="http://schemas.microsoft.com/office/drawing/2014/main" id="{80288FCD-1CC5-4858-9CDC-58A1F823B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81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692" name="Group 98">
            <a:extLst>
              <a:ext uri="{FF2B5EF4-FFF2-40B4-BE49-F238E27FC236}">
                <a16:creationId xmlns:a16="http://schemas.microsoft.com/office/drawing/2014/main" id="{BD1179E7-E8F4-4E83-B4E1-C7571F0C2D43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743200"/>
            <a:ext cx="381000" cy="1905000"/>
            <a:chOff x="0" y="0"/>
            <a:chExt cx="240" cy="1200"/>
          </a:xfrm>
        </p:grpSpPr>
        <p:sp>
          <p:nvSpPr>
            <p:cNvPr id="113693" name="Line 99">
              <a:extLst>
                <a:ext uri="{FF2B5EF4-FFF2-40B4-BE49-F238E27FC236}">
                  <a16:creationId xmlns:a16="http://schemas.microsoft.com/office/drawing/2014/main" id="{37E8BA8F-C088-403C-BB79-FBB7A4070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0"/>
              <a:ext cx="0" cy="12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4" name="Line 100">
              <a:extLst>
                <a:ext uri="{FF2B5EF4-FFF2-40B4-BE49-F238E27FC236}">
                  <a16:creationId xmlns:a16="http://schemas.microsoft.com/office/drawing/2014/main" id="{189824BC-C50A-47E8-9D14-2324371C2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5" name="Line 101">
              <a:extLst>
                <a:ext uri="{FF2B5EF4-FFF2-40B4-BE49-F238E27FC236}">
                  <a16:creationId xmlns:a16="http://schemas.microsoft.com/office/drawing/2014/main" id="{DA6C2167-9024-4038-A64B-21BE2E01F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6" name="Line 102">
              <a:extLst>
                <a:ext uri="{FF2B5EF4-FFF2-40B4-BE49-F238E27FC236}">
                  <a16:creationId xmlns:a16="http://schemas.microsoft.com/office/drawing/2014/main" id="{D27EB53A-278D-4234-9E6A-89AAD31A0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7" name="Line 103">
              <a:extLst>
                <a:ext uri="{FF2B5EF4-FFF2-40B4-BE49-F238E27FC236}">
                  <a16:creationId xmlns:a16="http://schemas.microsoft.com/office/drawing/2014/main" id="{150187A9-8833-4FAB-A4DB-934221C65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81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E0ABE43A-B548-4138-A891-D79616DA5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6106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题 </a:t>
            </a:r>
            <a:r>
              <a:rPr lang="en-US" altLang="zh-CN" sz="2800" b="1">
                <a:latin typeface="宋体" panose="02010600030101010101" pitchFamily="2" charset="-122"/>
              </a:rPr>
              <a:t>3-7</a:t>
            </a:r>
            <a:r>
              <a:rPr lang="zh-CN" altLang="en-US" sz="2800" b="1">
                <a:latin typeface="宋体" panose="02010600030101010101" pitchFamily="2" charset="-122"/>
              </a:rPr>
              <a:t>：</a:t>
            </a:r>
            <a:r>
              <a:rPr lang="en-US" altLang="zh-CN" sz="2800" b="1">
                <a:latin typeface="宋体" panose="02010600030101010101" pitchFamily="2" charset="-122"/>
              </a:rPr>
              <a:t>ROM</a:t>
            </a:r>
            <a:r>
              <a:rPr lang="zh-CN" altLang="en-US" sz="2800" b="1">
                <a:latin typeface="宋体" panose="02010600030101010101" pitchFamily="2" charset="-122"/>
              </a:rPr>
              <a:t>区域</a:t>
            </a:r>
            <a:r>
              <a:rPr lang="en-US" altLang="zh-CN" sz="2800" b="1">
                <a:latin typeface="宋体" panose="02010600030101010101" pitchFamily="2" charset="-122"/>
              </a:rPr>
              <a:t>0000H~3FFFH,8K*8</a:t>
            </a:r>
            <a:r>
              <a:rPr lang="zh-CN" altLang="en-US" sz="2800" b="1">
                <a:latin typeface="宋体" panose="02010600030101010101" pitchFamily="2" charset="-122"/>
              </a:rPr>
              <a:t>位的</a:t>
            </a:r>
            <a:r>
              <a:rPr lang="en-US" altLang="zh-CN" sz="2800" b="1">
                <a:latin typeface="Times New Roman" panose="02020603050405020304" pitchFamily="18" charset="0"/>
              </a:rPr>
              <a:t>RAM</a:t>
            </a:r>
            <a:r>
              <a:rPr lang="zh-CN" altLang="en-US" sz="2800" b="1">
                <a:latin typeface="宋体" panose="02010600030101010101" pitchFamily="2" charset="-122"/>
              </a:rPr>
              <a:t>芯片构成</a:t>
            </a:r>
            <a:r>
              <a:rPr lang="en-US" altLang="zh-CN" sz="2800" b="1">
                <a:latin typeface="宋体" panose="02010600030101010101" pitchFamily="2" charset="-122"/>
              </a:rPr>
              <a:t>40K*16</a:t>
            </a:r>
            <a:r>
              <a:rPr lang="zh-CN" altLang="en-US" sz="2800" b="1">
                <a:latin typeface="宋体" panose="02010600030101010101" pitchFamily="2" charset="-122"/>
              </a:rPr>
              <a:t>位的</a:t>
            </a:r>
            <a:r>
              <a:rPr lang="en-US" altLang="zh-CN" sz="2800" b="1">
                <a:latin typeface="宋体" panose="02010600030101010101" pitchFamily="2" charset="-122"/>
              </a:rPr>
              <a:t>RAM</a:t>
            </a:r>
            <a:r>
              <a:rPr lang="zh-CN" altLang="en-US" sz="2800" b="1">
                <a:latin typeface="宋体" panose="02010600030101010101" pitchFamily="2" charset="-122"/>
              </a:rPr>
              <a:t>存储区</a:t>
            </a:r>
            <a:r>
              <a:rPr lang="en-US" altLang="zh-CN" sz="2800" b="1">
                <a:latin typeface="宋体" panose="02010600030101010101" pitchFamily="2" charset="-122"/>
              </a:rPr>
              <a:t>,</a:t>
            </a:r>
            <a:r>
              <a:rPr lang="zh-CN" altLang="en-US" sz="2800" b="1">
                <a:latin typeface="宋体" panose="02010600030101010101" pitchFamily="2" charset="-122"/>
              </a:rPr>
              <a:t>起始地址</a:t>
            </a:r>
            <a:r>
              <a:rPr lang="en-US" altLang="zh-CN" sz="2800" b="1">
                <a:latin typeface="宋体" panose="02010600030101010101" pitchFamily="2" charset="-122"/>
              </a:rPr>
              <a:t>6000H,</a:t>
            </a:r>
            <a:r>
              <a:rPr lang="en-US" altLang="zh-CN" sz="2800" b="1">
                <a:latin typeface="Times New Roman" panose="02020603050405020304" pitchFamily="18" charset="0"/>
              </a:rPr>
              <a:t>RAM</a:t>
            </a:r>
            <a:r>
              <a:rPr lang="zh-CN" altLang="en-US" sz="2800" b="1">
                <a:latin typeface="宋体" panose="02010600030101010101" pitchFamily="2" charset="-122"/>
              </a:rPr>
              <a:t>芯片有</a:t>
            </a:r>
            <a:r>
              <a:rPr lang="en-US" altLang="zh-CN" sz="2800" b="1">
                <a:latin typeface="宋体" panose="02010600030101010101" pitchFamily="2" charset="-122"/>
              </a:rPr>
              <a:t>/CS</a:t>
            </a:r>
            <a:r>
              <a:rPr lang="zh-CN" altLang="en-US" sz="2800" b="1">
                <a:latin typeface="宋体" panose="02010600030101010101" pitchFamily="2" charset="-122"/>
              </a:rPr>
              <a:t>和</a:t>
            </a:r>
            <a:r>
              <a:rPr lang="en-US" altLang="zh-CN" sz="2800" b="1">
                <a:latin typeface="宋体" panose="02010600030101010101" pitchFamily="2" charset="-122"/>
              </a:rPr>
              <a:t>/WE</a:t>
            </a:r>
            <a:r>
              <a:rPr lang="zh-CN" altLang="en-US" sz="2800" b="1">
                <a:latin typeface="宋体" panose="02010600030101010101" pitchFamily="2" charset="-122"/>
              </a:rPr>
              <a:t>控制线，</a:t>
            </a:r>
            <a:r>
              <a:rPr lang="en-US" altLang="zh-CN" sz="2800" b="1">
                <a:latin typeface="宋体" panose="02010600030101010101" pitchFamily="2" charset="-122"/>
              </a:rPr>
              <a:t>CPU</a:t>
            </a:r>
            <a:r>
              <a:rPr lang="zh-CN" altLang="en-US" sz="2800" b="1">
                <a:latin typeface="宋体" panose="02010600030101010101" pitchFamily="2" charset="-122"/>
              </a:rPr>
              <a:t>地址总线</a:t>
            </a:r>
            <a:r>
              <a:rPr lang="en-US" altLang="zh-CN" sz="2800" b="1">
                <a:latin typeface="Times New Roman" panose="02020603050405020304" pitchFamily="18" charset="0"/>
              </a:rPr>
              <a:t>A15~A0</a:t>
            </a:r>
            <a:r>
              <a:rPr lang="zh-CN" altLang="en-US" sz="2800" b="1"/>
              <a:t>，数据总线</a:t>
            </a:r>
            <a:r>
              <a:rPr lang="en-US" altLang="zh-CN" sz="2800" b="1">
                <a:latin typeface="Times New Roman" panose="02020603050405020304" pitchFamily="18" charset="0"/>
              </a:rPr>
              <a:t>D15~D0</a:t>
            </a:r>
            <a:r>
              <a:rPr lang="zh-CN" altLang="en-US" sz="2800" b="1">
                <a:latin typeface="Times New Roman" panose="02020603050405020304" pitchFamily="18" charset="0"/>
              </a:rPr>
              <a:t>，控制信号</a:t>
            </a:r>
            <a:r>
              <a:rPr lang="en-US" altLang="zh-CN" sz="2800" b="1">
                <a:latin typeface="Times New Roman" panose="02020603050405020304" pitchFamily="18" charset="0"/>
              </a:rPr>
              <a:t>/R/W</a:t>
            </a:r>
            <a:r>
              <a:rPr lang="zh-CN" altLang="en-US" sz="2800" b="1">
                <a:latin typeface="Times New Roman" panose="02020603050405020304" pitchFamily="18" charset="0"/>
              </a:rPr>
              <a:t>和</a:t>
            </a:r>
            <a:r>
              <a:rPr lang="en-US" altLang="zh-CN" sz="2800" b="1">
                <a:latin typeface="Times New Roman" panose="02020603050405020304" pitchFamily="18" charset="0"/>
              </a:rPr>
              <a:t>/MREQ</a:t>
            </a:r>
            <a:r>
              <a:rPr lang="zh-CN" altLang="en-US" sz="2800" b="1">
                <a:latin typeface="Times New Roman" panose="02020603050405020304" pitchFamily="18" charset="0"/>
              </a:rPr>
              <a:t>（访存），求：</a:t>
            </a:r>
          </a:p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）地址译码方案</a:t>
            </a:r>
            <a:endParaRPr lang="zh-CN" altLang="en-US" sz="2800" b="1">
              <a:latin typeface="宋体" panose="02010600030101010101" pitchFamily="2" charset="-122"/>
            </a:endParaRPr>
          </a:p>
        </p:txBody>
      </p:sp>
      <p:grpSp>
        <p:nvGrpSpPr>
          <p:cNvPr id="114691" name="Group 3">
            <a:extLst>
              <a:ext uri="{FF2B5EF4-FFF2-40B4-BE49-F238E27FC236}">
                <a16:creationId xmlns:a16="http://schemas.microsoft.com/office/drawing/2014/main" id="{4BC0E14E-0298-4113-8033-A207BE9B9A3F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2819400"/>
            <a:ext cx="2133600" cy="3429000"/>
            <a:chOff x="0" y="0"/>
            <a:chExt cx="1344" cy="2160"/>
          </a:xfrm>
        </p:grpSpPr>
        <p:sp>
          <p:nvSpPr>
            <p:cNvPr id="114694" name="Text Box 4">
              <a:extLst>
                <a:ext uri="{FF2B5EF4-FFF2-40B4-BE49-F238E27FC236}">
                  <a16:creationId xmlns:a16="http://schemas.microsoft.com/office/drawing/2014/main" id="{A79122C3-130B-4685-8CAA-705EDE28F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40"/>
              <a:ext cx="9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ROM</a:t>
              </a:r>
            </a:p>
          </p:txBody>
        </p:sp>
        <p:sp>
          <p:nvSpPr>
            <p:cNvPr id="114695" name="Text Box 5">
              <a:extLst>
                <a:ext uri="{FF2B5EF4-FFF2-40B4-BE49-F238E27FC236}">
                  <a16:creationId xmlns:a16="http://schemas.microsoft.com/office/drawing/2014/main" id="{9CE30018-C71D-4C45-BB01-C88F8C3B6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57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b="1"/>
                <a:t>空</a:t>
              </a:r>
            </a:p>
          </p:txBody>
        </p:sp>
        <p:sp>
          <p:nvSpPr>
            <p:cNvPr id="114696" name="Text Box 6">
              <a:extLst>
                <a:ext uri="{FF2B5EF4-FFF2-40B4-BE49-F238E27FC236}">
                  <a16:creationId xmlns:a16="http://schemas.microsoft.com/office/drawing/2014/main" id="{55AC399A-8424-4F71-8600-821DFB190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81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RAM1</a:t>
              </a:r>
            </a:p>
          </p:txBody>
        </p:sp>
        <p:sp>
          <p:nvSpPr>
            <p:cNvPr id="114697" name="Text Box 7">
              <a:extLst>
                <a:ext uri="{FF2B5EF4-FFF2-40B4-BE49-F238E27FC236}">
                  <a16:creationId xmlns:a16="http://schemas.microsoft.com/office/drawing/2014/main" id="{A30F487E-3F00-4D69-8268-7B5DDACDF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05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RAM2</a:t>
              </a:r>
            </a:p>
          </p:txBody>
        </p:sp>
        <p:sp>
          <p:nvSpPr>
            <p:cNvPr id="114698" name="Text Box 8">
              <a:extLst>
                <a:ext uri="{FF2B5EF4-FFF2-40B4-BE49-F238E27FC236}">
                  <a16:creationId xmlns:a16="http://schemas.microsoft.com/office/drawing/2014/main" id="{879EB54B-BA2B-44FE-B2F9-29F4FF45A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29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RAM3</a:t>
              </a:r>
            </a:p>
          </p:txBody>
        </p:sp>
        <p:sp>
          <p:nvSpPr>
            <p:cNvPr id="114699" name="Text Box 9">
              <a:extLst>
                <a:ext uri="{FF2B5EF4-FFF2-40B4-BE49-F238E27FC236}">
                  <a16:creationId xmlns:a16="http://schemas.microsoft.com/office/drawing/2014/main" id="{BC265E69-67E7-43AA-BF24-DAD596FFF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53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RAM4</a:t>
              </a:r>
            </a:p>
          </p:txBody>
        </p:sp>
        <p:sp>
          <p:nvSpPr>
            <p:cNvPr id="114700" name="Text Box 10">
              <a:extLst>
                <a:ext uri="{FF2B5EF4-FFF2-40B4-BE49-F238E27FC236}">
                  <a16:creationId xmlns:a16="http://schemas.microsoft.com/office/drawing/2014/main" id="{396B23AE-4A73-4097-8900-0FDE44F66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776"/>
              <a:ext cx="912" cy="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b="1"/>
                <a:t>RAM5</a:t>
              </a:r>
            </a:p>
          </p:txBody>
        </p:sp>
        <p:sp>
          <p:nvSpPr>
            <p:cNvPr id="114701" name="Text Box 11">
              <a:extLst>
                <a:ext uri="{FF2B5EF4-FFF2-40B4-BE49-F238E27FC236}">
                  <a16:creationId xmlns:a16="http://schemas.microsoft.com/office/drawing/2014/main" id="{41B07FC6-67B6-4CE8-8F4C-F49723A87B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0000H</a:t>
              </a:r>
            </a:p>
          </p:txBody>
        </p:sp>
        <p:sp>
          <p:nvSpPr>
            <p:cNvPr id="114702" name="Text Box 12">
              <a:extLst>
                <a:ext uri="{FF2B5EF4-FFF2-40B4-BE49-F238E27FC236}">
                  <a16:creationId xmlns:a16="http://schemas.microsoft.com/office/drawing/2014/main" id="{E4E3996C-5DCA-4644-A65A-031AC0897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2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4000H</a:t>
              </a:r>
            </a:p>
          </p:txBody>
        </p:sp>
        <p:sp>
          <p:nvSpPr>
            <p:cNvPr id="114703" name="Text Box 13">
              <a:extLst>
                <a:ext uri="{FF2B5EF4-FFF2-40B4-BE49-F238E27FC236}">
                  <a16:creationId xmlns:a16="http://schemas.microsoft.com/office/drawing/2014/main" id="{9E90C9DB-35C4-4905-AB46-C1FCE0571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6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6000H</a:t>
              </a:r>
            </a:p>
          </p:txBody>
        </p:sp>
        <p:sp>
          <p:nvSpPr>
            <p:cNvPr id="114704" name="Rectangle 14">
              <a:extLst>
                <a:ext uri="{FF2B5EF4-FFF2-40B4-BE49-F238E27FC236}">
                  <a16:creationId xmlns:a16="http://schemas.microsoft.com/office/drawing/2014/main" id="{8614815A-1F6D-41A2-B151-EFEF5A77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96"/>
              <a:ext cx="912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705" name="Text Box 15">
              <a:extLst>
                <a:ext uri="{FF2B5EF4-FFF2-40B4-BE49-F238E27FC236}">
                  <a16:creationId xmlns:a16="http://schemas.microsoft.com/office/drawing/2014/main" id="{B2C0926B-5915-4513-9680-5FA371A51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0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8000H</a:t>
              </a:r>
            </a:p>
          </p:txBody>
        </p:sp>
        <p:sp>
          <p:nvSpPr>
            <p:cNvPr id="114706" name="Text Box 16">
              <a:extLst>
                <a:ext uri="{FF2B5EF4-FFF2-40B4-BE49-F238E27FC236}">
                  <a16:creationId xmlns:a16="http://schemas.microsoft.com/office/drawing/2014/main" id="{1CC0A779-5B7C-4E57-894F-DC6A39DD5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A000H</a:t>
              </a:r>
            </a:p>
          </p:txBody>
        </p:sp>
        <p:sp>
          <p:nvSpPr>
            <p:cNvPr id="114707" name="Text Box 17">
              <a:extLst>
                <a:ext uri="{FF2B5EF4-FFF2-40B4-BE49-F238E27FC236}">
                  <a16:creationId xmlns:a16="http://schemas.microsoft.com/office/drawing/2014/main" id="{D3A53260-DC27-4D89-931F-96371744F0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8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C000H</a:t>
              </a:r>
            </a:p>
          </p:txBody>
        </p:sp>
        <p:sp>
          <p:nvSpPr>
            <p:cNvPr id="114708" name="Text Box 18">
              <a:extLst>
                <a:ext uri="{FF2B5EF4-FFF2-40B4-BE49-F238E27FC236}">
                  <a16:creationId xmlns:a16="http://schemas.microsoft.com/office/drawing/2014/main" id="{E5A281E9-C162-45CE-BB54-8D86CF708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72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/>
                <a:t>E000H</a:t>
              </a:r>
            </a:p>
          </p:txBody>
        </p:sp>
        <p:sp>
          <p:nvSpPr>
            <p:cNvPr id="114709" name="Text Box 19">
              <a:extLst>
                <a:ext uri="{FF2B5EF4-FFF2-40B4-BE49-F238E27FC236}">
                  <a16:creationId xmlns:a16="http://schemas.microsoft.com/office/drawing/2014/main" id="{310218D5-3422-4F92-B1E5-52F68D175A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6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3300"/>
                  </a:solidFill>
                </a:rPr>
                <a:t>FFFF</a:t>
              </a:r>
              <a:r>
                <a:rPr lang="en-US" altLang="zh-CN" sz="1400" b="1"/>
                <a:t>H</a:t>
              </a:r>
            </a:p>
          </p:txBody>
        </p:sp>
      </p:grpSp>
      <p:sp>
        <p:nvSpPr>
          <p:cNvPr id="114692" name="Rectangle 20">
            <a:extLst>
              <a:ext uri="{FF2B5EF4-FFF2-40B4-BE49-F238E27FC236}">
                <a16:creationId xmlns:a16="http://schemas.microsoft.com/office/drawing/2014/main" id="{90CEF1E9-34D5-4978-8D38-6754C8BB2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200400"/>
            <a:ext cx="533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ea typeface="楷体_GB2312" pitchFamily="49" charset="-122"/>
              </a:rPr>
              <a:t>解： </a:t>
            </a:r>
            <a:r>
              <a:rPr lang="en-US" altLang="zh-CN" sz="2400" b="1">
                <a:ea typeface="楷体_GB2312" pitchFamily="49" charset="-122"/>
              </a:rPr>
              <a:t>RAM1~5</a:t>
            </a:r>
            <a:r>
              <a:rPr lang="zh-CN" altLang="en-US" sz="2400" b="1">
                <a:ea typeface="楷体_GB2312" pitchFamily="49" charset="-122"/>
              </a:rPr>
              <a:t>分别由</a:t>
            </a:r>
            <a:r>
              <a:rPr lang="en-US" altLang="zh-CN" sz="2400" b="1">
                <a:ea typeface="楷体_GB2312" pitchFamily="49" charset="-122"/>
              </a:rPr>
              <a:t>2</a:t>
            </a:r>
            <a:r>
              <a:rPr lang="zh-CN" altLang="en-US" sz="2400" b="1">
                <a:ea typeface="楷体_GB2312" pitchFamily="49" charset="-122"/>
              </a:rPr>
              <a:t>片</a:t>
            </a:r>
            <a:r>
              <a:rPr lang="en-US" altLang="zh-CN" sz="2400" b="1">
                <a:ea typeface="楷体_GB2312" pitchFamily="49" charset="-122"/>
              </a:rPr>
              <a:t>8K*8</a:t>
            </a:r>
            <a:r>
              <a:rPr lang="zh-CN" altLang="en-US" sz="2400" b="1">
                <a:ea typeface="楷体_GB2312" pitchFamily="49" charset="-122"/>
              </a:rPr>
              <a:t>位的   </a:t>
            </a:r>
          </a:p>
          <a:p>
            <a:pPr eaLnBrk="1" hangingPunct="1"/>
            <a:r>
              <a:rPr lang="zh-CN" altLang="en-US" sz="2400" b="1">
                <a:ea typeface="楷体_GB2312" pitchFamily="49" charset="-122"/>
              </a:rPr>
              <a:t>        </a:t>
            </a:r>
            <a:r>
              <a:rPr lang="en-US" altLang="zh-CN" sz="2400" b="1">
                <a:ea typeface="楷体_GB2312" pitchFamily="49" charset="-122"/>
              </a:rPr>
              <a:t>RAM</a:t>
            </a:r>
            <a:r>
              <a:rPr lang="zh-CN" altLang="en-US" sz="2400" b="1">
                <a:ea typeface="楷体_GB2312" pitchFamily="49" charset="-122"/>
              </a:rPr>
              <a:t>芯片并联而成</a:t>
            </a:r>
            <a:r>
              <a:rPr lang="en-US" altLang="zh-CN" sz="2400" b="1">
                <a:ea typeface="楷体_GB2312" pitchFamily="49" charset="-122"/>
              </a:rPr>
              <a:t>.</a:t>
            </a:r>
          </a:p>
        </p:txBody>
      </p:sp>
      <p:sp>
        <p:nvSpPr>
          <p:cNvPr id="114693" name="Rectangle 21">
            <a:extLst>
              <a:ext uri="{FF2B5EF4-FFF2-40B4-BE49-F238E27FC236}">
                <a16:creationId xmlns:a16="http://schemas.microsoft.com/office/drawing/2014/main" id="{0A51A2FF-D412-4A6D-8607-E8C3A50BA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572000"/>
            <a:ext cx="533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ea typeface="楷体_GB2312" pitchFamily="49" charset="-122"/>
              </a:rPr>
              <a:t>注： 字长、存储容量与地址空间寻址范围的关系？寻址范围有单位么？</a:t>
            </a:r>
            <a:endParaRPr lang="zh-CN" altLang="en-US" sz="2400" b="1">
              <a:solidFill>
                <a:srgbClr val="FF33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>
            <a:extLst>
              <a:ext uri="{FF2B5EF4-FFF2-40B4-BE49-F238E27FC236}">
                <a16:creationId xmlns:a16="http://schemas.microsoft.com/office/drawing/2014/main" id="{C1AF5D37-89AE-4767-A1F6-7C672C6E8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7777163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>
                <a:solidFill>
                  <a:srgbClr val="130104"/>
                </a:solidFill>
                <a:latin typeface="Times New Roman" panose="02020603050405020304" pitchFamily="18" charset="0"/>
              </a:rPr>
              <a:t>               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A15   A14    A13  A12        A11    A10   ….    A2    A1     A0 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0 FFF      0        0        0       0              1         1     ….      1       1        1  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      0        0        0       1</a:t>
            </a:r>
            <a:r>
              <a:rPr lang="zh-CN" altLang="zh-CN" b="1">
                <a:solidFill>
                  <a:srgbClr val="130104"/>
                </a:solidFill>
                <a:latin typeface="Tahoma" panose="020B0604030504040204" pitchFamily="34" charset="0"/>
              </a:rPr>
              <a:t>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</a:t>
            </a:r>
            <a:r>
              <a:rPr lang="zh-CN" altLang="zh-CN" b="1">
                <a:solidFill>
                  <a:srgbClr val="130104"/>
                </a:solidFill>
                <a:latin typeface="Tahoma" panose="020B0604030504040204" pitchFamily="34" charset="0"/>
              </a:rPr>
              <a:t>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1        1      …. 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      0        0        1       0              1        1      …. 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3 FFF      0        0        1       1              1         1      ….     1       1        1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4 FFF      0        1        0       0              1         1      …. 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 5 FFF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0        1        0      </a:t>
            </a:r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 1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 1         1      …. 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6 FFF       0        1        1        0              1         1      ….    1       1        1 </a:t>
            </a:r>
          </a:p>
          <a:p>
            <a:pPr eaLnBrk="1" hangingPunct="1"/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7 FFF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0        1        1       </a:t>
            </a:r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 1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 1         1      ….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8 FFF       1        0        0        0              1         1      ….    1       1        1 </a:t>
            </a:r>
          </a:p>
          <a:p>
            <a:pPr eaLnBrk="1" hangingPunct="1"/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9 FFF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1        0        0       </a:t>
            </a:r>
            <a:r>
              <a:rPr lang="zh-CN" altLang="zh-CN" b="1">
                <a:solidFill>
                  <a:srgbClr val="F60E35"/>
                </a:solidFill>
                <a:latin typeface="Times New Roman" panose="02020603050405020304" pitchFamily="18" charset="0"/>
              </a:rPr>
              <a:t> 1 </a:t>
            </a:r>
            <a:r>
              <a:rPr lang="zh-CN" altLang="zh-CN" b="1">
                <a:solidFill>
                  <a:srgbClr val="130104"/>
                </a:solidFill>
                <a:latin typeface="Times New Roman" panose="02020603050405020304" pitchFamily="18" charset="0"/>
              </a:rPr>
              <a:t>             1         1      ….    1       1        1 </a:t>
            </a:r>
          </a:p>
          <a:p>
            <a:pPr eaLnBrk="1" hangingPunct="1">
              <a:spcBef>
                <a:spcPct val="50000"/>
              </a:spcBef>
              <a:buSzPct val="90000"/>
            </a:pPr>
            <a:endParaRPr lang="zh-CN" altLang="zh-CN" b="1">
              <a:solidFill>
                <a:srgbClr val="130104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Line 3">
            <a:extLst>
              <a:ext uri="{FF2B5EF4-FFF2-40B4-BE49-F238E27FC236}">
                <a16:creationId xmlns:a16="http://schemas.microsoft.com/office/drawing/2014/main" id="{4760B507-4A63-4FB1-AE79-3AC1BD852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1063" y="1196975"/>
            <a:ext cx="0" cy="51847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6" name="Line 4">
            <a:extLst>
              <a:ext uri="{FF2B5EF4-FFF2-40B4-BE49-F238E27FC236}">
                <a16:creationId xmlns:a16="http://schemas.microsoft.com/office/drawing/2014/main" id="{4A0D9F2A-9CFE-4AF7-BC20-693A7E896A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2852738"/>
            <a:ext cx="7488237" cy="0"/>
          </a:xfrm>
          <a:prstGeom prst="line">
            <a:avLst/>
          </a:prstGeom>
          <a:noFill/>
          <a:ln w="127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7" name="Line 5">
            <a:extLst>
              <a:ext uri="{FF2B5EF4-FFF2-40B4-BE49-F238E27FC236}">
                <a16:creationId xmlns:a16="http://schemas.microsoft.com/office/drawing/2014/main" id="{EF18DCE3-FD5F-42A6-B2B3-58C6EBD20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675" y="3644900"/>
            <a:ext cx="7488238" cy="0"/>
          </a:xfrm>
          <a:prstGeom prst="line">
            <a:avLst/>
          </a:prstGeom>
          <a:noFill/>
          <a:ln w="127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8" name="Line 6">
            <a:extLst>
              <a:ext uri="{FF2B5EF4-FFF2-40B4-BE49-F238E27FC236}">
                <a16:creationId xmlns:a16="http://schemas.microsoft.com/office/drawing/2014/main" id="{C3CB7A74-11C9-46B0-B481-66A2ABA5C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2060575"/>
            <a:ext cx="7488238" cy="0"/>
          </a:xfrm>
          <a:prstGeom prst="line">
            <a:avLst/>
          </a:prstGeom>
          <a:noFill/>
          <a:ln w="127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19" name="Line 7">
            <a:extLst>
              <a:ext uri="{FF2B5EF4-FFF2-40B4-BE49-F238E27FC236}">
                <a16:creationId xmlns:a16="http://schemas.microsoft.com/office/drawing/2014/main" id="{EE7E61C5-B834-4EB4-BCEE-FA4BBDA12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675" y="4508500"/>
            <a:ext cx="7488238" cy="0"/>
          </a:xfrm>
          <a:prstGeom prst="line">
            <a:avLst/>
          </a:prstGeom>
          <a:noFill/>
          <a:ln w="127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20" name="Text Box 8">
            <a:extLst>
              <a:ext uri="{FF2B5EF4-FFF2-40B4-BE49-F238E27FC236}">
                <a16:creationId xmlns:a16="http://schemas.microsoft.com/office/drawing/2014/main" id="{3CC18CA1-F511-4B53-8478-4D784CF47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2132013"/>
            <a:ext cx="9366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Pct val="90000"/>
            </a:pPr>
            <a:r>
              <a:rPr lang="zh-CN" altLang="zh-CN" sz="3200">
                <a:solidFill>
                  <a:srgbClr val="000099"/>
                </a:solidFill>
                <a:latin typeface="Tahoma" panose="020B0604030504040204" pitchFamily="34" charset="0"/>
              </a:rPr>
              <a:t>  Y0</a:t>
            </a:r>
          </a:p>
        </p:txBody>
      </p:sp>
      <p:sp>
        <p:nvSpPr>
          <p:cNvPr id="115721" name="Text Box 9">
            <a:extLst>
              <a:ext uri="{FF2B5EF4-FFF2-40B4-BE49-F238E27FC236}">
                <a16:creationId xmlns:a16="http://schemas.microsoft.com/office/drawing/2014/main" id="{6EA79C9D-FDB0-47DB-B534-4FC47515F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2924175"/>
            <a:ext cx="9366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Pct val="90000"/>
            </a:pPr>
            <a:r>
              <a:rPr lang="zh-CN" altLang="zh-CN" sz="3200">
                <a:solidFill>
                  <a:srgbClr val="000099"/>
                </a:solidFill>
                <a:latin typeface="Tahoma" panose="020B0604030504040204" pitchFamily="34" charset="0"/>
              </a:rPr>
              <a:t>Y1</a:t>
            </a:r>
          </a:p>
        </p:txBody>
      </p:sp>
      <p:sp>
        <p:nvSpPr>
          <p:cNvPr id="115722" name="Text Box 10">
            <a:extLst>
              <a:ext uri="{FF2B5EF4-FFF2-40B4-BE49-F238E27FC236}">
                <a16:creationId xmlns:a16="http://schemas.microsoft.com/office/drawing/2014/main" id="{5B51627A-BCA7-4C09-8F79-C9214A6DF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3789363"/>
            <a:ext cx="9366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Pct val="90000"/>
            </a:pPr>
            <a:r>
              <a:rPr lang="zh-CN" altLang="zh-CN" sz="3200">
                <a:solidFill>
                  <a:srgbClr val="000099"/>
                </a:solidFill>
                <a:latin typeface="Tahoma" panose="020B0604030504040204" pitchFamily="34" charset="0"/>
              </a:rPr>
              <a:t>Y2</a:t>
            </a:r>
          </a:p>
        </p:txBody>
      </p:sp>
      <p:sp>
        <p:nvSpPr>
          <p:cNvPr id="115723" name="Rectangle 2">
            <a:extLst>
              <a:ext uri="{FF2B5EF4-FFF2-40B4-BE49-F238E27FC236}">
                <a16:creationId xmlns:a16="http://schemas.microsoft.com/office/drawing/2014/main" id="{065F8E5B-278E-46CE-AAFE-AD9608C62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7772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993366"/>
                </a:solidFill>
                <a:latin typeface="宋体" panose="02010600030101010101" pitchFamily="2" charset="-122"/>
              </a:rPr>
              <a:t>主存地址空间分布</a:t>
            </a:r>
            <a:r>
              <a:rPr lang="zh-CN" altLang="zh-CN" sz="44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5724" name="Text Box 12">
            <a:extLst>
              <a:ext uri="{FF2B5EF4-FFF2-40B4-BE49-F238E27FC236}">
                <a16:creationId xmlns:a16="http://schemas.microsoft.com/office/drawing/2014/main" id="{AED62CEF-8CC1-46A4-8F06-91A7C1DE7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572000"/>
            <a:ext cx="9366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Pct val="90000"/>
            </a:pPr>
            <a:r>
              <a:rPr lang="zh-CN" altLang="zh-CN" sz="3200">
                <a:solidFill>
                  <a:srgbClr val="000099"/>
                </a:solidFill>
                <a:latin typeface="Tahoma" panose="020B0604030504040204" pitchFamily="34" charset="0"/>
              </a:rPr>
              <a:t>Y3</a:t>
            </a:r>
          </a:p>
        </p:txBody>
      </p:sp>
      <p:sp>
        <p:nvSpPr>
          <p:cNvPr id="115725" name="Text Box 13">
            <a:extLst>
              <a:ext uri="{FF2B5EF4-FFF2-40B4-BE49-F238E27FC236}">
                <a16:creationId xmlns:a16="http://schemas.microsoft.com/office/drawing/2014/main" id="{C116A65D-3D21-4E4E-BB53-9FF3238F7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257800"/>
            <a:ext cx="9366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SzPct val="90000"/>
            </a:pPr>
            <a:r>
              <a:rPr lang="zh-CN" altLang="zh-CN" sz="3200">
                <a:solidFill>
                  <a:srgbClr val="000099"/>
                </a:solidFill>
                <a:latin typeface="Tahoma" panose="020B0604030504040204" pitchFamily="34" charset="0"/>
              </a:rPr>
              <a:t>Y4</a:t>
            </a:r>
          </a:p>
        </p:txBody>
      </p:sp>
      <p:sp>
        <p:nvSpPr>
          <p:cNvPr id="115726" name="Line 14">
            <a:extLst>
              <a:ext uri="{FF2B5EF4-FFF2-40B4-BE49-F238E27FC236}">
                <a16:creationId xmlns:a16="http://schemas.microsoft.com/office/drawing/2014/main" id="{3EF47EB6-EE93-4B97-BD3E-8E088D032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181600"/>
            <a:ext cx="7488238" cy="0"/>
          </a:xfrm>
          <a:prstGeom prst="line">
            <a:avLst/>
          </a:prstGeom>
          <a:noFill/>
          <a:ln w="12700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E4E25EC1-4058-450D-A7C8-31C051D8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题 3-7 求</a:t>
            </a:r>
            <a:r>
              <a:rPr lang="zh-CN" altLang="zh-CN" sz="2800" b="1">
                <a:latin typeface="宋体" panose="02010600030101010101" pitchFamily="2" charset="-122"/>
                <a:sym typeface="Wingdings" panose="05000000000000000000" pitchFamily="2" charset="2"/>
              </a:rPr>
              <a:t>：（2）逻辑连接图</a:t>
            </a:r>
            <a:endParaRPr lang="zh-CN" altLang="zh-CN" sz="2800" b="1">
              <a:latin typeface="宋体" panose="02010600030101010101" pitchFamily="2" charset="-122"/>
            </a:endParaRPr>
          </a:p>
        </p:txBody>
      </p:sp>
      <p:sp>
        <p:nvSpPr>
          <p:cNvPr id="116739" name="Text Box 3">
            <a:extLst>
              <a:ext uri="{FF2B5EF4-FFF2-40B4-BE49-F238E27FC236}">
                <a16:creationId xmlns:a16="http://schemas.microsoft.com/office/drawing/2014/main" id="{11B1AC3E-6DE5-46EF-B710-3F0733919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6110288"/>
            <a:ext cx="44958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3:8 译码器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EB2BAE84-8BD5-4FD3-8A7E-AE13EB4A7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715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/>
              <a:t>Y0</a:t>
            </a:r>
          </a:p>
        </p:txBody>
      </p:sp>
      <p:sp>
        <p:nvSpPr>
          <p:cNvPr id="116741" name="Line 5">
            <a:extLst>
              <a:ext uri="{FF2B5EF4-FFF2-40B4-BE49-F238E27FC236}">
                <a16:creationId xmlns:a16="http://schemas.microsoft.com/office/drawing/2014/main" id="{A2FC9C3E-E4A5-4153-ABE9-5B091343C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5715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2" name="Line 6">
            <a:extLst>
              <a:ext uri="{FF2B5EF4-FFF2-40B4-BE49-F238E27FC236}">
                <a16:creationId xmlns:a16="http://schemas.microsoft.com/office/drawing/2014/main" id="{32212D34-B8BE-44A2-9F0D-BB4ABDD4256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4648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3" name="Line 7">
            <a:extLst>
              <a:ext uri="{FF2B5EF4-FFF2-40B4-BE49-F238E27FC236}">
                <a16:creationId xmlns:a16="http://schemas.microsoft.com/office/drawing/2014/main" id="{705102CD-5E74-4CC9-BA0C-8E959E6E4F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64912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48B2CAAD-3B3D-4DD2-8388-8FC09FD1D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4912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A13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74DA5435-609C-4749-8E68-317B9F521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64912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A15</a:t>
            </a:r>
          </a:p>
        </p:txBody>
      </p:sp>
      <p:sp>
        <p:nvSpPr>
          <p:cNvPr id="116746" name="Line 10">
            <a:extLst>
              <a:ext uri="{FF2B5EF4-FFF2-40B4-BE49-F238E27FC236}">
                <a16:creationId xmlns:a16="http://schemas.microsoft.com/office/drawing/2014/main" id="{B07C440C-6770-4DFA-AFB2-2F5AA24A39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4600" y="64912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7" name="Text Box 11">
            <a:extLst>
              <a:ext uri="{FF2B5EF4-FFF2-40B4-BE49-F238E27FC236}">
                <a16:creationId xmlns:a16="http://schemas.microsoft.com/office/drawing/2014/main" id="{C8554870-8973-42E7-B416-945082CE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ROM </a:t>
            </a:r>
            <a:r>
              <a:rPr lang="zh-CN" altLang="zh-CN"/>
              <a:t> </a:t>
            </a:r>
          </a:p>
        </p:txBody>
      </p:sp>
      <p:sp>
        <p:nvSpPr>
          <p:cNvPr id="116748" name="Line 12">
            <a:extLst>
              <a:ext uri="{FF2B5EF4-FFF2-40B4-BE49-F238E27FC236}">
                <a16:creationId xmlns:a16="http://schemas.microsoft.com/office/drawing/2014/main" id="{CB366814-94C5-4396-BB91-37F051E9AB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64912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9" name="Text Box 13">
            <a:extLst>
              <a:ext uri="{FF2B5EF4-FFF2-40B4-BE49-F238E27FC236}">
                <a16:creationId xmlns:a16="http://schemas.microsoft.com/office/drawing/2014/main" id="{F12BF963-5B6B-4210-8127-77B66452D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49128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A14</a:t>
            </a:r>
          </a:p>
        </p:txBody>
      </p:sp>
      <p:grpSp>
        <p:nvGrpSpPr>
          <p:cNvPr id="116750" name="Group 14">
            <a:extLst>
              <a:ext uri="{FF2B5EF4-FFF2-40B4-BE49-F238E27FC236}">
                <a16:creationId xmlns:a16="http://schemas.microsoft.com/office/drawing/2014/main" id="{E41654F9-23A4-47F0-A1E7-78319CEA290B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5715000"/>
            <a:ext cx="533400" cy="366713"/>
            <a:chOff x="0" y="0"/>
            <a:chExt cx="336" cy="231"/>
          </a:xfrm>
        </p:grpSpPr>
        <p:sp>
          <p:nvSpPr>
            <p:cNvPr id="116901" name="Text Box 15">
              <a:extLst>
                <a:ext uri="{FF2B5EF4-FFF2-40B4-BE49-F238E27FC236}">
                  <a16:creationId xmlns:a16="http://schemas.microsoft.com/office/drawing/2014/main" id="{6DAA4991-E21C-4A88-89B9-2858EEE29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Y2</a:t>
              </a:r>
            </a:p>
          </p:txBody>
        </p:sp>
        <p:sp>
          <p:nvSpPr>
            <p:cNvPr id="116902" name="Line 16">
              <a:extLst>
                <a:ext uri="{FF2B5EF4-FFF2-40B4-BE49-F238E27FC236}">
                  <a16:creationId xmlns:a16="http://schemas.microsoft.com/office/drawing/2014/main" id="{B33B11E5-7A05-4CE1-828C-BCD748477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51" name="Line 17">
            <a:extLst>
              <a:ext uri="{FF2B5EF4-FFF2-40B4-BE49-F238E27FC236}">
                <a16:creationId xmlns:a16="http://schemas.microsoft.com/office/drawing/2014/main" id="{0AAB8976-AD67-49E6-8F4B-E5A157BFD3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67200" y="57292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752" name="Group 18">
            <a:extLst>
              <a:ext uri="{FF2B5EF4-FFF2-40B4-BE49-F238E27FC236}">
                <a16:creationId xmlns:a16="http://schemas.microsoft.com/office/drawing/2014/main" id="{165A2D01-013C-4FCB-B6FD-68DEFEFA6FF1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5715000"/>
            <a:ext cx="533400" cy="366713"/>
            <a:chOff x="0" y="0"/>
            <a:chExt cx="336" cy="231"/>
          </a:xfrm>
        </p:grpSpPr>
        <p:sp>
          <p:nvSpPr>
            <p:cNvPr id="116899" name="Text Box 19">
              <a:extLst>
                <a:ext uri="{FF2B5EF4-FFF2-40B4-BE49-F238E27FC236}">
                  <a16:creationId xmlns:a16="http://schemas.microsoft.com/office/drawing/2014/main" id="{A3FBD6D4-71FB-474F-9AF7-CE7E4D6A6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Y3</a:t>
              </a:r>
            </a:p>
          </p:txBody>
        </p:sp>
        <p:sp>
          <p:nvSpPr>
            <p:cNvPr id="116900" name="Line 20">
              <a:extLst>
                <a:ext uri="{FF2B5EF4-FFF2-40B4-BE49-F238E27FC236}">
                  <a16:creationId xmlns:a16="http://schemas.microsoft.com/office/drawing/2014/main" id="{B3ECC8FC-9845-4C36-9E66-D25C4E40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53" name="Group 21">
            <a:extLst>
              <a:ext uri="{FF2B5EF4-FFF2-40B4-BE49-F238E27FC236}">
                <a16:creationId xmlns:a16="http://schemas.microsoft.com/office/drawing/2014/main" id="{4C29E608-2605-470D-BAB5-EB65A88F1273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715000"/>
            <a:ext cx="533400" cy="366713"/>
            <a:chOff x="0" y="0"/>
            <a:chExt cx="336" cy="231"/>
          </a:xfrm>
        </p:grpSpPr>
        <p:sp>
          <p:nvSpPr>
            <p:cNvPr id="116897" name="Text Box 22">
              <a:extLst>
                <a:ext uri="{FF2B5EF4-FFF2-40B4-BE49-F238E27FC236}">
                  <a16:creationId xmlns:a16="http://schemas.microsoft.com/office/drawing/2014/main" id="{B6900474-226B-44D0-865E-592F121D6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Y4</a:t>
              </a:r>
            </a:p>
          </p:txBody>
        </p:sp>
        <p:sp>
          <p:nvSpPr>
            <p:cNvPr id="116898" name="Line 23">
              <a:extLst>
                <a:ext uri="{FF2B5EF4-FFF2-40B4-BE49-F238E27FC236}">
                  <a16:creationId xmlns:a16="http://schemas.microsoft.com/office/drawing/2014/main" id="{100E83BC-4BBF-4B4F-97EE-CD44419A8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54" name="Group 24">
            <a:extLst>
              <a:ext uri="{FF2B5EF4-FFF2-40B4-BE49-F238E27FC236}">
                <a16:creationId xmlns:a16="http://schemas.microsoft.com/office/drawing/2014/main" id="{96E86C35-363D-4F48-9C78-D263E1B23ACB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5715000"/>
            <a:ext cx="533400" cy="366713"/>
            <a:chOff x="0" y="0"/>
            <a:chExt cx="336" cy="231"/>
          </a:xfrm>
        </p:grpSpPr>
        <p:sp>
          <p:nvSpPr>
            <p:cNvPr id="116895" name="Text Box 25">
              <a:extLst>
                <a:ext uri="{FF2B5EF4-FFF2-40B4-BE49-F238E27FC236}">
                  <a16:creationId xmlns:a16="http://schemas.microsoft.com/office/drawing/2014/main" id="{A8BF81A6-0517-4BE1-9745-732226CC80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Y5</a:t>
              </a:r>
            </a:p>
          </p:txBody>
        </p:sp>
        <p:sp>
          <p:nvSpPr>
            <p:cNvPr id="116896" name="Line 26">
              <a:extLst>
                <a:ext uri="{FF2B5EF4-FFF2-40B4-BE49-F238E27FC236}">
                  <a16:creationId xmlns:a16="http://schemas.microsoft.com/office/drawing/2014/main" id="{6B5072CB-AEBF-4D49-9EF2-7791F334A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55" name="Group 27">
            <a:extLst>
              <a:ext uri="{FF2B5EF4-FFF2-40B4-BE49-F238E27FC236}">
                <a16:creationId xmlns:a16="http://schemas.microsoft.com/office/drawing/2014/main" id="{7F35DEE7-5956-4757-893C-E600A0E42478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5715000"/>
            <a:ext cx="533400" cy="366713"/>
            <a:chOff x="0" y="0"/>
            <a:chExt cx="336" cy="231"/>
          </a:xfrm>
        </p:grpSpPr>
        <p:sp>
          <p:nvSpPr>
            <p:cNvPr id="116893" name="Text Box 28">
              <a:extLst>
                <a:ext uri="{FF2B5EF4-FFF2-40B4-BE49-F238E27FC236}">
                  <a16:creationId xmlns:a16="http://schemas.microsoft.com/office/drawing/2014/main" id="{3F20432F-7891-4F52-95D9-CFB6F3C0F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Y6</a:t>
              </a:r>
            </a:p>
          </p:txBody>
        </p:sp>
        <p:sp>
          <p:nvSpPr>
            <p:cNvPr id="116894" name="Line 29">
              <a:extLst>
                <a:ext uri="{FF2B5EF4-FFF2-40B4-BE49-F238E27FC236}">
                  <a16:creationId xmlns:a16="http://schemas.microsoft.com/office/drawing/2014/main" id="{C46E72A1-F831-40A9-8D21-95BB2000AC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56" name="Text Box 30">
            <a:extLst>
              <a:ext uri="{FF2B5EF4-FFF2-40B4-BE49-F238E27FC236}">
                <a16:creationId xmlns:a16="http://schemas.microsoft.com/office/drawing/2014/main" id="{92375291-4FC3-46E5-AF85-EBD8CBD02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715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/>
              <a:t>Y1</a:t>
            </a:r>
          </a:p>
        </p:txBody>
      </p:sp>
      <p:sp>
        <p:nvSpPr>
          <p:cNvPr id="116757" name="Line 31">
            <a:extLst>
              <a:ext uri="{FF2B5EF4-FFF2-40B4-BE49-F238E27FC236}">
                <a16:creationId xmlns:a16="http://schemas.microsoft.com/office/drawing/2014/main" id="{121EFD14-2A2F-4C85-8CF4-6C98424B7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5715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58" name="Line 32">
            <a:extLst>
              <a:ext uri="{FF2B5EF4-FFF2-40B4-BE49-F238E27FC236}">
                <a16:creationId xmlns:a16="http://schemas.microsoft.com/office/drawing/2014/main" id="{9E60ECBE-2A99-42B8-8C71-9DBC7626FF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33600" y="4648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759" name="Group 33">
            <a:extLst>
              <a:ext uri="{FF2B5EF4-FFF2-40B4-BE49-F238E27FC236}">
                <a16:creationId xmlns:a16="http://schemas.microsoft.com/office/drawing/2014/main" id="{5C48D9C1-189C-4872-94E4-93CDDB8AF56A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5715000"/>
            <a:ext cx="533400" cy="366713"/>
            <a:chOff x="0" y="0"/>
            <a:chExt cx="336" cy="231"/>
          </a:xfrm>
        </p:grpSpPr>
        <p:sp>
          <p:nvSpPr>
            <p:cNvPr id="116891" name="Text Box 34">
              <a:extLst>
                <a:ext uri="{FF2B5EF4-FFF2-40B4-BE49-F238E27FC236}">
                  <a16:creationId xmlns:a16="http://schemas.microsoft.com/office/drawing/2014/main" id="{535BC91E-99C0-42C3-A7C1-E01D4B6A6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/>
                <a:t>Y7</a:t>
              </a:r>
            </a:p>
          </p:txBody>
        </p:sp>
        <p:sp>
          <p:nvSpPr>
            <p:cNvPr id="116892" name="Line 35">
              <a:extLst>
                <a:ext uri="{FF2B5EF4-FFF2-40B4-BE49-F238E27FC236}">
                  <a16:creationId xmlns:a16="http://schemas.microsoft.com/office/drawing/2014/main" id="{4C2CF643-FD95-4B8B-9576-8CD6321F8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60" name="Text Box 36">
            <a:extLst>
              <a:ext uri="{FF2B5EF4-FFF2-40B4-BE49-F238E27FC236}">
                <a16:creationId xmlns:a16="http://schemas.microsoft.com/office/drawing/2014/main" id="{A8C1262A-2FC0-4DD4-9835-3611DACD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RAM1 </a:t>
            </a:r>
            <a:r>
              <a:rPr lang="zh-CN" altLang="zh-CN"/>
              <a:t> </a:t>
            </a:r>
          </a:p>
        </p:txBody>
      </p:sp>
      <p:sp>
        <p:nvSpPr>
          <p:cNvPr id="116761" name="Text Box 37">
            <a:extLst>
              <a:ext uri="{FF2B5EF4-FFF2-40B4-BE49-F238E27FC236}">
                <a16:creationId xmlns:a16="http://schemas.microsoft.com/office/drawing/2014/main" id="{7C402683-E3F8-4ED9-816F-5997E840B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RAM2 </a:t>
            </a:r>
            <a:r>
              <a:rPr lang="zh-CN" altLang="zh-CN"/>
              <a:t> </a:t>
            </a:r>
          </a:p>
        </p:txBody>
      </p:sp>
      <p:sp>
        <p:nvSpPr>
          <p:cNvPr id="116762" name="Text Box 38">
            <a:extLst>
              <a:ext uri="{FF2B5EF4-FFF2-40B4-BE49-F238E27FC236}">
                <a16:creationId xmlns:a16="http://schemas.microsoft.com/office/drawing/2014/main" id="{0925F476-2327-42E1-8373-183A5B74F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RAM3 </a:t>
            </a:r>
            <a:r>
              <a:rPr lang="zh-CN" altLang="zh-CN"/>
              <a:t> </a:t>
            </a:r>
          </a:p>
        </p:txBody>
      </p:sp>
      <p:sp>
        <p:nvSpPr>
          <p:cNvPr id="116763" name="Text Box 39">
            <a:extLst>
              <a:ext uri="{FF2B5EF4-FFF2-40B4-BE49-F238E27FC236}">
                <a16:creationId xmlns:a16="http://schemas.microsoft.com/office/drawing/2014/main" id="{77901E78-EAE6-4655-8230-5BDBEBA4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RAM4 </a:t>
            </a:r>
            <a:r>
              <a:rPr lang="zh-CN" altLang="zh-CN"/>
              <a:t> </a:t>
            </a:r>
          </a:p>
        </p:txBody>
      </p:sp>
      <p:sp>
        <p:nvSpPr>
          <p:cNvPr id="116764" name="Text Box 40">
            <a:extLst>
              <a:ext uri="{FF2B5EF4-FFF2-40B4-BE49-F238E27FC236}">
                <a16:creationId xmlns:a16="http://schemas.microsoft.com/office/drawing/2014/main" id="{EFB4E488-364B-4AD4-8079-605E8FC80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9050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RAM5</a:t>
            </a:r>
            <a:r>
              <a:rPr lang="zh-CN" altLang="zh-CN"/>
              <a:t> </a:t>
            </a:r>
          </a:p>
        </p:txBody>
      </p:sp>
      <p:sp>
        <p:nvSpPr>
          <p:cNvPr id="116765" name="Text Box 41">
            <a:extLst>
              <a:ext uri="{FF2B5EF4-FFF2-40B4-BE49-F238E27FC236}">
                <a16:creationId xmlns:a16="http://schemas.microsoft.com/office/drawing/2014/main" id="{BA935800-E6C3-4D42-ADE9-3EC11D97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381000" cy="464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CPU</a:t>
            </a:r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endParaRPr lang="zh-CN" altLang="zh-CN" b="1"/>
          </a:p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 </a:t>
            </a:r>
            <a:r>
              <a:rPr lang="zh-CN" altLang="zh-CN"/>
              <a:t> </a:t>
            </a:r>
          </a:p>
        </p:txBody>
      </p:sp>
      <p:sp>
        <p:nvSpPr>
          <p:cNvPr id="116766" name="Text Box 42">
            <a:extLst>
              <a:ext uri="{FF2B5EF4-FFF2-40B4-BE49-F238E27FC236}">
                <a16:creationId xmlns:a16="http://schemas.microsoft.com/office/drawing/2014/main" id="{A5420776-8340-48D0-9835-53101E438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7338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RAM1 </a:t>
            </a:r>
            <a:r>
              <a:rPr lang="zh-CN" altLang="zh-CN"/>
              <a:t> </a:t>
            </a:r>
          </a:p>
        </p:txBody>
      </p:sp>
      <p:sp>
        <p:nvSpPr>
          <p:cNvPr id="116767" name="Text Box 43">
            <a:extLst>
              <a:ext uri="{FF2B5EF4-FFF2-40B4-BE49-F238E27FC236}">
                <a16:creationId xmlns:a16="http://schemas.microsoft.com/office/drawing/2014/main" id="{EDA88CBB-D7BF-4FAF-A1DF-E042275EE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7338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RAM2 </a:t>
            </a:r>
            <a:r>
              <a:rPr lang="zh-CN" altLang="zh-CN"/>
              <a:t> </a:t>
            </a:r>
          </a:p>
        </p:txBody>
      </p:sp>
      <p:sp>
        <p:nvSpPr>
          <p:cNvPr id="116768" name="Text Box 44">
            <a:extLst>
              <a:ext uri="{FF2B5EF4-FFF2-40B4-BE49-F238E27FC236}">
                <a16:creationId xmlns:a16="http://schemas.microsoft.com/office/drawing/2014/main" id="{039B6DDF-8BF4-4C9A-939C-88D719D0A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7338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RAM3 </a:t>
            </a:r>
            <a:r>
              <a:rPr lang="zh-CN" altLang="zh-CN"/>
              <a:t> </a:t>
            </a:r>
          </a:p>
        </p:txBody>
      </p:sp>
      <p:sp>
        <p:nvSpPr>
          <p:cNvPr id="116769" name="Text Box 45">
            <a:extLst>
              <a:ext uri="{FF2B5EF4-FFF2-40B4-BE49-F238E27FC236}">
                <a16:creationId xmlns:a16="http://schemas.microsoft.com/office/drawing/2014/main" id="{8E201E1E-C7DA-4A40-9034-39B90EDC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7338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RAM4 </a:t>
            </a:r>
            <a:r>
              <a:rPr lang="zh-CN" altLang="zh-CN"/>
              <a:t> </a:t>
            </a:r>
          </a:p>
        </p:txBody>
      </p:sp>
      <p:sp>
        <p:nvSpPr>
          <p:cNvPr id="116770" name="Text Box 46">
            <a:extLst>
              <a:ext uri="{FF2B5EF4-FFF2-40B4-BE49-F238E27FC236}">
                <a16:creationId xmlns:a16="http://schemas.microsoft.com/office/drawing/2014/main" id="{8405B4BA-F172-49C4-B0D8-E3A196F42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733800"/>
            <a:ext cx="990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b="1"/>
              <a:t>RAM5</a:t>
            </a:r>
            <a:r>
              <a:rPr lang="zh-CN" altLang="zh-CN"/>
              <a:t> </a:t>
            </a:r>
          </a:p>
        </p:txBody>
      </p:sp>
      <p:sp>
        <p:nvSpPr>
          <p:cNvPr id="116771" name="Line 47">
            <a:extLst>
              <a:ext uri="{FF2B5EF4-FFF2-40B4-BE49-F238E27FC236}">
                <a16:creationId xmlns:a16="http://schemas.microsoft.com/office/drawing/2014/main" id="{A94E3C08-49DF-467F-974F-E2F27243A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" y="1371600"/>
            <a:ext cx="8305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2" name="Line 48">
            <a:extLst>
              <a:ext uri="{FF2B5EF4-FFF2-40B4-BE49-F238E27FC236}">
                <a16:creationId xmlns:a16="http://schemas.microsoft.com/office/drawing/2014/main" id="{9B6E0114-FD4E-4EA0-B796-B77879CB3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15400" y="1371600"/>
            <a:ext cx="0" cy="3352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3" name="Line 49">
            <a:extLst>
              <a:ext uri="{FF2B5EF4-FFF2-40B4-BE49-F238E27FC236}">
                <a16:creationId xmlns:a16="http://schemas.microsoft.com/office/drawing/2014/main" id="{DE116398-3407-4E95-94CE-917747557D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724400"/>
            <a:ext cx="6019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4" name="Line 50">
            <a:extLst>
              <a:ext uri="{FF2B5EF4-FFF2-40B4-BE49-F238E27FC236}">
                <a16:creationId xmlns:a16="http://schemas.microsoft.com/office/drawing/2014/main" id="{B50A5BC1-8070-4C58-B202-230D6D618A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5" name="Line 51">
            <a:extLst>
              <a:ext uri="{FF2B5EF4-FFF2-40B4-BE49-F238E27FC236}">
                <a16:creationId xmlns:a16="http://schemas.microsoft.com/office/drawing/2014/main" id="{AA3FE522-12EA-4681-B964-6082AFE87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6" name="Line 52">
            <a:extLst>
              <a:ext uri="{FF2B5EF4-FFF2-40B4-BE49-F238E27FC236}">
                <a16:creationId xmlns:a16="http://schemas.microsoft.com/office/drawing/2014/main" id="{B723E42D-5279-499D-A106-4637CD0B7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7" name="Line 53">
            <a:extLst>
              <a:ext uri="{FF2B5EF4-FFF2-40B4-BE49-F238E27FC236}">
                <a16:creationId xmlns:a16="http://schemas.microsoft.com/office/drawing/2014/main" id="{73DAA131-EA66-4C50-B037-CF52E6B1D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8" name="Line 54">
            <a:extLst>
              <a:ext uri="{FF2B5EF4-FFF2-40B4-BE49-F238E27FC236}">
                <a16:creationId xmlns:a16="http://schemas.microsoft.com/office/drawing/2014/main" id="{F672D2A1-BCC5-4D67-9E0C-4E189A10A2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79" name="Line 55">
            <a:extLst>
              <a:ext uri="{FF2B5EF4-FFF2-40B4-BE49-F238E27FC236}">
                <a16:creationId xmlns:a16="http://schemas.microsoft.com/office/drawing/2014/main" id="{B76BD2D3-8A94-4E00-9AA8-472080567B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1371600"/>
            <a:ext cx="0" cy="533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0" name="Line 56">
            <a:extLst>
              <a:ext uri="{FF2B5EF4-FFF2-40B4-BE49-F238E27FC236}">
                <a16:creationId xmlns:a16="http://schemas.microsoft.com/office/drawing/2014/main" id="{6DA92331-BADB-4024-BF48-BE3D8822B7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41148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1" name="Line 57">
            <a:extLst>
              <a:ext uri="{FF2B5EF4-FFF2-40B4-BE49-F238E27FC236}">
                <a16:creationId xmlns:a16="http://schemas.microsoft.com/office/drawing/2014/main" id="{5FE0C27E-F2E3-44AB-B96E-8A1899EE88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41148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2" name="Line 58">
            <a:extLst>
              <a:ext uri="{FF2B5EF4-FFF2-40B4-BE49-F238E27FC236}">
                <a16:creationId xmlns:a16="http://schemas.microsoft.com/office/drawing/2014/main" id="{283AD9B8-9B7F-4304-9C58-C6678A4185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41148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3" name="Line 59">
            <a:extLst>
              <a:ext uri="{FF2B5EF4-FFF2-40B4-BE49-F238E27FC236}">
                <a16:creationId xmlns:a16="http://schemas.microsoft.com/office/drawing/2014/main" id="{291F97F0-4B28-4D29-A7EF-97AF8AB7A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81800" y="41148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4" name="Line 60">
            <a:extLst>
              <a:ext uri="{FF2B5EF4-FFF2-40B4-BE49-F238E27FC236}">
                <a16:creationId xmlns:a16="http://schemas.microsoft.com/office/drawing/2014/main" id="{ED6FEC50-D97A-4307-9AED-6FD4F5B750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1000" y="41148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5" name="Text Box 61">
            <a:extLst>
              <a:ext uri="{FF2B5EF4-FFF2-40B4-BE49-F238E27FC236}">
                <a16:creationId xmlns:a16="http://schemas.microsoft.com/office/drawing/2014/main" id="{DA54B9C0-AC40-4B0E-9100-B76A386AF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9906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A0～A12</a:t>
            </a:r>
          </a:p>
        </p:txBody>
      </p:sp>
      <p:sp>
        <p:nvSpPr>
          <p:cNvPr id="116786" name="Line 62">
            <a:extLst>
              <a:ext uri="{FF2B5EF4-FFF2-40B4-BE49-F238E27FC236}">
                <a16:creationId xmlns:a16="http://schemas.microsoft.com/office/drawing/2014/main" id="{7FBC95B9-1080-4DC5-9790-866FE0D874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" y="3048000"/>
            <a:ext cx="7391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7" name="Line 63">
            <a:extLst>
              <a:ext uri="{FF2B5EF4-FFF2-40B4-BE49-F238E27FC236}">
                <a16:creationId xmlns:a16="http://schemas.microsoft.com/office/drawing/2014/main" id="{31E6EE60-947A-4FC9-AC40-5A4826340D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2286000"/>
            <a:ext cx="0" cy="7620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88" name="Text Box 64">
            <a:extLst>
              <a:ext uri="{FF2B5EF4-FFF2-40B4-BE49-F238E27FC236}">
                <a16:creationId xmlns:a16="http://schemas.microsoft.com/office/drawing/2014/main" id="{D6ED2AA1-F420-4660-9E2E-DE40F98D6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  <a:latin typeface="Times New Roman" panose="02020603050405020304" pitchFamily="18" charset="0"/>
              </a:rPr>
              <a:t>D0～D15</a:t>
            </a:r>
          </a:p>
        </p:txBody>
      </p:sp>
      <p:sp>
        <p:nvSpPr>
          <p:cNvPr id="116789" name="Text Box 65">
            <a:extLst>
              <a:ext uri="{FF2B5EF4-FFF2-40B4-BE49-F238E27FC236}">
                <a16:creationId xmlns:a16="http://schemas.microsoft.com/office/drawing/2014/main" id="{6CEF6F20-6DF3-4016-BE18-86C6239A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1400" b="1">
                <a:solidFill>
                  <a:srgbClr val="FF3300"/>
                </a:solidFill>
              </a:rPr>
              <a:t>D0～D7</a:t>
            </a:r>
          </a:p>
        </p:txBody>
      </p:sp>
      <p:sp>
        <p:nvSpPr>
          <p:cNvPr id="116790" name="Text Box 66">
            <a:extLst>
              <a:ext uri="{FF2B5EF4-FFF2-40B4-BE49-F238E27FC236}">
                <a16:creationId xmlns:a16="http://schemas.microsoft.com/office/drawing/2014/main" id="{E82D0107-2434-439F-A64C-CB870F53D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29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1400" b="1">
                <a:solidFill>
                  <a:srgbClr val="FF3300"/>
                </a:solidFill>
              </a:rPr>
              <a:t>D8～D15</a:t>
            </a:r>
          </a:p>
        </p:txBody>
      </p:sp>
      <p:grpSp>
        <p:nvGrpSpPr>
          <p:cNvPr id="116791" name="Group 67">
            <a:extLst>
              <a:ext uri="{FF2B5EF4-FFF2-40B4-BE49-F238E27FC236}">
                <a16:creationId xmlns:a16="http://schemas.microsoft.com/office/drawing/2014/main" id="{D06091F6-39D6-475E-8F7B-ED5400E65C66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2133600"/>
            <a:ext cx="152400" cy="2971800"/>
            <a:chOff x="0" y="0"/>
            <a:chExt cx="96" cy="1920"/>
          </a:xfrm>
        </p:grpSpPr>
        <p:sp>
          <p:nvSpPr>
            <p:cNvPr id="116888" name="Line 68">
              <a:extLst>
                <a:ext uri="{FF2B5EF4-FFF2-40B4-BE49-F238E27FC236}">
                  <a16:creationId xmlns:a16="http://schemas.microsoft.com/office/drawing/2014/main" id="{4D408D15-644F-496A-833A-DC50703273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9" name="Line 69">
              <a:extLst>
                <a:ext uri="{FF2B5EF4-FFF2-40B4-BE49-F238E27FC236}">
                  <a16:creationId xmlns:a16="http://schemas.microsoft.com/office/drawing/2014/main" id="{9A9B0058-C416-4D07-9721-58EAE3414E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90" name="Line 70">
              <a:extLst>
                <a:ext uri="{FF2B5EF4-FFF2-40B4-BE49-F238E27FC236}">
                  <a16:creationId xmlns:a16="http://schemas.microsoft.com/office/drawing/2014/main" id="{5690BB07-54E9-4AB8-8B01-2A31302BB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92" name="Group 71">
            <a:extLst>
              <a:ext uri="{FF2B5EF4-FFF2-40B4-BE49-F238E27FC236}">
                <a16:creationId xmlns:a16="http://schemas.microsoft.com/office/drawing/2014/main" id="{2C0B1F83-1BC7-4C25-9736-192B61EF6003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133600"/>
            <a:ext cx="152400" cy="2971800"/>
            <a:chOff x="0" y="0"/>
            <a:chExt cx="96" cy="1920"/>
          </a:xfrm>
        </p:grpSpPr>
        <p:sp>
          <p:nvSpPr>
            <p:cNvPr id="116885" name="Line 72">
              <a:extLst>
                <a:ext uri="{FF2B5EF4-FFF2-40B4-BE49-F238E27FC236}">
                  <a16:creationId xmlns:a16="http://schemas.microsoft.com/office/drawing/2014/main" id="{16D6DA51-EB69-498D-A861-9994DBB15E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6" name="Line 73">
              <a:extLst>
                <a:ext uri="{FF2B5EF4-FFF2-40B4-BE49-F238E27FC236}">
                  <a16:creationId xmlns:a16="http://schemas.microsoft.com/office/drawing/2014/main" id="{8107F071-1E82-4D1A-AB88-2488A1103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7" name="Line 74">
              <a:extLst>
                <a:ext uri="{FF2B5EF4-FFF2-40B4-BE49-F238E27FC236}">
                  <a16:creationId xmlns:a16="http://schemas.microsoft.com/office/drawing/2014/main" id="{A254568C-43A2-4C10-A649-752FCDD39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93" name="Group 75">
            <a:extLst>
              <a:ext uri="{FF2B5EF4-FFF2-40B4-BE49-F238E27FC236}">
                <a16:creationId xmlns:a16="http://schemas.microsoft.com/office/drawing/2014/main" id="{1D25E905-1FE6-4988-A11E-2CAECA663740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2133600"/>
            <a:ext cx="152400" cy="2971800"/>
            <a:chOff x="0" y="0"/>
            <a:chExt cx="96" cy="1920"/>
          </a:xfrm>
        </p:grpSpPr>
        <p:sp>
          <p:nvSpPr>
            <p:cNvPr id="116882" name="Line 76">
              <a:extLst>
                <a:ext uri="{FF2B5EF4-FFF2-40B4-BE49-F238E27FC236}">
                  <a16:creationId xmlns:a16="http://schemas.microsoft.com/office/drawing/2014/main" id="{96543AF7-DD26-4B0B-AA70-A38EB6C15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3" name="Line 77">
              <a:extLst>
                <a:ext uri="{FF2B5EF4-FFF2-40B4-BE49-F238E27FC236}">
                  <a16:creationId xmlns:a16="http://schemas.microsoft.com/office/drawing/2014/main" id="{5C70A4E8-635B-40D3-8FBD-6F8D9D28C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4" name="Line 78">
              <a:extLst>
                <a:ext uri="{FF2B5EF4-FFF2-40B4-BE49-F238E27FC236}">
                  <a16:creationId xmlns:a16="http://schemas.microsoft.com/office/drawing/2014/main" id="{E4134D8C-9574-4FAE-9A88-BC53C153A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94" name="Line 79">
            <a:extLst>
              <a:ext uri="{FF2B5EF4-FFF2-40B4-BE49-F238E27FC236}">
                <a16:creationId xmlns:a16="http://schemas.microsoft.com/office/drawing/2014/main" id="{645B0743-609A-4EB8-AFAE-23E5EB3F83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2133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95" name="Line 80">
            <a:extLst>
              <a:ext uri="{FF2B5EF4-FFF2-40B4-BE49-F238E27FC236}">
                <a16:creationId xmlns:a16="http://schemas.microsoft.com/office/drawing/2014/main" id="{55C636AB-41C6-4CF3-9F19-FFA2F74802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3962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96" name="Line 81">
            <a:extLst>
              <a:ext uri="{FF2B5EF4-FFF2-40B4-BE49-F238E27FC236}">
                <a16:creationId xmlns:a16="http://schemas.microsoft.com/office/drawing/2014/main" id="{990A3487-6F82-4B86-B340-145AAED685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1336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797" name="Group 82">
            <a:extLst>
              <a:ext uri="{FF2B5EF4-FFF2-40B4-BE49-F238E27FC236}">
                <a16:creationId xmlns:a16="http://schemas.microsoft.com/office/drawing/2014/main" id="{4942243A-E32A-4A84-B4AC-EC5F34709D0A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133600"/>
            <a:ext cx="152400" cy="3048000"/>
            <a:chOff x="0" y="0"/>
            <a:chExt cx="96" cy="1920"/>
          </a:xfrm>
        </p:grpSpPr>
        <p:sp>
          <p:nvSpPr>
            <p:cNvPr id="116879" name="Line 83">
              <a:extLst>
                <a:ext uri="{FF2B5EF4-FFF2-40B4-BE49-F238E27FC236}">
                  <a16:creationId xmlns:a16="http://schemas.microsoft.com/office/drawing/2014/main" id="{352E9CF6-5F78-452F-90E7-EE9213B82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0" name="Line 84">
              <a:extLst>
                <a:ext uri="{FF2B5EF4-FFF2-40B4-BE49-F238E27FC236}">
                  <a16:creationId xmlns:a16="http://schemas.microsoft.com/office/drawing/2014/main" id="{1D4E42EF-98AA-429D-976B-AA208D366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81" name="Line 85">
              <a:extLst>
                <a:ext uri="{FF2B5EF4-FFF2-40B4-BE49-F238E27FC236}">
                  <a16:creationId xmlns:a16="http://schemas.microsoft.com/office/drawing/2014/main" id="{69A6ADDC-5458-4498-959C-E93DB44A3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0" cy="19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798" name="Line 86">
            <a:extLst>
              <a:ext uri="{FF2B5EF4-FFF2-40B4-BE49-F238E27FC236}">
                <a16:creationId xmlns:a16="http://schemas.microsoft.com/office/drawing/2014/main" id="{A7FB0E9A-E61F-4B86-ACCA-B6096ADF54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8800" y="2133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99" name="Line 87">
            <a:extLst>
              <a:ext uri="{FF2B5EF4-FFF2-40B4-BE49-F238E27FC236}">
                <a16:creationId xmlns:a16="http://schemas.microsoft.com/office/drawing/2014/main" id="{CC5FDC53-3268-4884-96E5-DB5FA3845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1336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0" name="Line 88">
            <a:extLst>
              <a:ext uri="{FF2B5EF4-FFF2-40B4-BE49-F238E27FC236}">
                <a16:creationId xmlns:a16="http://schemas.microsoft.com/office/drawing/2014/main" id="{AA233095-3DDB-4218-842B-A007BB4A9B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5181600"/>
            <a:ext cx="0" cy="928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1" name="Line 89">
            <a:extLst>
              <a:ext uri="{FF2B5EF4-FFF2-40B4-BE49-F238E27FC236}">
                <a16:creationId xmlns:a16="http://schemas.microsoft.com/office/drawing/2014/main" id="{365C86E1-A72C-40F8-90B5-820E01CDC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181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2" name="Line 90">
            <a:extLst>
              <a:ext uri="{FF2B5EF4-FFF2-40B4-BE49-F238E27FC236}">
                <a16:creationId xmlns:a16="http://schemas.microsoft.com/office/drawing/2014/main" id="{42C3DFE0-CF98-4B76-BF01-FB7F2A48D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495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3" name="Line 91">
            <a:extLst>
              <a:ext uri="{FF2B5EF4-FFF2-40B4-BE49-F238E27FC236}">
                <a16:creationId xmlns:a16="http://schemas.microsoft.com/office/drawing/2014/main" id="{35F5E65E-CE19-4BA9-A183-6ADBB91D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4" name="Line 92">
            <a:extLst>
              <a:ext uri="{FF2B5EF4-FFF2-40B4-BE49-F238E27FC236}">
                <a16:creationId xmlns:a16="http://schemas.microsoft.com/office/drawing/2014/main" id="{C764000D-B982-424C-BCF7-0129B774D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5" name="Line 93">
            <a:extLst>
              <a:ext uri="{FF2B5EF4-FFF2-40B4-BE49-F238E27FC236}">
                <a16:creationId xmlns:a16="http://schemas.microsoft.com/office/drawing/2014/main" id="{E5290168-D706-4CBA-8FC7-0FF2ADB6A5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5105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6" name="Line 94">
            <a:extLst>
              <a:ext uri="{FF2B5EF4-FFF2-40B4-BE49-F238E27FC236}">
                <a16:creationId xmlns:a16="http://schemas.microsoft.com/office/drawing/2014/main" id="{C7E31658-1576-4C5C-8330-8B0C60D5A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5105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7" name="Line 95">
            <a:extLst>
              <a:ext uri="{FF2B5EF4-FFF2-40B4-BE49-F238E27FC236}">
                <a16:creationId xmlns:a16="http://schemas.microsoft.com/office/drawing/2014/main" id="{64074D9E-1DB8-4D83-AB2C-3D21F8DC6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533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8" name="Line 96">
            <a:extLst>
              <a:ext uri="{FF2B5EF4-FFF2-40B4-BE49-F238E27FC236}">
                <a16:creationId xmlns:a16="http://schemas.microsoft.com/office/drawing/2014/main" id="{C93158D1-10CD-4478-A3DB-CD4431C0AD8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5334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09" name="Line 97">
            <a:extLst>
              <a:ext uri="{FF2B5EF4-FFF2-40B4-BE49-F238E27FC236}">
                <a16:creationId xmlns:a16="http://schemas.microsoft.com/office/drawing/2014/main" id="{0F7CA8D0-99BE-40B6-8416-C001792084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510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0" name="Line 98">
            <a:extLst>
              <a:ext uri="{FF2B5EF4-FFF2-40B4-BE49-F238E27FC236}">
                <a16:creationId xmlns:a16="http://schemas.microsoft.com/office/drawing/2014/main" id="{13659E92-2212-4BA5-B72B-DF2BF0AB0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495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1" name="Line 99">
            <a:extLst>
              <a:ext uri="{FF2B5EF4-FFF2-40B4-BE49-F238E27FC236}">
                <a16:creationId xmlns:a16="http://schemas.microsoft.com/office/drawing/2014/main" id="{C2812570-BC51-49CB-A07B-3C505532E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334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2" name="Line 100">
            <a:extLst>
              <a:ext uri="{FF2B5EF4-FFF2-40B4-BE49-F238E27FC236}">
                <a16:creationId xmlns:a16="http://schemas.microsoft.com/office/drawing/2014/main" id="{45E53D5D-8B35-4A7B-B9A3-D696AA1D3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334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3" name="Line 101">
            <a:extLst>
              <a:ext uri="{FF2B5EF4-FFF2-40B4-BE49-F238E27FC236}">
                <a16:creationId xmlns:a16="http://schemas.microsoft.com/office/drawing/2014/main" id="{349DF5B0-73FD-44D6-955E-970085E6DC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486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4" name="Line 102">
            <a:extLst>
              <a:ext uri="{FF2B5EF4-FFF2-40B4-BE49-F238E27FC236}">
                <a16:creationId xmlns:a16="http://schemas.microsoft.com/office/drawing/2014/main" id="{9AB5A1D2-7BD7-4163-B0BA-55097DDAB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5486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5" name="Line 103">
            <a:extLst>
              <a:ext uri="{FF2B5EF4-FFF2-40B4-BE49-F238E27FC236}">
                <a16:creationId xmlns:a16="http://schemas.microsoft.com/office/drawing/2014/main" id="{E7ACF4C7-C7A9-406E-9304-437590416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286000"/>
            <a:ext cx="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16" name="Line 104">
            <a:extLst>
              <a:ext uri="{FF2B5EF4-FFF2-40B4-BE49-F238E27FC236}">
                <a16:creationId xmlns:a16="http://schemas.microsoft.com/office/drawing/2014/main" id="{5A0E6F44-512C-47DF-A5E4-77BEFB23F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048000"/>
            <a:ext cx="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817" name="Group 105">
            <a:extLst>
              <a:ext uri="{FF2B5EF4-FFF2-40B4-BE49-F238E27FC236}">
                <a16:creationId xmlns:a16="http://schemas.microsoft.com/office/drawing/2014/main" id="{B926B731-9C09-4265-A145-7A2D469AA1D7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286000"/>
            <a:ext cx="0" cy="1447800"/>
            <a:chOff x="0" y="0"/>
            <a:chExt cx="0" cy="912"/>
          </a:xfrm>
        </p:grpSpPr>
        <p:sp>
          <p:nvSpPr>
            <p:cNvPr id="116877" name="Line 106">
              <a:extLst>
                <a:ext uri="{FF2B5EF4-FFF2-40B4-BE49-F238E27FC236}">
                  <a16:creationId xmlns:a16="http://schemas.microsoft.com/office/drawing/2014/main" id="{26D5F29A-DDB9-4F6B-AAF8-87D9363B1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78" name="Line 107">
              <a:extLst>
                <a:ext uri="{FF2B5EF4-FFF2-40B4-BE49-F238E27FC236}">
                  <a16:creationId xmlns:a16="http://schemas.microsoft.com/office/drawing/2014/main" id="{141F6E23-7B3A-4957-85FC-11A1D000E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480"/>
              <a:ext cx="0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18" name="Group 108">
            <a:extLst>
              <a:ext uri="{FF2B5EF4-FFF2-40B4-BE49-F238E27FC236}">
                <a16:creationId xmlns:a16="http://schemas.microsoft.com/office/drawing/2014/main" id="{80186EE3-6138-4355-AD7A-24F2A4C7A3E9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2286000"/>
            <a:ext cx="0" cy="1447800"/>
            <a:chOff x="0" y="0"/>
            <a:chExt cx="0" cy="912"/>
          </a:xfrm>
        </p:grpSpPr>
        <p:sp>
          <p:nvSpPr>
            <p:cNvPr id="116875" name="Line 109">
              <a:extLst>
                <a:ext uri="{FF2B5EF4-FFF2-40B4-BE49-F238E27FC236}">
                  <a16:creationId xmlns:a16="http://schemas.microsoft.com/office/drawing/2014/main" id="{41D2A067-1467-424A-96A9-2E53DB889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76" name="Line 110">
              <a:extLst>
                <a:ext uri="{FF2B5EF4-FFF2-40B4-BE49-F238E27FC236}">
                  <a16:creationId xmlns:a16="http://schemas.microsoft.com/office/drawing/2014/main" id="{B21B3DA1-FC4E-4E69-9C84-692B99D8E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480"/>
              <a:ext cx="0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19" name="Group 111">
            <a:extLst>
              <a:ext uri="{FF2B5EF4-FFF2-40B4-BE49-F238E27FC236}">
                <a16:creationId xmlns:a16="http://schemas.microsoft.com/office/drawing/2014/main" id="{7935C604-340C-4F05-89D3-059CA4E54BFC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286000"/>
            <a:ext cx="0" cy="1447800"/>
            <a:chOff x="0" y="0"/>
            <a:chExt cx="0" cy="912"/>
          </a:xfrm>
        </p:grpSpPr>
        <p:sp>
          <p:nvSpPr>
            <p:cNvPr id="116873" name="Line 112">
              <a:extLst>
                <a:ext uri="{FF2B5EF4-FFF2-40B4-BE49-F238E27FC236}">
                  <a16:creationId xmlns:a16="http://schemas.microsoft.com/office/drawing/2014/main" id="{5C58C57C-1B75-4A68-867A-670D1C7FA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74" name="Line 113">
              <a:extLst>
                <a:ext uri="{FF2B5EF4-FFF2-40B4-BE49-F238E27FC236}">
                  <a16:creationId xmlns:a16="http://schemas.microsoft.com/office/drawing/2014/main" id="{B7E14F3E-2BBA-4559-A4D5-C911CB78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480"/>
              <a:ext cx="0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0" name="Group 114">
            <a:extLst>
              <a:ext uri="{FF2B5EF4-FFF2-40B4-BE49-F238E27FC236}">
                <a16:creationId xmlns:a16="http://schemas.microsoft.com/office/drawing/2014/main" id="{99E568EE-8079-48E9-9A7A-0A103F481A08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286000"/>
            <a:ext cx="0" cy="1447800"/>
            <a:chOff x="0" y="0"/>
            <a:chExt cx="0" cy="912"/>
          </a:xfrm>
        </p:grpSpPr>
        <p:sp>
          <p:nvSpPr>
            <p:cNvPr id="116871" name="Line 115">
              <a:extLst>
                <a:ext uri="{FF2B5EF4-FFF2-40B4-BE49-F238E27FC236}">
                  <a16:creationId xmlns:a16="http://schemas.microsoft.com/office/drawing/2014/main" id="{35CD42CA-E426-48F2-AAC1-854F1B47F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48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72" name="Line 116">
              <a:extLst>
                <a:ext uri="{FF2B5EF4-FFF2-40B4-BE49-F238E27FC236}">
                  <a16:creationId xmlns:a16="http://schemas.microsoft.com/office/drawing/2014/main" id="{130CB0AC-63DA-4A4E-B298-E34101F6F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480"/>
              <a:ext cx="0" cy="4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1" name="Group 117">
            <a:extLst>
              <a:ext uri="{FF2B5EF4-FFF2-40B4-BE49-F238E27FC236}">
                <a16:creationId xmlns:a16="http://schemas.microsoft.com/office/drawing/2014/main" id="{15BE2C01-3252-466C-B50F-F7EAF4546883}"/>
              </a:ext>
            </a:extLst>
          </p:cNvPr>
          <p:cNvGrpSpPr>
            <a:grpSpLocks/>
          </p:cNvGrpSpPr>
          <p:nvPr/>
        </p:nvGrpSpPr>
        <p:grpSpPr bwMode="auto">
          <a:xfrm>
            <a:off x="8382000" y="1828800"/>
            <a:ext cx="609600" cy="304800"/>
            <a:chOff x="0" y="0"/>
            <a:chExt cx="384" cy="192"/>
          </a:xfrm>
        </p:grpSpPr>
        <p:sp>
          <p:nvSpPr>
            <p:cNvPr id="116869" name="Text Box 118">
              <a:extLst>
                <a:ext uri="{FF2B5EF4-FFF2-40B4-BE49-F238E27FC236}">
                  <a16:creationId xmlns:a16="http://schemas.microsoft.com/office/drawing/2014/main" id="{0E31378E-280C-4938-994B-8650B10F7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1400" b="1"/>
                <a:t> </a:t>
              </a:r>
              <a:r>
                <a:rPr lang="zh-CN" altLang="zh-CN" sz="1400" b="1">
                  <a:solidFill>
                    <a:srgbClr val="FF3300"/>
                  </a:solidFill>
                </a:rPr>
                <a:t>CS</a:t>
              </a:r>
            </a:p>
          </p:txBody>
        </p:sp>
        <p:sp>
          <p:nvSpPr>
            <p:cNvPr id="116870" name="Line 119">
              <a:extLst>
                <a:ext uri="{FF2B5EF4-FFF2-40B4-BE49-F238E27FC236}">
                  <a16:creationId xmlns:a16="http://schemas.microsoft.com/office/drawing/2014/main" id="{9C66F327-EAB1-4378-89A5-D13237D6C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22" name="Line 120">
            <a:extLst>
              <a:ext uri="{FF2B5EF4-FFF2-40B4-BE49-F238E27FC236}">
                <a16:creationId xmlns:a16="http://schemas.microsoft.com/office/drawing/2014/main" id="{6C6E8258-B89C-4392-B6CF-D7F8F17188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6248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823" name="Group 121">
            <a:extLst>
              <a:ext uri="{FF2B5EF4-FFF2-40B4-BE49-F238E27FC236}">
                <a16:creationId xmlns:a16="http://schemas.microsoft.com/office/drawing/2014/main" id="{88528756-B3C2-43E9-AE55-780A0E70293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6172200"/>
            <a:ext cx="914400" cy="366713"/>
            <a:chOff x="0" y="0"/>
            <a:chExt cx="576" cy="231"/>
          </a:xfrm>
        </p:grpSpPr>
        <p:sp>
          <p:nvSpPr>
            <p:cNvPr id="116867" name="Text Box 122">
              <a:extLst>
                <a:ext uri="{FF2B5EF4-FFF2-40B4-BE49-F238E27FC236}">
                  <a16:creationId xmlns:a16="http://schemas.microsoft.com/office/drawing/2014/main" id="{6DC20F5D-1AF8-4383-A19C-91745742F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MREQ</a:t>
              </a:r>
            </a:p>
          </p:txBody>
        </p:sp>
        <p:sp>
          <p:nvSpPr>
            <p:cNvPr id="116868" name="Line 123">
              <a:extLst>
                <a:ext uri="{FF2B5EF4-FFF2-40B4-BE49-F238E27FC236}">
                  <a16:creationId xmlns:a16="http://schemas.microsoft.com/office/drawing/2014/main" id="{47E4A0F7-C7DA-4A2D-BF15-32486EEB9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3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4" name="Group 124">
            <a:extLst>
              <a:ext uri="{FF2B5EF4-FFF2-40B4-BE49-F238E27FC236}">
                <a16:creationId xmlns:a16="http://schemas.microsoft.com/office/drawing/2014/main" id="{16AAD2AE-BC78-41D6-AD4B-47408599266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191000"/>
            <a:ext cx="914400" cy="366713"/>
            <a:chOff x="0" y="0"/>
            <a:chExt cx="576" cy="231"/>
          </a:xfrm>
        </p:grpSpPr>
        <p:sp>
          <p:nvSpPr>
            <p:cNvPr id="116865" name="Text Box 125">
              <a:extLst>
                <a:ext uri="{FF2B5EF4-FFF2-40B4-BE49-F238E27FC236}">
                  <a16:creationId xmlns:a16="http://schemas.microsoft.com/office/drawing/2014/main" id="{1DFE9780-661A-403B-AF48-BDF68196F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MREQ</a:t>
              </a:r>
            </a:p>
          </p:txBody>
        </p:sp>
        <p:sp>
          <p:nvSpPr>
            <p:cNvPr id="116866" name="Line 126">
              <a:extLst>
                <a:ext uri="{FF2B5EF4-FFF2-40B4-BE49-F238E27FC236}">
                  <a16:creationId xmlns:a16="http://schemas.microsoft.com/office/drawing/2014/main" id="{29CAD933-395E-4157-B0C6-BEA497229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0"/>
              <a:ext cx="33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25" name="Line 127">
            <a:extLst>
              <a:ext uri="{FF2B5EF4-FFF2-40B4-BE49-F238E27FC236}">
                <a16:creationId xmlns:a16="http://schemas.microsoft.com/office/drawing/2014/main" id="{E34AFEDC-3D50-438D-AADF-50975B615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429000"/>
            <a:ext cx="762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826" name="Group 128">
            <a:extLst>
              <a:ext uri="{FF2B5EF4-FFF2-40B4-BE49-F238E27FC236}">
                <a16:creationId xmlns:a16="http://schemas.microsoft.com/office/drawing/2014/main" id="{D6B56D4A-F267-4A34-9BD9-022FF941986D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286000"/>
            <a:ext cx="0" cy="1447800"/>
            <a:chOff x="0" y="0"/>
            <a:chExt cx="0" cy="912"/>
          </a:xfrm>
        </p:grpSpPr>
        <p:sp>
          <p:nvSpPr>
            <p:cNvPr id="116863" name="Line 129">
              <a:extLst>
                <a:ext uri="{FF2B5EF4-FFF2-40B4-BE49-F238E27FC236}">
                  <a16:creationId xmlns:a16="http://schemas.microsoft.com/office/drawing/2014/main" id="{74B66077-F85C-40D6-BBED-EC95A8379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4" name="Line 130">
              <a:extLst>
                <a:ext uri="{FF2B5EF4-FFF2-40B4-BE49-F238E27FC236}">
                  <a16:creationId xmlns:a16="http://schemas.microsoft.com/office/drawing/2014/main" id="{CC5FC87A-6FA8-4D71-9EC1-8896BDCEF5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7" name="Group 131">
            <a:extLst>
              <a:ext uri="{FF2B5EF4-FFF2-40B4-BE49-F238E27FC236}">
                <a16:creationId xmlns:a16="http://schemas.microsoft.com/office/drawing/2014/main" id="{C3E905DE-CD29-4D7E-AA9F-4645E4EE7AE3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286000"/>
            <a:ext cx="0" cy="1447800"/>
            <a:chOff x="0" y="0"/>
            <a:chExt cx="0" cy="912"/>
          </a:xfrm>
        </p:grpSpPr>
        <p:sp>
          <p:nvSpPr>
            <p:cNvPr id="116861" name="Line 132">
              <a:extLst>
                <a:ext uri="{FF2B5EF4-FFF2-40B4-BE49-F238E27FC236}">
                  <a16:creationId xmlns:a16="http://schemas.microsoft.com/office/drawing/2014/main" id="{AB40993D-737E-472F-B6BD-4CBACB58F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2" name="Line 133">
              <a:extLst>
                <a:ext uri="{FF2B5EF4-FFF2-40B4-BE49-F238E27FC236}">
                  <a16:creationId xmlns:a16="http://schemas.microsoft.com/office/drawing/2014/main" id="{7217AC25-858B-447F-933F-5978A6E1E1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8" name="Group 134">
            <a:extLst>
              <a:ext uri="{FF2B5EF4-FFF2-40B4-BE49-F238E27FC236}">
                <a16:creationId xmlns:a16="http://schemas.microsoft.com/office/drawing/2014/main" id="{BFB12474-7A77-4E7C-A12E-72AE2265E4B7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0" cy="1447800"/>
            <a:chOff x="0" y="0"/>
            <a:chExt cx="0" cy="912"/>
          </a:xfrm>
        </p:grpSpPr>
        <p:sp>
          <p:nvSpPr>
            <p:cNvPr id="116859" name="Line 135">
              <a:extLst>
                <a:ext uri="{FF2B5EF4-FFF2-40B4-BE49-F238E27FC236}">
                  <a16:creationId xmlns:a16="http://schemas.microsoft.com/office/drawing/2014/main" id="{7F0DBA20-2256-4DA2-A402-EF5882B16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0" name="Line 136">
              <a:extLst>
                <a:ext uri="{FF2B5EF4-FFF2-40B4-BE49-F238E27FC236}">
                  <a16:creationId xmlns:a16="http://schemas.microsoft.com/office/drawing/2014/main" id="{B8205BF7-52A9-4D23-8D89-13C43F6F92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29" name="Group 137">
            <a:extLst>
              <a:ext uri="{FF2B5EF4-FFF2-40B4-BE49-F238E27FC236}">
                <a16:creationId xmlns:a16="http://schemas.microsoft.com/office/drawing/2014/main" id="{5D02DDA4-81CA-4547-83AD-F18E970D3A57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286000"/>
            <a:ext cx="0" cy="1447800"/>
            <a:chOff x="0" y="0"/>
            <a:chExt cx="0" cy="912"/>
          </a:xfrm>
        </p:grpSpPr>
        <p:sp>
          <p:nvSpPr>
            <p:cNvPr id="116857" name="Line 138">
              <a:extLst>
                <a:ext uri="{FF2B5EF4-FFF2-40B4-BE49-F238E27FC236}">
                  <a16:creationId xmlns:a16="http://schemas.microsoft.com/office/drawing/2014/main" id="{AE9C7034-FFF3-4A94-B83F-061F3BCC2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58" name="Line 139">
              <a:extLst>
                <a:ext uri="{FF2B5EF4-FFF2-40B4-BE49-F238E27FC236}">
                  <a16:creationId xmlns:a16="http://schemas.microsoft.com/office/drawing/2014/main" id="{CB5E7480-E062-4347-AE0D-27D882C634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30" name="Group 140">
            <a:extLst>
              <a:ext uri="{FF2B5EF4-FFF2-40B4-BE49-F238E27FC236}">
                <a16:creationId xmlns:a16="http://schemas.microsoft.com/office/drawing/2014/main" id="{DAF61AF4-651B-4E8E-8EB8-560CA6A2355E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2286000"/>
            <a:ext cx="0" cy="1447800"/>
            <a:chOff x="0" y="0"/>
            <a:chExt cx="0" cy="912"/>
          </a:xfrm>
        </p:grpSpPr>
        <p:sp>
          <p:nvSpPr>
            <p:cNvPr id="116855" name="Line 141">
              <a:extLst>
                <a:ext uri="{FF2B5EF4-FFF2-40B4-BE49-F238E27FC236}">
                  <a16:creationId xmlns:a16="http://schemas.microsoft.com/office/drawing/2014/main" id="{E9FE41E4-99C4-4660-9962-3409BAFED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56" name="Line 142">
              <a:extLst>
                <a:ext uri="{FF2B5EF4-FFF2-40B4-BE49-F238E27FC236}">
                  <a16:creationId xmlns:a16="http://schemas.microsoft.com/office/drawing/2014/main" id="{CEEE1810-3A54-4893-B961-21A41B667A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31" name="Line 143">
            <a:extLst>
              <a:ext uri="{FF2B5EF4-FFF2-40B4-BE49-F238E27FC236}">
                <a16:creationId xmlns:a16="http://schemas.microsoft.com/office/drawing/2014/main" id="{4831E6AF-CA97-4B3C-97D8-BA5A0A43D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4038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6832" name="Group 144">
            <a:extLst>
              <a:ext uri="{FF2B5EF4-FFF2-40B4-BE49-F238E27FC236}">
                <a16:creationId xmlns:a16="http://schemas.microsoft.com/office/drawing/2014/main" id="{5D8060AC-D019-4E1A-80B2-ACDF992C2193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819400"/>
            <a:ext cx="609600" cy="304800"/>
            <a:chOff x="0" y="0"/>
            <a:chExt cx="384" cy="192"/>
          </a:xfrm>
        </p:grpSpPr>
        <p:sp>
          <p:nvSpPr>
            <p:cNvPr id="116853" name="Text Box 145">
              <a:extLst>
                <a:ext uri="{FF2B5EF4-FFF2-40B4-BE49-F238E27FC236}">
                  <a16:creationId xmlns:a16="http://schemas.microsoft.com/office/drawing/2014/main" id="{75C23444-8471-4108-95C8-E988061C4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1400" b="1">
                  <a:solidFill>
                    <a:srgbClr val="FF3300"/>
                  </a:solidFill>
                </a:rPr>
                <a:t>WE</a:t>
              </a:r>
            </a:p>
          </p:txBody>
        </p:sp>
        <p:sp>
          <p:nvSpPr>
            <p:cNvPr id="116854" name="Line 146">
              <a:extLst>
                <a:ext uri="{FF2B5EF4-FFF2-40B4-BE49-F238E27FC236}">
                  <a16:creationId xmlns:a16="http://schemas.microsoft.com/office/drawing/2014/main" id="{057251CE-C770-4C8E-98AE-FB67E6193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833" name="Group 147">
            <a:extLst>
              <a:ext uri="{FF2B5EF4-FFF2-40B4-BE49-F238E27FC236}">
                <a16:creationId xmlns:a16="http://schemas.microsoft.com/office/drawing/2014/main" id="{9CE6444C-A60B-42D5-B3D6-E4A318217018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505200"/>
            <a:ext cx="609600" cy="304800"/>
            <a:chOff x="0" y="0"/>
            <a:chExt cx="384" cy="192"/>
          </a:xfrm>
        </p:grpSpPr>
        <p:sp>
          <p:nvSpPr>
            <p:cNvPr id="116851" name="Text Box 148">
              <a:extLst>
                <a:ext uri="{FF2B5EF4-FFF2-40B4-BE49-F238E27FC236}">
                  <a16:creationId xmlns:a16="http://schemas.microsoft.com/office/drawing/2014/main" id="{DD5B4EC2-096D-4C5A-8666-3B7EF2F1B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1400" b="1">
                  <a:solidFill>
                    <a:srgbClr val="FF3300"/>
                  </a:solidFill>
                </a:rPr>
                <a:t>R/W</a:t>
              </a:r>
            </a:p>
          </p:txBody>
        </p:sp>
        <p:sp>
          <p:nvSpPr>
            <p:cNvPr id="116852" name="Line 149">
              <a:extLst>
                <a:ext uri="{FF2B5EF4-FFF2-40B4-BE49-F238E27FC236}">
                  <a16:creationId xmlns:a16="http://schemas.microsoft.com/office/drawing/2014/main" id="{950DCBA4-97D5-4C31-8CF7-F14462F4E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34" name="Line 150">
            <a:extLst>
              <a:ext uri="{FF2B5EF4-FFF2-40B4-BE49-F238E27FC236}">
                <a16:creationId xmlns:a16="http://schemas.microsoft.com/office/drawing/2014/main" id="{5E2FAC0C-4630-49A2-A54C-FE274C480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4724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35" name="Line 151">
            <a:extLst>
              <a:ext uri="{FF2B5EF4-FFF2-40B4-BE49-F238E27FC236}">
                <a16:creationId xmlns:a16="http://schemas.microsoft.com/office/drawing/2014/main" id="{E1841FC9-2E11-45A5-AAF4-04F7B9D4E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105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36" name="Line 152">
            <a:extLst>
              <a:ext uri="{FF2B5EF4-FFF2-40B4-BE49-F238E27FC236}">
                <a16:creationId xmlns:a16="http://schemas.microsoft.com/office/drawing/2014/main" id="{64BA8D72-9932-4976-BF91-0D6A69D696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5562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37" name="Text Box 153">
            <a:extLst>
              <a:ext uri="{FF2B5EF4-FFF2-40B4-BE49-F238E27FC236}">
                <a16:creationId xmlns:a16="http://schemas.microsoft.com/office/drawing/2014/main" id="{7B19F7AD-5CD8-4792-B04F-50310AD57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244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A13</a:t>
            </a:r>
          </a:p>
        </p:txBody>
      </p:sp>
      <p:sp>
        <p:nvSpPr>
          <p:cNvPr id="116838" name="Text Box 154">
            <a:extLst>
              <a:ext uri="{FF2B5EF4-FFF2-40B4-BE49-F238E27FC236}">
                <a16:creationId xmlns:a16="http://schemas.microsoft.com/office/drawing/2014/main" id="{A7098DDF-37AB-47AA-A3DE-F8181DF7C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1054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A14</a:t>
            </a:r>
          </a:p>
        </p:txBody>
      </p:sp>
      <p:sp>
        <p:nvSpPr>
          <p:cNvPr id="116839" name="Text Box 155">
            <a:extLst>
              <a:ext uri="{FF2B5EF4-FFF2-40B4-BE49-F238E27FC236}">
                <a16:creationId xmlns:a16="http://schemas.microsoft.com/office/drawing/2014/main" id="{686ECB7B-53D7-4CC8-B0FA-E36A257DE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5626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A15</a:t>
            </a:r>
          </a:p>
        </p:txBody>
      </p:sp>
      <p:sp>
        <p:nvSpPr>
          <p:cNvPr id="116840" name="Oval 156">
            <a:extLst>
              <a:ext uri="{FF2B5EF4-FFF2-40B4-BE49-F238E27FC236}">
                <a16:creationId xmlns:a16="http://schemas.microsoft.com/office/drawing/2014/main" id="{827155A6-CBE3-4080-BD19-AB6A5755F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038600"/>
            <a:ext cx="685800" cy="685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6841" name="Group 157">
            <a:extLst>
              <a:ext uri="{FF2B5EF4-FFF2-40B4-BE49-F238E27FC236}">
                <a16:creationId xmlns:a16="http://schemas.microsoft.com/office/drawing/2014/main" id="{36393785-FE9E-45F0-AC6D-DC4F22BE527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828800"/>
            <a:ext cx="609600" cy="304800"/>
            <a:chOff x="0" y="0"/>
            <a:chExt cx="384" cy="192"/>
          </a:xfrm>
        </p:grpSpPr>
        <p:sp>
          <p:nvSpPr>
            <p:cNvPr id="116849" name="Text Box 158">
              <a:extLst>
                <a:ext uri="{FF2B5EF4-FFF2-40B4-BE49-F238E27FC236}">
                  <a16:creationId xmlns:a16="http://schemas.microsoft.com/office/drawing/2014/main" id="{1FCC558B-F491-4FE8-A808-06B18EB45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1400" b="1"/>
                <a:t> </a:t>
              </a:r>
              <a:r>
                <a:rPr lang="zh-CN" altLang="zh-CN" sz="1400" b="1">
                  <a:solidFill>
                    <a:srgbClr val="FF3300"/>
                  </a:solidFill>
                </a:rPr>
                <a:t>CS</a:t>
              </a:r>
            </a:p>
          </p:txBody>
        </p:sp>
        <p:sp>
          <p:nvSpPr>
            <p:cNvPr id="116850" name="Line 159">
              <a:extLst>
                <a:ext uri="{FF2B5EF4-FFF2-40B4-BE49-F238E27FC236}">
                  <a16:creationId xmlns:a16="http://schemas.microsoft.com/office/drawing/2014/main" id="{762C03FE-B1B4-411B-A2A0-C91107380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42" name="Oval 160">
            <a:extLst>
              <a:ext uri="{FF2B5EF4-FFF2-40B4-BE49-F238E27FC236}">
                <a16:creationId xmlns:a16="http://schemas.microsoft.com/office/drawing/2014/main" id="{444B249C-C21E-4648-8CDD-203D26CE3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486400"/>
            <a:ext cx="685800" cy="685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6843" name="Group 161">
            <a:extLst>
              <a:ext uri="{FF2B5EF4-FFF2-40B4-BE49-F238E27FC236}">
                <a16:creationId xmlns:a16="http://schemas.microsoft.com/office/drawing/2014/main" id="{E5156CCD-A5F6-4C1C-8D7F-F8EA23ACF365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6172200"/>
            <a:ext cx="609600" cy="304800"/>
            <a:chOff x="0" y="0"/>
            <a:chExt cx="384" cy="192"/>
          </a:xfrm>
        </p:grpSpPr>
        <p:sp>
          <p:nvSpPr>
            <p:cNvPr id="116847" name="Text Box 162">
              <a:extLst>
                <a:ext uri="{FF2B5EF4-FFF2-40B4-BE49-F238E27FC236}">
                  <a16:creationId xmlns:a16="http://schemas.microsoft.com/office/drawing/2014/main" id="{A1E61E53-EF25-4530-B0AE-CFEA3486A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1400" b="1"/>
                <a:t> </a:t>
              </a:r>
              <a:r>
                <a:rPr lang="zh-CN" altLang="zh-CN" sz="1400" b="1">
                  <a:solidFill>
                    <a:srgbClr val="FF3300"/>
                  </a:solidFill>
                </a:rPr>
                <a:t>EN</a:t>
              </a:r>
            </a:p>
          </p:txBody>
        </p:sp>
        <p:sp>
          <p:nvSpPr>
            <p:cNvPr id="116848" name="Line 163">
              <a:extLst>
                <a:ext uri="{FF2B5EF4-FFF2-40B4-BE49-F238E27FC236}">
                  <a16:creationId xmlns:a16="http://schemas.microsoft.com/office/drawing/2014/main" id="{BB269F7D-A420-459E-9633-F4C9A73F3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0"/>
              <a:ext cx="1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6844" name="Line 164">
            <a:extLst>
              <a:ext uri="{FF2B5EF4-FFF2-40B4-BE49-F238E27FC236}">
                <a16:creationId xmlns:a16="http://schemas.microsoft.com/office/drawing/2014/main" id="{ADA2FF5D-C7D9-4450-BF50-B7FCA5BF4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160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845" name="Text Box 165">
            <a:extLst>
              <a:ext uri="{FF2B5EF4-FFF2-40B4-BE49-F238E27FC236}">
                <a16:creationId xmlns:a16="http://schemas.microsoft.com/office/drawing/2014/main" id="{64AB4F29-9553-4678-8A00-B112EB480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4478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b="1">
                <a:solidFill>
                  <a:srgbClr val="FF3300"/>
                </a:solidFill>
              </a:rPr>
              <a:t>A13</a:t>
            </a:r>
          </a:p>
        </p:txBody>
      </p:sp>
      <p:sp>
        <p:nvSpPr>
          <p:cNvPr id="116846" name="AutoShape 166">
            <a:extLst>
              <a:ext uri="{FF2B5EF4-FFF2-40B4-BE49-F238E27FC236}">
                <a16:creationId xmlns:a16="http://schemas.microsoft.com/office/drawing/2014/main" id="{CA7FCEC7-F510-4907-A22D-95FC065C24E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676400" y="4114800"/>
            <a:ext cx="533400" cy="533400"/>
          </a:xfrm>
          <a:prstGeom prst="flowChartDelay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DA12471D-1C05-4AF4-BFDC-D02D23EC81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79450"/>
          </a:xfrm>
        </p:spPr>
        <p:txBody>
          <a:bodyPr anchor="b"/>
          <a:lstStyle/>
          <a:p>
            <a:pPr algn="l" eaLnBrk="1" hangingPunct="1"/>
            <a:r>
              <a:rPr lang="zh-CN" altLang="zh-CN" sz="3600" b="1"/>
              <a:t>3.5 </a:t>
            </a:r>
            <a:r>
              <a:rPr lang="zh-CN" altLang="zh-CN" sz="3600" b="1">
                <a:latin typeface="宋体" panose="02010600030101010101" pitchFamily="2" charset="-122"/>
              </a:rPr>
              <a:t>并行存储器</a:t>
            </a:r>
            <a:r>
              <a:rPr lang="zh-CN" altLang="zh-CN"/>
              <a:t> 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471F8BD-E47E-4B5B-8FC6-B27897A92E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305800" cy="3810000"/>
          </a:xfrm>
        </p:spPr>
        <p:txBody>
          <a:bodyPr/>
          <a:lstStyle/>
          <a:p>
            <a:pPr algn="just" eaLnBrk="1" hangingPunct="1">
              <a:buFontTx/>
              <a:buBlip>
                <a:blip r:embed="rId2"/>
              </a:buBlip>
            </a:pPr>
            <a:endParaRPr lang="zh-CN" altLang="zh-CN" sz="2000" b="1"/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zh-CN" altLang="zh-CN" sz="2800" b="1"/>
              <a:t>3.5.1 </a:t>
            </a:r>
            <a:r>
              <a:rPr lang="zh-CN" altLang="zh-CN" sz="2800" b="1">
                <a:latin typeface="Times New Roman" panose="02020603050405020304" pitchFamily="18" charset="0"/>
              </a:rPr>
              <a:t>双端口存储器</a:t>
            </a:r>
            <a:endParaRPr lang="zh-CN" altLang="zh-CN" sz="2800" b="1"/>
          </a:p>
          <a:p>
            <a:pPr algn="just" eaLnBrk="1" hangingPunct="1">
              <a:buFontTx/>
              <a:buNone/>
            </a:pPr>
            <a:endParaRPr lang="zh-CN" altLang="zh-CN" sz="2000" b="1"/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zh-CN" altLang="zh-CN" sz="2800" b="1"/>
              <a:t>3.5.2 </a:t>
            </a:r>
            <a:r>
              <a:rPr lang="zh-CN" altLang="zh-CN" sz="2800" b="1">
                <a:latin typeface="Times New Roman" panose="02020603050405020304" pitchFamily="18" charset="0"/>
              </a:rPr>
              <a:t>多模块交叉存储器</a:t>
            </a:r>
            <a:endParaRPr lang="zh-CN" altLang="zh-CN" sz="2800" b="1"/>
          </a:p>
          <a:p>
            <a:pPr algn="just" eaLnBrk="1" hangingPunct="1">
              <a:buFontTx/>
              <a:buNone/>
            </a:pPr>
            <a:endParaRPr lang="zh-CN" altLang="zh-CN" sz="2000"/>
          </a:p>
        </p:txBody>
      </p:sp>
    </p:spTree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0EF197C0-F3D8-4C7D-B14C-258B4EE1D77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7772400" cy="679450"/>
          </a:xfrm>
        </p:spPr>
        <p:txBody>
          <a:bodyPr anchor="b"/>
          <a:lstStyle/>
          <a:p>
            <a:pPr algn="l" eaLnBrk="1" hangingPunct="1"/>
            <a:r>
              <a:rPr lang="en-US" altLang="zh-CN" sz="3200" b="1">
                <a:solidFill>
                  <a:srgbClr val="993366"/>
                </a:solidFill>
              </a:rPr>
              <a:t>3.5.1 </a:t>
            </a:r>
            <a:r>
              <a:rPr lang="zh-CN" altLang="en-US" sz="3200" b="1">
                <a:solidFill>
                  <a:srgbClr val="993366"/>
                </a:solidFill>
                <a:latin typeface="宋体" panose="02010600030101010101" pitchFamily="2" charset="-122"/>
              </a:rPr>
              <a:t>双端口存储器</a:t>
            </a:r>
            <a:r>
              <a:rPr lang="zh-CN" altLang="en-US"/>
              <a:t> 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1A0AE813-9B63-4DFD-985F-AF7A0602F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0"/>
            <a:ext cx="8686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</a:pPr>
            <a:r>
              <a:rPr lang="zh-CN" altLang="en-US" sz="2800" b="1">
                <a:solidFill>
                  <a:srgbClr val="000099"/>
                </a:solidFill>
                <a:latin typeface="宋体" panose="02010600030101010101" pitchFamily="2" charset="-122"/>
              </a:rPr>
              <a:t>定义：高速工作的存储器，同一个存储体左右两个端口各自有相互独立的读写控制电路（地址寄存器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AR</a:t>
            </a:r>
            <a:r>
              <a:rPr lang="en-US" altLang="zh-CN" sz="2800" b="1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L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AR</a:t>
            </a:r>
            <a:r>
              <a:rPr lang="en-US" altLang="zh-CN" sz="28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和数据寄存器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DR</a:t>
            </a:r>
            <a:r>
              <a:rPr lang="en-US" altLang="zh-CN" sz="28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L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DR</a:t>
            </a:r>
            <a:r>
              <a:rPr lang="en-US" altLang="zh-CN" sz="28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R </a:t>
            </a:r>
            <a:r>
              <a:rPr lang="zh-CN" altLang="en-US" sz="2800" b="1">
                <a:solidFill>
                  <a:srgbClr val="000099"/>
                </a:solidFill>
                <a:latin typeface="Times New Roman" panose="02020603050405020304" pitchFamily="18" charset="0"/>
              </a:rPr>
              <a:t>）可以分别进行操作。</a:t>
            </a:r>
            <a:endParaRPr lang="zh-CN" altLang="en-US" sz="2800" b="1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118788" name="Text Box 35">
            <a:extLst>
              <a:ext uri="{FF2B5EF4-FFF2-40B4-BE49-F238E27FC236}">
                <a16:creationId xmlns:a16="http://schemas.microsoft.com/office/drawing/2014/main" id="{AE8D75E0-F9BE-4D49-AC12-F3E88400B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842000"/>
            <a:ext cx="3733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400" b="1">
                <a:latin typeface="宋体" panose="02010600030101010101" pitchFamily="2" charset="-122"/>
              </a:rPr>
              <a:t>图</a:t>
            </a:r>
            <a:r>
              <a:rPr lang="en-US" altLang="zh-CN" sz="2400" b="1">
                <a:latin typeface="宋体" panose="02010600030101010101" pitchFamily="2" charset="-122"/>
              </a:rPr>
              <a:t>3.28 </a:t>
            </a:r>
            <a:r>
              <a:rPr lang="zh-CN" altLang="en-US" sz="2400" b="1">
                <a:latin typeface="宋体" panose="02010600030101010101" pitchFamily="2" charset="-122"/>
              </a:rPr>
              <a:t>双端口存储器框图</a:t>
            </a:r>
          </a:p>
        </p:txBody>
      </p:sp>
      <p:grpSp>
        <p:nvGrpSpPr>
          <p:cNvPr id="118789" name="Group 5">
            <a:extLst>
              <a:ext uri="{FF2B5EF4-FFF2-40B4-BE49-F238E27FC236}">
                <a16:creationId xmlns:a16="http://schemas.microsoft.com/office/drawing/2014/main" id="{A4AA0150-BC94-4959-B121-38F463AE25F6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3429000"/>
            <a:ext cx="7192963" cy="2286000"/>
            <a:chOff x="0" y="0"/>
            <a:chExt cx="4531" cy="1440"/>
          </a:xfrm>
        </p:grpSpPr>
        <p:sp>
          <p:nvSpPr>
            <p:cNvPr id="118790" name="Line 27">
              <a:extLst>
                <a:ext uri="{FF2B5EF4-FFF2-40B4-BE49-F238E27FC236}">
                  <a16:creationId xmlns:a16="http://schemas.microsoft.com/office/drawing/2014/main" id="{D6CDAD71-3EF6-4B74-A8F4-A142C362A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" y="983"/>
              <a:ext cx="9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8791" name="Group 7">
              <a:extLst>
                <a:ext uri="{FF2B5EF4-FFF2-40B4-BE49-F238E27FC236}">
                  <a16:creationId xmlns:a16="http://schemas.microsoft.com/office/drawing/2014/main" id="{3992C4D5-748A-4A40-AF08-4AE7C3A58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531" cy="1440"/>
              <a:chOff x="0" y="0"/>
              <a:chExt cx="4531" cy="1440"/>
            </a:xfrm>
          </p:grpSpPr>
          <p:sp>
            <p:nvSpPr>
              <p:cNvPr id="118792" name="Text Box 5">
                <a:extLst>
                  <a:ext uri="{FF2B5EF4-FFF2-40B4-BE49-F238E27FC236}">
                    <a16:creationId xmlns:a16="http://schemas.microsoft.com/office/drawing/2014/main" id="{0171C88F-7E48-4D77-BCD3-2EED7C717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8" y="54"/>
                <a:ext cx="443" cy="20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AR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118793" name="Text Box 6">
                <a:extLst>
                  <a:ext uri="{FF2B5EF4-FFF2-40B4-BE49-F238E27FC236}">
                    <a16:creationId xmlns:a16="http://schemas.microsoft.com/office/drawing/2014/main" id="{63450ED6-B515-4535-8FF6-8BE39A756E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432"/>
                <a:ext cx="443" cy="20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DR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118794" name="Text Box 7">
                <a:extLst>
                  <a:ext uri="{FF2B5EF4-FFF2-40B4-BE49-F238E27FC236}">
                    <a16:creationId xmlns:a16="http://schemas.microsoft.com/office/drawing/2014/main" id="{68E23CC6-DEE9-46B5-B92B-7E423B8E0F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864"/>
                <a:ext cx="670" cy="20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读写电路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L</a:t>
                </a:r>
                <a:endParaRPr lang="en-US" altLang="zh-CN" b="1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795" name="Text Box 8">
                <a:extLst>
                  <a:ext uri="{FF2B5EF4-FFF2-40B4-BE49-F238E27FC236}">
                    <a16:creationId xmlns:a16="http://schemas.microsoft.com/office/drawing/2014/main" id="{3A716568-6A19-4549-9A06-CCC3CBD1A1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" y="0"/>
                <a:ext cx="532" cy="25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译码器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118796" name="Text Box 9">
                <a:extLst>
                  <a:ext uri="{FF2B5EF4-FFF2-40B4-BE49-F238E27FC236}">
                    <a16:creationId xmlns:a16="http://schemas.microsoft.com/office/drawing/2014/main" id="{245469DC-C117-4D8D-93D1-8BD3F8D07C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8" y="51"/>
                <a:ext cx="265" cy="103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 lIns="7200" rIns="720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存 储 体</a:t>
                </a:r>
              </a:p>
            </p:txBody>
          </p:sp>
          <p:sp>
            <p:nvSpPr>
              <p:cNvPr id="118797" name="Text Box 10">
                <a:extLst>
                  <a:ext uri="{FF2B5EF4-FFF2-40B4-BE49-F238E27FC236}">
                    <a16:creationId xmlns:a16="http://schemas.microsoft.com/office/drawing/2014/main" id="{1A7B515D-4BCE-4B57-9499-22183E1DFF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1" y="0"/>
                <a:ext cx="517" cy="25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译码器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118798" name="Text Box 11">
                <a:extLst>
                  <a:ext uri="{FF2B5EF4-FFF2-40B4-BE49-F238E27FC236}">
                    <a16:creationId xmlns:a16="http://schemas.microsoft.com/office/drawing/2014/main" id="{95EF4E8A-6096-4472-810E-A6E9EEA24E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1" y="437"/>
                <a:ext cx="444" cy="20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DR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118799" name="Text Box 12">
                <a:extLst>
                  <a:ext uri="{FF2B5EF4-FFF2-40B4-BE49-F238E27FC236}">
                    <a16:creationId xmlns:a16="http://schemas.microsoft.com/office/drawing/2014/main" id="{10FCCB54-9B7C-4B88-90E6-02B2F75E1D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1" y="881"/>
                <a:ext cx="670" cy="20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读写电路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R</a:t>
                </a:r>
                <a:endParaRPr lang="en-US" altLang="zh-CN" b="1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800" name="Text Box 13">
                <a:extLst>
                  <a:ext uri="{FF2B5EF4-FFF2-40B4-BE49-F238E27FC236}">
                    <a16:creationId xmlns:a16="http://schemas.microsoft.com/office/drawing/2014/main" id="{BB2178A0-5A74-4B3F-A7BF-7C5FEAC02F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1" y="54"/>
                <a:ext cx="444" cy="20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AR</a:t>
                </a:r>
                <a:r>
                  <a:rPr lang="en-US" altLang="zh-CN" b="1" baseline="-25000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118801" name="Line 14">
                <a:extLst>
                  <a:ext uri="{FF2B5EF4-FFF2-40B4-BE49-F238E27FC236}">
                    <a16:creationId xmlns:a16="http://schemas.microsoft.com/office/drawing/2014/main" id="{3E77A2C4-C958-4E7D-B261-26A384E70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" y="155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2" name="Line 15">
                <a:extLst>
                  <a:ext uri="{FF2B5EF4-FFF2-40B4-BE49-F238E27FC236}">
                    <a16:creationId xmlns:a16="http://schemas.microsoft.com/office/drawing/2014/main" id="{FE971A5F-99F8-4033-B03D-0B8452F30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" y="533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3" name="Line 16">
                <a:extLst>
                  <a:ext uri="{FF2B5EF4-FFF2-40B4-BE49-F238E27FC236}">
                    <a16:creationId xmlns:a16="http://schemas.microsoft.com/office/drawing/2014/main" id="{E0F47B05-94CD-4EEC-AB97-6C837FC0C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" y="990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4" name="Line 17">
                <a:extLst>
                  <a:ext uri="{FF2B5EF4-FFF2-40B4-BE49-F238E27FC236}">
                    <a16:creationId xmlns:a16="http://schemas.microsoft.com/office/drawing/2014/main" id="{F514D420-B922-45C4-BB06-E76A1D1FD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45"/>
                <a:ext cx="48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5" name="Line 19">
                <a:extLst>
                  <a:ext uri="{FF2B5EF4-FFF2-40B4-BE49-F238E27FC236}">
                    <a16:creationId xmlns:a16="http://schemas.microsoft.com/office/drawing/2014/main" id="{AE9E19BF-59F4-419E-A72D-EA17B9427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4" y="526"/>
                <a:ext cx="1171" cy="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6" name="Line 20">
                <a:extLst>
                  <a:ext uri="{FF2B5EF4-FFF2-40B4-BE49-F238E27FC236}">
                    <a16:creationId xmlns:a16="http://schemas.microsoft.com/office/drawing/2014/main" id="{FC97E367-D0A2-468B-AC86-A44DECB84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1" y="533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7" name="Line 21">
                <a:extLst>
                  <a:ext uri="{FF2B5EF4-FFF2-40B4-BE49-F238E27FC236}">
                    <a16:creationId xmlns:a16="http://schemas.microsoft.com/office/drawing/2014/main" id="{57D956A5-7B14-45EC-BA99-6FC2C49B8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73" y="541"/>
                <a:ext cx="115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8" name="Line 22">
                <a:extLst>
                  <a:ext uri="{FF2B5EF4-FFF2-40B4-BE49-F238E27FC236}">
                    <a16:creationId xmlns:a16="http://schemas.microsoft.com/office/drawing/2014/main" id="{AFE5E88A-50A6-4D79-9C55-2261E57078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3" y="155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09" name="Line 24">
                <a:extLst>
                  <a:ext uri="{FF2B5EF4-FFF2-40B4-BE49-F238E27FC236}">
                    <a16:creationId xmlns:a16="http://schemas.microsoft.com/office/drawing/2014/main" id="{321D7507-732A-4A14-BC1B-6E1668885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152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10" name="Line 25">
                <a:extLst>
                  <a:ext uri="{FF2B5EF4-FFF2-40B4-BE49-F238E27FC236}">
                    <a16:creationId xmlns:a16="http://schemas.microsoft.com/office/drawing/2014/main" id="{17C70F10-1559-4174-BB38-C02EAE2056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1" y="983"/>
                <a:ext cx="26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11" name="Line 26">
                <a:extLst>
                  <a:ext uri="{FF2B5EF4-FFF2-40B4-BE49-F238E27FC236}">
                    <a16:creationId xmlns:a16="http://schemas.microsoft.com/office/drawing/2014/main" id="{CE5D5716-C292-4E8D-866F-784A3D55F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3" y="983"/>
                <a:ext cx="93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12" name="Text Box 28">
                <a:extLst>
                  <a:ext uri="{FF2B5EF4-FFF2-40B4-BE49-F238E27FC236}">
                    <a16:creationId xmlns:a16="http://schemas.microsoft.com/office/drawing/2014/main" id="{7CBE4B63-0AAC-4BC8-841B-6FA70A6E0C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172"/>
                <a:ext cx="621" cy="2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108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判别逻辑</a:t>
                </a:r>
              </a:p>
            </p:txBody>
          </p:sp>
          <p:sp>
            <p:nvSpPr>
              <p:cNvPr id="118813" name="Text Box 29">
                <a:extLst>
                  <a:ext uri="{FF2B5EF4-FFF2-40B4-BE49-F238E27FC236}">
                    <a16:creationId xmlns:a16="http://schemas.microsoft.com/office/drawing/2014/main" id="{E0EA8260-E6E9-48E7-A539-C60CDC4E57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8"/>
                <a:ext cx="21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AB</a:t>
                </a:r>
              </a:p>
            </p:txBody>
          </p:sp>
          <p:sp>
            <p:nvSpPr>
              <p:cNvPr id="118814" name="Text Box 30">
                <a:extLst>
                  <a:ext uri="{FF2B5EF4-FFF2-40B4-BE49-F238E27FC236}">
                    <a16:creationId xmlns:a16="http://schemas.microsoft.com/office/drawing/2014/main" id="{7B7558B0-1CF4-49BA-93BD-D80777C45F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48"/>
                <a:ext cx="21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AB</a:t>
                </a:r>
              </a:p>
            </p:txBody>
          </p:sp>
          <p:sp>
            <p:nvSpPr>
              <p:cNvPr id="118815" name="Text Box 31">
                <a:extLst>
                  <a:ext uri="{FF2B5EF4-FFF2-40B4-BE49-F238E27FC236}">
                    <a16:creationId xmlns:a16="http://schemas.microsoft.com/office/drawing/2014/main" id="{D4335692-F6A9-4745-AFC6-780267965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32"/>
                <a:ext cx="21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DB</a:t>
                </a:r>
              </a:p>
            </p:txBody>
          </p:sp>
          <p:sp>
            <p:nvSpPr>
              <p:cNvPr id="118816" name="Text Box 32">
                <a:extLst>
                  <a:ext uri="{FF2B5EF4-FFF2-40B4-BE49-F238E27FC236}">
                    <a16:creationId xmlns:a16="http://schemas.microsoft.com/office/drawing/2014/main" id="{C16A95FC-A118-46FF-8FCD-104C91444D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432"/>
                <a:ext cx="21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DB</a:t>
                </a:r>
              </a:p>
            </p:txBody>
          </p:sp>
          <p:sp>
            <p:nvSpPr>
              <p:cNvPr id="118817" name="Text Box 33">
                <a:extLst>
                  <a:ext uri="{FF2B5EF4-FFF2-40B4-BE49-F238E27FC236}">
                    <a16:creationId xmlns:a16="http://schemas.microsoft.com/office/drawing/2014/main" id="{F89B7328-A043-49DE-BDDA-3739786165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864"/>
                <a:ext cx="21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CB</a:t>
                </a:r>
              </a:p>
            </p:txBody>
          </p:sp>
          <p:sp>
            <p:nvSpPr>
              <p:cNvPr id="118818" name="Text Box 34">
                <a:extLst>
                  <a:ext uri="{FF2B5EF4-FFF2-40B4-BE49-F238E27FC236}">
                    <a16:creationId xmlns:a16="http://schemas.microsoft.com/office/drawing/2014/main" id="{EF9C1C50-7158-4FDD-A4EA-99EC2C08C9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864"/>
                <a:ext cx="21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en-US" altLang="zh-CN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CB</a:t>
                </a:r>
              </a:p>
            </p:txBody>
          </p:sp>
          <p:sp>
            <p:nvSpPr>
              <p:cNvPr id="118819" name="Line 39">
                <a:extLst>
                  <a:ext uri="{FF2B5EF4-FFF2-40B4-BE49-F238E27FC236}">
                    <a16:creationId xmlns:a16="http://schemas.microsoft.com/office/drawing/2014/main" id="{86B01531-74E2-4C16-ADED-64E1E918B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44"/>
                <a:ext cx="1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20" name="Line 40">
                <a:extLst>
                  <a:ext uri="{FF2B5EF4-FFF2-40B4-BE49-F238E27FC236}">
                    <a16:creationId xmlns:a16="http://schemas.microsoft.com/office/drawing/2014/main" id="{82160ACD-6EEA-49F4-803F-80CC16675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68" y="144"/>
                <a:ext cx="3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F57C87F3-EA8B-47D6-9198-52D86980A7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62000"/>
            <a:ext cx="7772400" cy="679450"/>
          </a:xfrm>
        </p:spPr>
        <p:txBody>
          <a:bodyPr anchor="b"/>
          <a:lstStyle/>
          <a:p>
            <a:pPr algn="l" eaLnBrk="1" hangingPunct="1"/>
            <a:r>
              <a:rPr lang="zh-CN" altLang="zh-CN" sz="3200" b="1">
                <a:solidFill>
                  <a:srgbClr val="9D1586"/>
                </a:solidFill>
              </a:rPr>
              <a:t>3.5.2 </a:t>
            </a:r>
            <a:r>
              <a:rPr lang="zh-CN" altLang="zh-CN" sz="3200" b="1">
                <a:solidFill>
                  <a:srgbClr val="9D1586"/>
                </a:solidFill>
                <a:latin typeface="宋体" panose="02010600030101010101" pitchFamily="2" charset="-122"/>
              </a:rPr>
              <a:t>多模块交叉存储器</a:t>
            </a:r>
            <a:r>
              <a:rPr lang="zh-CN" altLang="zh-CN" b="1"/>
              <a:t> 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24EF86C6-C8EE-4420-8324-A0331AB753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524000"/>
            <a:ext cx="5410200" cy="45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zh-CN" sz="2800" b="1">
                <a:latin typeface="楷体_GB2312" pitchFamily="49" charset="-122"/>
                <a:ea typeface="楷体_GB2312" pitchFamily="49" charset="-122"/>
              </a:rPr>
              <a:t>1、存储器的模块化组织</a:t>
            </a:r>
            <a:r>
              <a:rPr lang="zh-CN" altLang="zh-CN" sz="2800" b="1">
                <a:solidFill>
                  <a:srgbClr val="D919F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B72CC1CB-69D6-4EDA-AEE7-6CB63DD36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495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   模块板容量：16KB，板内地址码 A</a:t>
            </a:r>
            <a:r>
              <a:rPr lang="zh-CN" altLang="zh-CN" sz="24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13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~A</a:t>
            </a:r>
            <a:r>
              <a:rPr lang="zh-CN" altLang="zh-CN" sz="24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0</a:t>
            </a:r>
            <a:endParaRPr lang="zh-CN" altLang="zh-CN" sz="2400" b="1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Rectangle 5">
            <a:extLst>
              <a:ext uri="{FF2B5EF4-FFF2-40B4-BE49-F238E27FC236}">
                <a16:creationId xmlns:a16="http://schemas.microsoft.com/office/drawing/2014/main" id="{505C3CDC-2410-4F8A-8842-5C1AE35FE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09800"/>
            <a:ext cx="225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（1）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顺序方式</a:t>
            </a:r>
          </a:p>
        </p:txBody>
      </p:sp>
      <p:sp>
        <p:nvSpPr>
          <p:cNvPr id="17415" name="Rectangle 6">
            <a:extLst>
              <a:ext uri="{FF2B5EF4-FFF2-40B4-BE49-F238E27FC236}">
                <a16:creationId xmlns:a16="http://schemas.microsoft.com/office/drawing/2014/main" id="{494A62FE-7888-4FA0-9B03-32172C23D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3800"/>
            <a:ext cx="5148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  A</a:t>
            </a:r>
            <a:r>
              <a:rPr lang="zh-CN" altLang="zh-CN" sz="24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15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4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14 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经译码产生选板信号。</a:t>
            </a:r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02FFE806-EEC4-46C6-AF7C-E087254A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572000"/>
            <a:ext cx="4572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zh-CN" sz="2400" b="1">
                <a:latin typeface="Times New Roman" panose="02020603050405020304" pitchFamily="18" charset="0"/>
              </a:rPr>
              <a:t>特点：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只需要一套电路         （AR，DR和读/写控制）</a:t>
            </a:r>
          </a:p>
        </p:txBody>
      </p:sp>
      <p:grpSp>
        <p:nvGrpSpPr>
          <p:cNvPr id="17417" name="Group 8">
            <a:extLst>
              <a:ext uri="{FF2B5EF4-FFF2-40B4-BE49-F238E27FC236}">
                <a16:creationId xmlns:a16="http://schemas.microsoft.com/office/drawing/2014/main" id="{15DC302C-A18E-4397-B33C-556E0A17F1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5486400"/>
            <a:ext cx="4468813" cy="762000"/>
            <a:chOff x="0" y="0"/>
            <a:chExt cx="2815" cy="480"/>
          </a:xfrm>
        </p:grpSpPr>
        <p:sp>
          <p:nvSpPr>
            <p:cNvPr id="17458" name="Rectangle 9">
              <a:extLst>
                <a:ext uri="{FF2B5EF4-FFF2-40B4-BE49-F238E27FC236}">
                  <a16:creationId xmlns:a16="http://schemas.microsoft.com/office/drawing/2014/main" id="{CA7FE124-8A87-4F1E-8271-4A54F8F54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4"/>
              <a:ext cx="28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Blip>
                  <a:blip r:embed="rId3"/>
                </a:buBlip>
              </a:pPr>
              <a:r>
                <a:rPr lang="zh-CN" altLang="zh-CN" sz="24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   带宽仅为       ，T－存储周期</a:t>
              </a:r>
            </a:p>
          </p:txBody>
        </p:sp>
        <p:graphicFrame>
          <p:nvGraphicFramePr>
            <p:cNvPr id="17410" name="Object 10">
              <a:extLst>
                <a:ext uri="{FF2B5EF4-FFF2-40B4-BE49-F238E27FC236}">
                  <a16:creationId xmlns:a16="http://schemas.microsoft.com/office/drawing/2014/main" id="{D19BDB09-AE3A-4E3C-9DD3-03139B06B1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0"/>
            <a:ext cx="19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59" name="公式" r:id="rId4" imgW="165274" imgH="393676" progId="Equation.3">
                    <p:embed/>
                  </p:oleObj>
                </mc:Choice>
                <mc:Fallback>
                  <p:oleObj name="公式" r:id="rId4" imgW="165274" imgH="39367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0"/>
                          <a:ext cx="199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18" name="Group 11">
            <a:extLst>
              <a:ext uri="{FF2B5EF4-FFF2-40B4-BE49-F238E27FC236}">
                <a16:creationId xmlns:a16="http://schemas.microsoft.com/office/drawing/2014/main" id="{1FDE6985-D45C-4E6A-8C16-C8AA5CD3CAED}"/>
              </a:ext>
            </a:extLst>
          </p:cNvPr>
          <p:cNvGrpSpPr>
            <a:grpSpLocks/>
          </p:cNvGrpSpPr>
          <p:nvPr/>
        </p:nvGrpSpPr>
        <p:grpSpPr bwMode="auto">
          <a:xfrm>
            <a:off x="5208588" y="1524000"/>
            <a:ext cx="3783012" cy="4876800"/>
            <a:chOff x="0" y="0"/>
            <a:chExt cx="2383" cy="3072"/>
          </a:xfrm>
        </p:grpSpPr>
        <p:sp>
          <p:nvSpPr>
            <p:cNvPr id="17419" name="Text Box 12">
              <a:extLst>
                <a:ext uri="{FF2B5EF4-FFF2-40B4-BE49-F238E27FC236}">
                  <a16:creationId xmlns:a16="http://schemas.microsoft.com/office/drawing/2014/main" id="{AC17C30E-5ADB-4809-81BC-407976625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44"/>
              <a:ext cx="1939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endParaRPr lang="zh-CN" altLang="en-US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20" name="Text Box 13">
              <a:extLst>
                <a:ext uri="{FF2B5EF4-FFF2-40B4-BE49-F238E27FC236}">
                  <a16:creationId xmlns:a16="http://schemas.microsoft.com/office/drawing/2014/main" id="{FA70A444-058F-40C8-923E-B07B3946DA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614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421" name="Text Box 14">
              <a:extLst>
                <a:ext uri="{FF2B5EF4-FFF2-40B4-BE49-F238E27FC236}">
                  <a16:creationId xmlns:a16="http://schemas.microsoft.com/office/drawing/2014/main" id="{B6BE1B74-725E-4893-9D0A-469B1074D5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766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22" name="Text Box 15">
              <a:extLst>
                <a:ext uri="{FF2B5EF4-FFF2-40B4-BE49-F238E27FC236}">
                  <a16:creationId xmlns:a16="http://schemas.microsoft.com/office/drawing/2014/main" id="{9C826F7C-9E92-493F-A3D0-92DFDA0F5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917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423" name="Text Box 16">
              <a:extLst>
                <a:ext uri="{FF2B5EF4-FFF2-40B4-BE49-F238E27FC236}">
                  <a16:creationId xmlns:a16="http://schemas.microsoft.com/office/drawing/2014/main" id="{7E30D3A0-89E1-4BC5-8422-FAF032E2F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068"/>
              <a:ext cx="388" cy="4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7424" name="Text Box 17">
              <a:extLst>
                <a:ext uri="{FF2B5EF4-FFF2-40B4-BE49-F238E27FC236}">
                  <a16:creationId xmlns:a16="http://schemas.microsoft.com/office/drawing/2014/main" id="{F06BE1B4-5A1A-498B-9891-7F318EA80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521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16383</a:t>
              </a:r>
            </a:p>
          </p:txBody>
        </p:sp>
        <p:sp>
          <p:nvSpPr>
            <p:cNvPr id="17425" name="Text Box 18">
              <a:extLst>
                <a:ext uri="{FF2B5EF4-FFF2-40B4-BE49-F238E27FC236}">
                  <a16:creationId xmlns:a16="http://schemas.microsoft.com/office/drawing/2014/main" id="{F518E3D1-1448-4AAA-AD6C-B32EF63A1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614"/>
              <a:ext cx="387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16384</a:t>
              </a:r>
            </a:p>
          </p:txBody>
        </p:sp>
        <p:sp>
          <p:nvSpPr>
            <p:cNvPr id="17426" name="Text Box 19">
              <a:extLst>
                <a:ext uri="{FF2B5EF4-FFF2-40B4-BE49-F238E27FC236}">
                  <a16:creationId xmlns:a16="http://schemas.microsoft.com/office/drawing/2014/main" id="{29D11DA0-A30F-4900-AE03-0BE06EED4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766"/>
              <a:ext cx="387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16385</a:t>
              </a:r>
            </a:p>
          </p:txBody>
        </p:sp>
        <p:sp>
          <p:nvSpPr>
            <p:cNvPr id="17427" name="Text Box 20">
              <a:extLst>
                <a:ext uri="{FF2B5EF4-FFF2-40B4-BE49-F238E27FC236}">
                  <a16:creationId xmlns:a16="http://schemas.microsoft.com/office/drawing/2014/main" id="{BF5B4797-B3BA-4E7A-AA02-346340DC7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917"/>
              <a:ext cx="387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16386</a:t>
              </a:r>
            </a:p>
          </p:txBody>
        </p:sp>
        <p:sp>
          <p:nvSpPr>
            <p:cNvPr id="17428" name="Text Box 21">
              <a:extLst>
                <a:ext uri="{FF2B5EF4-FFF2-40B4-BE49-F238E27FC236}">
                  <a16:creationId xmlns:a16="http://schemas.microsoft.com/office/drawing/2014/main" id="{97A3695E-C406-4361-A885-2780520AB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1068"/>
              <a:ext cx="387" cy="4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7429" name="Text Box 22">
              <a:extLst>
                <a:ext uri="{FF2B5EF4-FFF2-40B4-BE49-F238E27FC236}">
                  <a16:creationId xmlns:a16="http://schemas.microsoft.com/office/drawing/2014/main" id="{8E207A48-B73E-4A87-AB12-317BA51E7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" y="1521"/>
              <a:ext cx="387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32767</a:t>
              </a:r>
            </a:p>
          </p:txBody>
        </p:sp>
        <p:sp>
          <p:nvSpPr>
            <p:cNvPr id="17430" name="Text Box 23">
              <a:extLst>
                <a:ext uri="{FF2B5EF4-FFF2-40B4-BE49-F238E27FC236}">
                  <a16:creationId xmlns:a16="http://schemas.microsoft.com/office/drawing/2014/main" id="{46DDD01A-7C47-4D6D-9EC9-A1415073D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" y="614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32768</a:t>
              </a:r>
            </a:p>
          </p:txBody>
        </p:sp>
        <p:sp>
          <p:nvSpPr>
            <p:cNvPr id="17431" name="Text Box 24">
              <a:extLst>
                <a:ext uri="{FF2B5EF4-FFF2-40B4-BE49-F238E27FC236}">
                  <a16:creationId xmlns:a16="http://schemas.microsoft.com/office/drawing/2014/main" id="{996E4465-43C7-43B3-8E61-D9BAC29FC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" y="766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32769</a:t>
              </a:r>
            </a:p>
          </p:txBody>
        </p:sp>
        <p:sp>
          <p:nvSpPr>
            <p:cNvPr id="17432" name="Text Box 25">
              <a:extLst>
                <a:ext uri="{FF2B5EF4-FFF2-40B4-BE49-F238E27FC236}">
                  <a16:creationId xmlns:a16="http://schemas.microsoft.com/office/drawing/2014/main" id="{9C2DBBB3-F9CB-4717-8DE0-30A5B70D0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" y="917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32770</a:t>
              </a:r>
            </a:p>
          </p:txBody>
        </p:sp>
        <p:sp>
          <p:nvSpPr>
            <p:cNvPr id="17433" name="Text Box 26">
              <a:extLst>
                <a:ext uri="{FF2B5EF4-FFF2-40B4-BE49-F238E27FC236}">
                  <a16:creationId xmlns:a16="http://schemas.microsoft.com/office/drawing/2014/main" id="{8155E63B-DC94-43DC-8DCB-E9914074F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" y="1068"/>
              <a:ext cx="388" cy="4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7434" name="Text Box 27">
              <a:extLst>
                <a:ext uri="{FF2B5EF4-FFF2-40B4-BE49-F238E27FC236}">
                  <a16:creationId xmlns:a16="http://schemas.microsoft.com/office/drawing/2014/main" id="{9B1509A1-587D-4D23-AEC9-84001694C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1" y="1521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49151</a:t>
              </a:r>
            </a:p>
          </p:txBody>
        </p:sp>
        <p:sp>
          <p:nvSpPr>
            <p:cNvPr id="17435" name="Text Box 28">
              <a:extLst>
                <a:ext uri="{FF2B5EF4-FFF2-40B4-BE49-F238E27FC236}">
                  <a16:creationId xmlns:a16="http://schemas.microsoft.com/office/drawing/2014/main" id="{0F9080A5-8E3F-4CDE-AD9D-240A6721C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614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49152</a:t>
              </a:r>
            </a:p>
          </p:txBody>
        </p:sp>
        <p:sp>
          <p:nvSpPr>
            <p:cNvPr id="17436" name="Text Box 29">
              <a:extLst>
                <a:ext uri="{FF2B5EF4-FFF2-40B4-BE49-F238E27FC236}">
                  <a16:creationId xmlns:a16="http://schemas.microsoft.com/office/drawing/2014/main" id="{33976D62-E05B-419F-8724-74630E26E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766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49153</a:t>
              </a:r>
            </a:p>
          </p:txBody>
        </p:sp>
        <p:sp>
          <p:nvSpPr>
            <p:cNvPr id="17437" name="Text Box 30">
              <a:extLst>
                <a:ext uri="{FF2B5EF4-FFF2-40B4-BE49-F238E27FC236}">
                  <a16:creationId xmlns:a16="http://schemas.microsoft.com/office/drawing/2014/main" id="{B7203BF5-6208-4D2F-A3E8-8B63B62EF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917"/>
              <a:ext cx="388" cy="1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49154</a:t>
              </a:r>
            </a:p>
          </p:txBody>
        </p:sp>
        <p:sp>
          <p:nvSpPr>
            <p:cNvPr id="17438" name="Text Box 31">
              <a:extLst>
                <a:ext uri="{FF2B5EF4-FFF2-40B4-BE49-F238E27FC236}">
                  <a16:creationId xmlns:a16="http://schemas.microsoft.com/office/drawing/2014/main" id="{C824936B-5D38-4395-BFFD-6273E12EB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1068"/>
              <a:ext cx="388" cy="4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7439" name="Text Box 32">
              <a:extLst>
                <a:ext uri="{FF2B5EF4-FFF2-40B4-BE49-F238E27FC236}">
                  <a16:creationId xmlns:a16="http://schemas.microsoft.com/office/drawing/2014/main" id="{36F074A5-A42E-41D1-959C-6B5621569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" y="1521"/>
              <a:ext cx="388" cy="1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65535</a:t>
              </a:r>
            </a:p>
          </p:txBody>
        </p:sp>
        <p:sp>
          <p:nvSpPr>
            <p:cNvPr id="17440" name="Text Box 33">
              <a:extLst>
                <a:ext uri="{FF2B5EF4-FFF2-40B4-BE49-F238E27FC236}">
                  <a16:creationId xmlns:a16="http://schemas.microsoft.com/office/drawing/2014/main" id="{4602105C-D079-4B3F-A378-9972A8B8E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" y="144"/>
              <a:ext cx="541" cy="2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模块号</a:t>
              </a:r>
            </a:p>
          </p:txBody>
        </p:sp>
        <p:sp>
          <p:nvSpPr>
            <p:cNvPr id="17441" name="Text Box 34">
              <a:extLst>
                <a:ext uri="{FF2B5EF4-FFF2-40B4-BE49-F238E27FC236}">
                  <a16:creationId xmlns:a16="http://schemas.microsoft.com/office/drawing/2014/main" id="{06BC6783-8093-42DB-87DB-91097BA34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" y="0"/>
              <a:ext cx="1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7442" name="Text Box 35">
              <a:extLst>
                <a:ext uri="{FF2B5EF4-FFF2-40B4-BE49-F238E27FC236}">
                  <a16:creationId xmlns:a16="http://schemas.microsoft.com/office/drawing/2014/main" id="{A6FEB831-8CB5-4ECF-AEA8-DF0024C3E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" y="0"/>
              <a:ext cx="16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7443" name="Text Box 36">
              <a:extLst>
                <a:ext uri="{FF2B5EF4-FFF2-40B4-BE49-F238E27FC236}">
                  <a16:creationId xmlns:a16="http://schemas.microsoft.com/office/drawing/2014/main" id="{770E1BB7-38D4-4237-9083-69F3B93C7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" y="0"/>
              <a:ext cx="16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7444" name="Text Box 37">
              <a:extLst>
                <a:ext uri="{FF2B5EF4-FFF2-40B4-BE49-F238E27FC236}">
                  <a16:creationId xmlns:a16="http://schemas.microsoft.com/office/drawing/2014/main" id="{D1D62279-1A08-47BD-B221-961D1BB33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" y="0"/>
              <a:ext cx="1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445" name="Text Box 38">
              <a:extLst>
                <a:ext uri="{FF2B5EF4-FFF2-40B4-BE49-F238E27FC236}">
                  <a16:creationId xmlns:a16="http://schemas.microsoft.com/office/drawing/2014/main" id="{D65C8790-C4A2-43C3-B61F-9E76C75F7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" y="1952"/>
              <a:ext cx="917" cy="2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数据寄存器</a:t>
              </a:r>
            </a:p>
          </p:txBody>
        </p:sp>
        <p:sp>
          <p:nvSpPr>
            <p:cNvPr id="17446" name="Line 39">
              <a:extLst>
                <a:ext uri="{FF2B5EF4-FFF2-40B4-BE49-F238E27FC236}">
                  <a16:creationId xmlns:a16="http://schemas.microsoft.com/office/drawing/2014/main" id="{C10A9284-7318-4B19-B9E4-FDB1FA8DA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1675"/>
              <a:ext cx="1" cy="26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7" name="Line 40">
              <a:extLst>
                <a:ext uri="{FF2B5EF4-FFF2-40B4-BE49-F238E27FC236}">
                  <a16:creationId xmlns:a16="http://schemas.microsoft.com/office/drawing/2014/main" id="{41A0FD8A-5D14-4860-820D-99186EDFA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1" y="1681"/>
              <a:ext cx="1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8" name="Line 41">
              <a:extLst>
                <a:ext uri="{FF2B5EF4-FFF2-40B4-BE49-F238E27FC236}">
                  <a16:creationId xmlns:a16="http://schemas.microsoft.com/office/drawing/2014/main" id="{489BEF57-7B4F-4D0E-BA6D-43C6BC2E5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" y="1675"/>
              <a:ext cx="338" cy="2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9" name="Line 42">
              <a:extLst>
                <a:ext uri="{FF2B5EF4-FFF2-40B4-BE49-F238E27FC236}">
                  <a16:creationId xmlns:a16="http://schemas.microsoft.com/office/drawing/2014/main" id="{957A9BB4-8556-495F-B5C1-1D7859DA9B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9" y="1689"/>
              <a:ext cx="341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0" name="AutoShape 43">
              <a:extLst>
                <a:ext uri="{FF2B5EF4-FFF2-40B4-BE49-F238E27FC236}">
                  <a16:creationId xmlns:a16="http://schemas.microsoft.com/office/drawing/2014/main" id="{90665D3F-2FBC-417B-B654-D853FDF5F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2160"/>
              <a:ext cx="101" cy="196"/>
            </a:xfrm>
            <a:prstGeom prst="upDownArrow">
              <a:avLst>
                <a:gd name="adj1" fmla="val 50000"/>
                <a:gd name="adj2" fmla="val 3881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SzPct val="90000"/>
              </a:pPr>
              <a:endParaRPr lang="zh-CN" altLang="zh-CN" sz="3200" b="1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7451" name="Text Box 44">
              <a:extLst>
                <a:ext uri="{FF2B5EF4-FFF2-40B4-BE49-F238E27FC236}">
                  <a16:creationId xmlns:a16="http://schemas.microsoft.com/office/drawing/2014/main" id="{ECE8B94C-B6F5-4251-8B88-31E750C65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" y="2367"/>
              <a:ext cx="72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DB (8位)</a:t>
              </a:r>
            </a:p>
          </p:txBody>
        </p:sp>
        <p:sp>
          <p:nvSpPr>
            <p:cNvPr id="17452" name="Text Box 45">
              <a:extLst>
                <a:ext uri="{FF2B5EF4-FFF2-40B4-BE49-F238E27FC236}">
                  <a16:creationId xmlns:a16="http://schemas.microsoft.com/office/drawing/2014/main" id="{293F1A0C-28A3-4973-94E8-970896563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" y="2717"/>
              <a:ext cx="158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2400" b="1" i="1">
                  <a:latin typeface="宋体" panose="02010600030101010101" pitchFamily="2" charset="-122"/>
                </a:rPr>
                <a:t>图3.29　顺序方式</a:t>
              </a:r>
            </a:p>
          </p:txBody>
        </p:sp>
        <p:sp>
          <p:nvSpPr>
            <p:cNvPr id="17453" name="Text Box 46">
              <a:extLst>
                <a:ext uri="{FF2B5EF4-FFF2-40B4-BE49-F238E27FC236}">
                  <a16:creationId xmlns:a16="http://schemas.microsoft.com/office/drawing/2014/main" id="{45766263-5F51-4E40-91DB-57CFA6C2B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8"/>
              <a:ext cx="415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内存地址</a:t>
              </a:r>
            </a:p>
          </p:txBody>
        </p:sp>
        <p:sp>
          <p:nvSpPr>
            <p:cNvPr id="17454" name="Text Box 47">
              <a:extLst>
                <a:ext uri="{FF2B5EF4-FFF2-40B4-BE49-F238E27FC236}">
                  <a16:creationId xmlns:a16="http://schemas.microsoft.com/office/drawing/2014/main" id="{FFCEC946-E306-4F1D-B1F2-7346CCF91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447"/>
              <a:ext cx="2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5" name="Text Box 48">
              <a:extLst>
                <a:ext uri="{FF2B5EF4-FFF2-40B4-BE49-F238E27FC236}">
                  <a16:creationId xmlns:a16="http://schemas.microsoft.com/office/drawing/2014/main" id="{9E9B4500-A3D8-4604-BF22-E3A69F7A6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" y="447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6" name="Text Box 49">
              <a:extLst>
                <a:ext uri="{FF2B5EF4-FFF2-40B4-BE49-F238E27FC236}">
                  <a16:creationId xmlns:a16="http://schemas.microsoft.com/office/drawing/2014/main" id="{D2DF7C63-1A00-4F72-B923-3BF2D8C836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0" y="444"/>
              <a:ext cx="2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57" name="Text Box 50">
              <a:extLst>
                <a:ext uri="{FF2B5EF4-FFF2-40B4-BE49-F238E27FC236}">
                  <a16:creationId xmlns:a16="http://schemas.microsoft.com/office/drawing/2014/main" id="{69958A02-DEAF-4035-A6D8-FF16EBA0E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443"/>
              <a:ext cx="2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3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603C2286-E644-46A9-8E7E-A9AB3FB3EA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50813" y="692150"/>
            <a:ext cx="2436813" cy="679450"/>
          </a:xfrm>
        </p:spPr>
        <p:txBody>
          <a:bodyPr anchor="b"/>
          <a:lstStyle/>
          <a:p>
            <a:pPr eaLnBrk="1" hangingPunct="1"/>
            <a:r>
              <a:rPr lang="zh-CN" altLang="zh-CN" sz="2400" b="1">
                <a:solidFill>
                  <a:srgbClr val="0000CC"/>
                </a:solidFill>
                <a:latin typeface="宋体" panose="02010600030101010101" pitchFamily="2" charset="-122"/>
              </a:rPr>
              <a:t>(2)交叉方式</a:t>
            </a:r>
            <a:r>
              <a:rPr lang="zh-CN" altLang="zh-CN" b="1"/>
              <a:t> 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1EF76754-E602-48AE-9DFD-0AF1B4805D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28775"/>
            <a:ext cx="5219700" cy="1049338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模m交叉编址（m=2</a:t>
            </a:r>
            <a:r>
              <a:rPr lang="zh-CN" altLang="zh-CN" sz="2400" b="1" baseline="30000">
                <a:solidFill>
                  <a:srgbClr val="000099"/>
                </a:solidFill>
                <a:latin typeface="Times New Roman" panose="02020603050405020304" pitchFamily="18" charset="0"/>
              </a:rPr>
              <a:t>n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，n为正整数）</a:t>
            </a:r>
          </a:p>
          <a:p>
            <a:pPr algn="just" eaLnBrk="1" hangingPunct="1"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         A</a:t>
            </a:r>
            <a:r>
              <a:rPr lang="zh-CN" altLang="zh-CN" sz="2400" b="1" baseline="-30000">
                <a:solidFill>
                  <a:srgbClr val="000099"/>
                </a:solidFill>
                <a:latin typeface="Times New Roman" panose="02020603050405020304" pitchFamily="18" charset="0"/>
              </a:rPr>
              <a:t>Mj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＝m×i＋j</a:t>
            </a:r>
          </a:p>
        </p:txBody>
      </p:sp>
      <p:grpSp>
        <p:nvGrpSpPr>
          <p:cNvPr id="119812" name="Group 4">
            <a:extLst>
              <a:ext uri="{FF2B5EF4-FFF2-40B4-BE49-F238E27FC236}">
                <a16:creationId xmlns:a16="http://schemas.microsoft.com/office/drawing/2014/main" id="{93036CE8-C0FE-4E7F-99AD-8FCE8513A8DF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765175"/>
            <a:ext cx="4267200" cy="5399088"/>
            <a:chOff x="0" y="0"/>
            <a:chExt cx="2688" cy="3401"/>
          </a:xfrm>
        </p:grpSpPr>
        <p:sp>
          <p:nvSpPr>
            <p:cNvPr id="119817" name="Text Box 5">
              <a:extLst>
                <a:ext uri="{FF2B5EF4-FFF2-40B4-BE49-F238E27FC236}">
                  <a16:creationId xmlns:a16="http://schemas.microsoft.com/office/drawing/2014/main" id="{D3F9E3E1-4EDA-4AE4-B316-57104968C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154"/>
              <a:ext cx="2169" cy="2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          字</a:t>
              </a:r>
            </a:p>
          </p:txBody>
        </p:sp>
        <p:sp>
          <p:nvSpPr>
            <p:cNvPr id="119818" name="Text Box 6">
              <a:extLst>
                <a:ext uri="{FF2B5EF4-FFF2-40B4-BE49-F238E27FC236}">
                  <a16:creationId xmlns:a16="http://schemas.microsoft.com/office/drawing/2014/main" id="{3D94E11E-FFA0-4371-AE67-690FD27DC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927"/>
              <a:ext cx="480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AR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19" name="Text Box 7">
              <a:extLst>
                <a:ext uri="{FF2B5EF4-FFF2-40B4-BE49-F238E27FC236}">
                  <a16:creationId xmlns:a16="http://schemas.microsoft.com/office/drawing/2014/main" id="{2EC7FDA9-4F7D-421C-8BF3-6BAFB26AF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364"/>
              <a:ext cx="434" cy="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9820" name="Text Box 8">
              <a:extLst>
                <a:ext uri="{FF2B5EF4-FFF2-40B4-BE49-F238E27FC236}">
                  <a16:creationId xmlns:a16="http://schemas.microsoft.com/office/drawing/2014/main" id="{634A1350-F777-4A7F-A1FD-3FDCBBC6F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494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9821" name="Text Box 9">
              <a:extLst>
                <a:ext uri="{FF2B5EF4-FFF2-40B4-BE49-F238E27FC236}">
                  <a16:creationId xmlns:a16="http://schemas.microsoft.com/office/drawing/2014/main" id="{85598694-BD24-4395-BEE2-CB576EF27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25"/>
              <a:ext cx="434" cy="3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22" name="Text Box 10">
              <a:extLst>
                <a:ext uri="{FF2B5EF4-FFF2-40B4-BE49-F238E27FC236}">
                  <a16:creationId xmlns:a16="http://schemas.microsoft.com/office/drawing/2014/main" id="{7D0BE96A-11C7-45FF-B63E-D2D05AE72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015"/>
              <a:ext cx="434" cy="2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4i+0</a:t>
              </a:r>
            </a:p>
          </p:txBody>
        </p:sp>
        <p:sp>
          <p:nvSpPr>
            <p:cNvPr id="119823" name="Text Box 11">
              <a:extLst>
                <a:ext uri="{FF2B5EF4-FFF2-40B4-BE49-F238E27FC236}">
                  <a16:creationId xmlns:a16="http://schemas.microsoft.com/office/drawing/2014/main" id="{91453BD6-D763-4F79-99EB-E0F7FD24A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927"/>
              <a:ext cx="432" cy="2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AR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24" name="Text Box 12">
              <a:extLst>
                <a:ext uri="{FF2B5EF4-FFF2-40B4-BE49-F238E27FC236}">
                  <a16:creationId xmlns:a16="http://schemas.microsoft.com/office/drawing/2014/main" id="{6DE9E5DE-027D-4E62-AB51-11A4932A2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1364"/>
              <a:ext cx="434" cy="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9825" name="Text Box 13">
              <a:extLst>
                <a:ext uri="{FF2B5EF4-FFF2-40B4-BE49-F238E27FC236}">
                  <a16:creationId xmlns:a16="http://schemas.microsoft.com/office/drawing/2014/main" id="{11F25A8C-6FEF-4929-8159-E0E4C3A5A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1494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9826" name="Text Box 14">
              <a:extLst>
                <a:ext uri="{FF2B5EF4-FFF2-40B4-BE49-F238E27FC236}">
                  <a16:creationId xmlns:a16="http://schemas.microsoft.com/office/drawing/2014/main" id="{4000565F-60EE-4646-BD57-9ABE908B3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1625"/>
              <a:ext cx="434" cy="3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27" name="Text Box 15">
              <a:extLst>
                <a:ext uri="{FF2B5EF4-FFF2-40B4-BE49-F238E27FC236}">
                  <a16:creationId xmlns:a16="http://schemas.microsoft.com/office/drawing/2014/main" id="{B1E37EE0-C1FE-40D5-91D3-7BC31629A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" y="2015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4i+1</a:t>
              </a:r>
            </a:p>
          </p:txBody>
        </p:sp>
        <p:sp>
          <p:nvSpPr>
            <p:cNvPr id="119828" name="Text Box 16">
              <a:extLst>
                <a:ext uri="{FF2B5EF4-FFF2-40B4-BE49-F238E27FC236}">
                  <a16:creationId xmlns:a16="http://schemas.microsoft.com/office/drawing/2014/main" id="{C67A34CD-3284-4C90-A226-3FAFC97D5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927"/>
              <a:ext cx="475" cy="1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AR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29" name="Text Box 17">
              <a:extLst>
                <a:ext uri="{FF2B5EF4-FFF2-40B4-BE49-F238E27FC236}">
                  <a16:creationId xmlns:a16="http://schemas.microsoft.com/office/drawing/2014/main" id="{C9834566-9238-42AB-901C-196FD627A2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1364"/>
              <a:ext cx="434" cy="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9830" name="Text Box 18">
              <a:extLst>
                <a:ext uri="{FF2B5EF4-FFF2-40B4-BE49-F238E27FC236}">
                  <a16:creationId xmlns:a16="http://schemas.microsoft.com/office/drawing/2014/main" id="{825FA053-C06C-4D9D-8FBE-ABBABA2AE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1494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19831" name="Text Box 19">
              <a:extLst>
                <a:ext uri="{FF2B5EF4-FFF2-40B4-BE49-F238E27FC236}">
                  <a16:creationId xmlns:a16="http://schemas.microsoft.com/office/drawing/2014/main" id="{99F3FFBF-5D97-4D62-A637-51DC9A65E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1625"/>
              <a:ext cx="434" cy="3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32" name="Text Box 20">
              <a:extLst>
                <a:ext uri="{FF2B5EF4-FFF2-40B4-BE49-F238E27FC236}">
                  <a16:creationId xmlns:a16="http://schemas.microsoft.com/office/drawing/2014/main" id="{C39F2F0C-FC3B-45A6-B295-2A4F5DC59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015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4i+2</a:t>
              </a:r>
            </a:p>
          </p:txBody>
        </p:sp>
        <p:sp>
          <p:nvSpPr>
            <p:cNvPr id="119833" name="Text Box 21">
              <a:extLst>
                <a:ext uri="{FF2B5EF4-FFF2-40B4-BE49-F238E27FC236}">
                  <a16:creationId xmlns:a16="http://schemas.microsoft.com/office/drawing/2014/main" id="{884DC20A-F08E-42CB-8D61-3C2157371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927"/>
              <a:ext cx="377" cy="1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AR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3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34" name="Text Box 22">
              <a:extLst>
                <a:ext uri="{FF2B5EF4-FFF2-40B4-BE49-F238E27FC236}">
                  <a16:creationId xmlns:a16="http://schemas.microsoft.com/office/drawing/2014/main" id="{F806C16E-2BBE-4621-BFD0-B7C0ED6CD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1364"/>
              <a:ext cx="434" cy="1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9835" name="Text Box 23">
              <a:extLst>
                <a:ext uri="{FF2B5EF4-FFF2-40B4-BE49-F238E27FC236}">
                  <a16:creationId xmlns:a16="http://schemas.microsoft.com/office/drawing/2014/main" id="{77F5F820-506A-47CC-A70A-58C365873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1494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9836" name="Text Box 24">
              <a:extLst>
                <a:ext uri="{FF2B5EF4-FFF2-40B4-BE49-F238E27FC236}">
                  <a16:creationId xmlns:a16="http://schemas.microsoft.com/office/drawing/2014/main" id="{A2638BCB-7CAC-4CFD-BF25-C2EB051D7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1625"/>
              <a:ext cx="434" cy="3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37" name="Text Box 25">
              <a:extLst>
                <a:ext uri="{FF2B5EF4-FFF2-40B4-BE49-F238E27FC236}">
                  <a16:creationId xmlns:a16="http://schemas.microsoft.com/office/drawing/2014/main" id="{1B985BF0-B5D1-4941-892F-2E0713F9D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" y="2015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4i+3</a:t>
              </a:r>
            </a:p>
          </p:txBody>
        </p:sp>
        <p:sp>
          <p:nvSpPr>
            <p:cNvPr id="119838" name="Text Box 26">
              <a:extLst>
                <a:ext uri="{FF2B5EF4-FFF2-40B4-BE49-F238E27FC236}">
                  <a16:creationId xmlns:a16="http://schemas.microsoft.com/office/drawing/2014/main" id="{2F1E26FD-C5D4-412C-97CB-BEC3EDAF8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154"/>
              <a:ext cx="595" cy="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模块号</a:t>
              </a:r>
            </a:p>
          </p:txBody>
        </p:sp>
        <p:sp>
          <p:nvSpPr>
            <p:cNvPr id="119839" name="Text Box 27">
              <a:extLst>
                <a:ext uri="{FF2B5EF4-FFF2-40B4-BE49-F238E27FC236}">
                  <a16:creationId xmlns:a16="http://schemas.microsoft.com/office/drawing/2014/main" id="{8831AD28-C52D-4168-81C5-E7F8F4DE1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" y="0"/>
              <a:ext cx="18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9840" name="Text Box 28">
              <a:extLst>
                <a:ext uri="{FF2B5EF4-FFF2-40B4-BE49-F238E27FC236}">
                  <a16:creationId xmlns:a16="http://schemas.microsoft.com/office/drawing/2014/main" id="{06EA8AA5-B268-4E87-8B0B-59BB98EA0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" y="0"/>
              <a:ext cx="18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9841" name="Text Box 29">
              <a:extLst>
                <a:ext uri="{FF2B5EF4-FFF2-40B4-BE49-F238E27FC236}">
                  <a16:creationId xmlns:a16="http://schemas.microsoft.com/office/drawing/2014/main" id="{54BD307F-2BD4-4D72-B5E6-465161C78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" y="0"/>
              <a:ext cx="188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9842" name="Text Box 30">
              <a:extLst>
                <a:ext uri="{FF2B5EF4-FFF2-40B4-BE49-F238E27FC236}">
                  <a16:creationId xmlns:a16="http://schemas.microsoft.com/office/drawing/2014/main" id="{017D4207-6F6D-403F-BFEF-D5EDB0258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2" y="0"/>
              <a:ext cx="188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9843" name="Text Box 31">
              <a:extLst>
                <a:ext uri="{FF2B5EF4-FFF2-40B4-BE49-F238E27FC236}">
                  <a16:creationId xmlns:a16="http://schemas.microsoft.com/office/drawing/2014/main" id="{BD04B769-7292-481B-B72A-D8F7A3FCB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1"/>
              <a:ext cx="38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内存地址</a:t>
              </a:r>
            </a:p>
          </p:txBody>
        </p:sp>
        <p:sp>
          <p:nvSpPr>
            <p:cNvPr id="119844" name="Text Box 32">
              <a:extLst>
                <a:ext uri="{FF2B5EF4-FFF2-40B4-BE49-F238E27FC236}">
                  <a16:creationId xmlns:a16="http://schemas.microsoft.com/office/drawing/2014/main" id="{D3DE034B-8669-4551-9943-FE7A1529B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411"/>
              <a:ext cx="22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AB</a:t>
              </a:r>
            </a:p>
          </p:txBody>
        </p:sp>
        <p:sp>
          <p:nvSpPr>
            <p:cNvPr id="119845" name="Line 33">
              <a:extLst>
                <a:ext uri="{FF2B5EF4-FFF2-40B4-BE49-F238E27FC236}">
                  <a16:creationId xmlns:a16="http://schemas.microsoft.com/office/drawing/2014/main" id="{DC6FE2AC-D4DE-4BDD-8929-136971314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549"/>
              <a:ext cx="0" cy="1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46" name="Line 34">
              <a:extLst>
                <a:ext uri="{FF2B5EF4-FFF2-40B4-BE49-F238E27FC236}">
                  <a16:creationId xmlns:a16="http://schemas.microsoft.com/office/drawing/2014/main" id="{B157CC1E-8730-46C6-BDF5-D836BE066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" y="711"/>
              <a:ext cx="173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47" name="Line 35">
              <a:extLst>
                <a:ext uri="{FF2B5EF4-FFF2-40B4-BE49-F238E27FC236}">
                  <a16:creationId xmlns:a16="http://schemas.microsoft.com/office/drawing/2014/main" id="{1A9F5633-89AA-4E0D-AA96-445C8F39A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" y="711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48" name="Line 36">
              <a:extLst>
                <a:ext uri="{FF2B5EF4-FFF2-40B4-BE49-F238E27FC236}">
                  <a16:creationId xmlns:a16="http://schemas.microsoft.com/office/drawing/2014/main" id="{E1E0CABD-A21A-4FBA-86A6-E241F7C0C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5" y="710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49" name="Line 37">
              <a:extLst>
                <a:ext uri="{FF2B5EF4-FFF2-40B4-BE49-F238E27FC236}">
                  <a16:creationId xmlns:a16="http://schemas.microsoft.com/office/drawing/2014/main" id="{9AA8CFBD-86B8-405D-99C1-B2EAA1F4F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" y="711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50" name="Line 38">
              <a:extLst>
                <a:ext uri="{FF2B5EF4-FFF2-40B4-BE49-F238E27FC236}">
                  <a16:creationId xmlns:a16="http://schemas.microsoft.com/office/drawing/2014/main" id="{9FA1472D-961F-43AB-86CB-4AE86BEF2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0" y="711"/>
              <a:ext cx="0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51" name="Text Box 39">
              <a:extLst>
                <a:ext uri="{FF2B5EF4-FFF2-40B4-BE49-F238E27FC236}">
                  <a16:creationId xmlns:a16="http://schemas.microsoft.com/office/drawing/2014/main" id="{10E3CF30-98CD-4AB1-83AD-6F8E6D986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145"/>
              <a:ext cx="434" cy="1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52" name="Text Box 40">
              <a:extLst>
                <a:ext uri="{FF2B5EF4-FFF2-40B4-BE49-F238E27FC236}">
                  <a16:creationId xmlns:a16="http://schemas.microsoft.com/office/drawing/2014/main" id="{649036EE-8447-48FE-8491-CF1EEC86F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" y="2145"/>
              <a:ext cx="434" cy="1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53" name="Text Box 41">
              <a:extLst>
                <a:ext uri="{FF2B5EF4-FFF2-40B4-BE49-F238E27FC236}">
                  <a16:creationId xmlns:a16="http://schemas.microsoft.com/office/drawing/2014/main" id="{4428BF57-12F5-4F44-AE67-00A77DF85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2145"/>
              <a:ext cx="433" cy="1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54" name="Text Box 42">
              <a:extLst>
                <a:ext uri="{FF2B5EF4-FFF2-40B4-BE49-F238E27FC236}">
                  <a16:creationId xmlns:a16="http://schemas.microsoft.com/office/drawing/2014/main" id="{55A0084D-F4E6-458F-A3BC-B70DC7B79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2145"/>
              <a:ext cx="434" cy="19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119855" name="Text Box 43">
              <a:extLst>
                <a:ext uri="{FF2B5EF4-FFF2-40B4-BE49-F238E27FC236}">
                  <a16:creationId xmlns:a16="http://schemas.microsoft.com/office/drawing/2014/main" id="{E3E080A9-D3BA-4367-993A-88FFE046B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2342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65532</a:t>
              </a:r>
            </a:p>
          </p:txBody>
        </p:sp>
        <p:sp>
          <p:nvSpPr>
            <p:cNvPr id="119856" name="Text Box 44">
              <a:extLst>
                <a:ext uri="{FF2B5EF4-FFF2-40B4-BE49-F238E27FC236}">
                  <a16:creationId xmlns:a16="http://schemas.microsoft.com/office/drawing/2014/main" id="{7397CA9D-40F7-48FE-9B59-023FFC5B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" y="2342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65533</a:t>
              </a:r>
            </a:p>
          </p:txBody>
        </p:sp>
        <p:sp>
          <p:nvSpPr>
            <p:cNvPr id="119857" name="Text Box 45">
              <a:extLst>
                <a:ext uri="{FF2B5EF4-FFF2-40B4-BE49-F238E27FC236}">
                  <a16:creationId xmlns:a16="http://schemas.microsoft.com/office/drawing/2014/main" id="{FA41347A-BDB9-43E4-8243-D8F5081438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" y="2342"/>
              <a:ext cx="433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65534</a:t>
              </a:r>
            </a:p>
          </p:txBody>
        </p:sp>
        <p:sp>
          <p:nvSpPr>
            <p:cNvPr id="119858" name="Text Box 46">
              <a:extLst>
                <a:ext uri="{FF2B5EF4-FFF2-40B4-BE49-F238E27FC236}">
                  <a16:creationId xmlns:a16="http://schemas.microsoft.com/office/drawing/2014/main" id="{F0D667A2-8B12-49CA-9060-A61C156FD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0" y="2342"/>
              <a:ext cx="434" cy="1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65535</a:t>
              </a:r>
            </a:p>
          </p:txBody>
        </p:sp>
        <p:sp>
          <p:nvSpPr>
            <p:cNvPr id="119859" name="Text Box 47">
              <a:extLst>
                <a:ext uri="{FF2B5EF4-FFF2-40B4-BE49-F238E27FC236}">
                  <a16:creationId xmlns:a16="http://schemas.microsoft.com/office/drawing/2014/main" id="{A4D18DC0-C2AA-4FD4-A130-30A5141D2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7" y="1185"/>
              <a:ext cx="22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0" name="Text Box 48">
              <a:extLst>
                <a:ext uri="{FF2B5EF4-FFF2-40B4-BE49-F238E27FC236}">
                  <a16:creationId xmlns:a16="http://schemas.microsoft.com/office/drawing/2014/main" id="{AC525DED-0419-400F-9EC9-0F8F22F1A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8" y="1211"/>
              <a:ext cx="225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1" name="Text Box 49">
              <a:extLst>
                <a:ext uri="{FF2B5EF4-FFF2-40B4-BE49-F238E27FC236}">
                  <a16:creationId xmlns:a16="http://schemas.microsoft.com/office/drawing/2014/main" id="{559AE80F-914E-4784-ABF1-864FFEAA7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1210"/>
              <a:ext cx="225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3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2" name="Line 50">
              <a:extLst>
                <a:ext uri="{FF2B5EF4-FFF2-40B4-BE49-F238E27FC236}">
                  <a16:creationId xmlns:a16="http://schemas.microsoft.com/office/drawing/2014/main" id="{3C1C3A86-16BE-4306-9A95-06AFA6C3C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" y="1151"/>
              <a:ext cx="0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3" name="Line 51">
              <a:extLst>
                <a:ext uri="{FF2B5EF4-FFF2-40B4-BE49-F238E27FC236}">
                  <a16:creationId xmlns:a16="http://schemas.microsoft.com/office/drawing/2014/main" id="{3CBCCADD-71BA-46FB-A68E-65A586095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8" y="1152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4" name="Line 52">
              <a:extLst>
                <a:ext uri="{FF2B5EF4-FFF2-40B4-BE49-F238E27FC236}">
                  <a16:creationId xmlns:a16="http://schemas.microsoft.com/office/drawing/2014/main" id="{B34E98DA-33B1-439D-9159-F69383428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1111"/>
              <a:ext cx="0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5" name="Line 53">
              <a:extLst>
                <a:ext uri="{FF2B5EF4-FFF2-40B4-BE49-F238E27FC236}">
                  <a16:creationId xmlns:a16="http://schemas.microsoft.com/office/drawing/2014/main" id="{F6E059DE-43C4-42ED-B96D-81CDB732C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4" y="1112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6" name="Text Box 54">
              <a:extLst>
                <a:ext uri="{FF2B5EF4-FFF2-40B4-BE49-F238E27FC236}">
                  <a16:creationId xmlns:a16="http://schemas.microsoft.com/office/drawing/2014/main" id="{6F1DA789-9530-4755-BABF-80A07DFFE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" y="1189"/>
              <a:ext cx="225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M</a:t>
              </a:r>
              <a:r>
                <a:rPr lang="zh-CN" altLang="zh-CN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endParaRPr lang="zh-CN" altLang="zh-CN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7" name="Text Box 55">
              <a:extLst>
                <a:ext uri="{FF2B5EF4-FFF2-40B4-BE49-F238E27FC236}">
                  <a16:creationId xmlns:a16="http://schemas.microsoft.com/office/drawing/2014/main" id="{9F302B03-9BA8-45C0-AB2D-286A8EFD6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" y="2711"/>
              <a:ext cx="436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DR</a:t>
              </a:r>
              <a:r>
                <a:rPr lang="zh-CN" altLang="zh-CN" sz="1600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8" name="Text Box 56">
              <a:extLst>
                <a:ext uri="{FF2B5EF4-FFF2-40B4-BE49-F238E27FC236}">
                  <a16:creationId xmlns:a16="http://schemas.microsoft.com/office/drawing/2014/main" id="{10C01FCC-67BD-4551-823F-0FD7FE549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" y="2711"/>
              <a:ext cx="434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DR</a:t>
              </a:r>
              <a:r>
                <a:rPr lang="zh-CN" altLang="zh-CN" sz="1600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69" name="Text Box 57">
              <a:extLst>
                <a:ext uri="{FF2B5EF4-FFF2-40B4-BE49-F238E27FC236}">
                  <a16:creationId xmlns:a16="http://schemas.microsoft.com/office/drawing/2014/main" id="{2A0284FA-E194-44E7-A69E-892CF61C6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7" y="2711"/>
              <a:ext cx="431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DR</a:t>
              </a:r>
              <a:r>
                <a:rPr lang="zh-CN" altLang="zh-CN" sz="1600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2</a:t>
              </a:r>
              <a:endParaRPr lang="zh-CN" altLang="zh-CN" sz="16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70" name="Text Box 58">
              <a:extLst>
                <a:ext uri="{FF2B5EF4-FFF2-40B4-BE49-F238E27FC236}">
                  <a16:creationId xmlns:a16="http://schemas.microsoft.com/office/drawing/2014/main" id="{954A4F26-4D24-439C-8AAE-D1211B634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5" y="2711"/>
              <a:ext cx="381" cy="1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DR</a:t>
              </a:r>
              <a:r>
                <a:rPr lang="zh-CN" altLang="zh-CN" sz="1600" b="1" baseline="-25000">
                  <a:solidFill>
                    <a:srgbClr val="000099"/>
                  </a:solidFill>
                  <a:latin typeface="Times New Roman" panose="02020603050405020304" pitchFamily="18" charset="0"/>
                </a:rPr>
                <a:t>3</a:t>
              </a:r>
              <a:endParaRPr lang="zh-CN" altLang="zh-CN" sz="1600" b="1">
                <a:solidFill>
                  <a:srgbClr val="0000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871" name="Line 59">
              <a:extLst>
                <a:ext uri="{FF2B5EF4-FFF2-40B4-BE49-F238E27FC236}">
                  <a16:creationId xmlns:a16="http://schemas.microsoft.com/office/drawing/2014/main" id="{C65D84BF-A119-4A7F-A80B-04185A5ED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" y="2469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2" name="Line 60">
              <a:extLst>
                <a:ext uri="{FF2B5EF4-FFF2-40B4-BE49-F238E27FC236}">
                  <a16:creationId xmlns:a16="http://schemas.microsoft.com/office/drawing/2014/main" id="{0C790D2D-3692-47CA-924E-96D203709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1" y="2469"/>
              <a:ext cx="0" cy="2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3" name="Line 61">
              <a:extLst>
                <a:ext uri="{FF2B5EF4-FFF2-40B4-BE49-F238E27FC236}">
                  <a16:creationId xmlns:a16="http://schemas.microsoft.com/office/drawing/2014/main" id="{F9766B7C-6B77-48BB-984A-25C5681A1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8" y="2469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4" name="Line 62">
              <a:extLst>
                <a:ext uri="{FF2B5EF4-FFF2-40B4-BE49-F238E27FC236}">
                  <a16:creationId xmlns:a16="http://schemas.microsoft.com/office/drawing/2014/main" id="{5ECCEE16-8682-47D2-A205-B5F11C24B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6" y="2470"/>
              <a:ext cx="0" cy="2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5" name="Line 63">
              <a:extLst>
                <a:ext uri="{FF2B5EF4-FFF2-40B4-BE49-F238E27FC236}">
                  <a16:creationId xmlns:a16="http://schemas.microsoft.com/office/drawing/2014/main" id="{D1F4FF04-24D5-4AB7-A2F1-BFD4FAFC6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864"/>
              <a:ext cx="0" cy="2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6" name="Line 64">
              <a:extLst>
                <a:ext uri="{FF2B5EF4-FFF2-40B4-BE49-F238E27FC236}">
                  <a16:creationId xmlns:a16="http://schemas.microsoft.com/office/drawing/2014/main" id="{EA18DA3F-4BC2-45C3-BF6D-E8EB4DE78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" y="2862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7" name="Line 65">
              <a:extLst>
                <a:ext uri="{FF2B5EF4-FFF2-40B4-BE49-F238E27FC236}">
                  <a16:creationId xmlns:a16="http://schemas.microsoft.com/office/drawing/2014/main" id="{9FA4FE50-BEBA-4A5F-8E11-F39A26C4F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2864"/>
              <a:ext cx="0" cy="2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8" name="Line 66">
              <a:extLst>
                <a:ext uri="{FF2B5EF4-FFF2-40B4-BE49-F238E27FC236}">
                  <a16:creationId xmlns:a16="http://schemas.microsoft.com/office/drawing/2014/main" id="{21C20C3F-DE30-49F5-B6A9-1ED3473B7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7" y="2864"/>
              <a:ext cx="0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9" name="AutoShape 67">
              <a:extLst>
                <a:ext uri="{FF2B5EF4-FFF2-40B4-BE49-F238E27FC236}">
                  <a16:creationId xmlns:a16="http://schemas.microsoft.com/office/drawing/2014/main" id="{EEC6B74E-A51E-4764-B147-EE5D6F70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" y="3066"/>
              <a:ext cx="2440" cy="145"/>
            </a:xfrm>
            <a:prstGeom prst="leftRightArrow">
              <a:avLst>
                <a:gd name="adj1" fmla="val 50287"/>
                <a:gd name="adj2" fmla="val 82658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SzPct val="90000"/>
              </a:pPr>
              <a:endParaRPr lang="zh-CN" altLang="zh-CN" sz="3200" b="1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9880" name="Text Box 68">
              <a:extLst>
                <a:ext uri="{FF2B5EF4-FFF2-40B4-BE49-F238E27FC236}">
                  <a16:creationId xmlns:a16="http://schemas.microsoft.com/office/drawing/2014/main" id="{FD341C9E-35BB-4D74-8096-56BF7880A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6" y="3230"/>
              <a:ext cx="738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DB（8位）</a:t>
              </a:r>
            </a:p>
          </p:txBody>
        </p:sp>
      </p:grpSp>
      <p:sp>
        <p:nvSpPr>
          <p:cNvPr id="119813" name="Text Box 69">
            <a:extLst>
              <a:ext uri="{FF2B5EF4-FFF2-40B4-BE49-F238E27FC236}">
                <a16:creationId xmlns:a16="http://schemas.microsoft.com/office/drawing/2014/main" id="{24224E48-4F70-4D1E-B6A9-725BEFB6B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6165850"/>
            <a:ext cx="25590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2400" b="1">
                <a:latin typeface="宋体" panose="02010600030101010101" pitchFamily="2" charset="-122"/>
              </a:rPr>
              <a:t>图3.30　交叉方式</a:t>
            </a:r>
          </a:p>
        </p:txBody>
      </p:sp>
      <p:sp>
        <p:nvSpPr>
          <p:cNvPr id="119814" name="Rectangle 70">
            <a:extLst>
              <a:ext uri="{FF2B5EF4-FFF2-40B4-BE49-F238E27FC236}">
                <a16:creationId xmlns:a16="http://schemas.microsoft.com/office/drawing/2014/main" id="{49492BC1-A207-438C-9097-41AD71EBF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9088"/>
            <a:ext cx="5410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2"/>
              </a:buBlip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i＝0，1，…（L－1）是单模块的单元 顺序号；</a:t>
            </a:r>
          </a:p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2"/>
              </a:buBlip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j＝0，1，…（m－1）是模块的编号。</a:t>
            </a:r>
            <a:endParaRPr lang="zh-CN" altLang="zh-CN" sz="2400" b="1">
              <a:solidFill>
                <a:srgbClr val="000099"/>
              </a:solidFill>
              <a:latin typeface="Tahoma" panose="020B0604030504040204" pitchFamily="34" charset="0"/>
            </a:endParaRPr>
          </a:p>
        </p:txBody>
      </p:sp>
      <p:sp>
        <p:nvSpPr>
          <p:cNvPr id="119815" name="Rectangle 71">
            <a:extLst>
              <a:ext uri="{FF2B5EF4-FFF2-40B4-BE49-F238E27FC236}">
                <a16:creationId xmlns:a16="http://schemas.microsoft.com/office/drawing/2014/main" id="{F1F86063-26DD-4A1A-A81F-A9EE3114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4572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2"/>
              </a:buBlip>
            </a:pPr>
            <a:r>
              <a:rPr lang="zh-CN" altLang="zh-CN" sz="2400" b="1">
                <a:latin typeface="Times New Roman" panose="02020603050405020304" pitchFamily="18" charset="0"/>
              </a:rPr>
              <a:t>特点：</a:t>
            </a: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①连续的存储单元依次   分布在相邻模块内。</a:t>
            </a:r>
          </a:p>
        </p:txBody>
      </p:sp>
      <p:sp>
        <p:nvSpPr>
          <p:cNvPr id="119816" name="Rectangle 72">
            <a:extLst>
              <a:ext uri="{FF2B5EF4-FFF2-40B4-BE49-F238E27FC236}">
                <a16:creationId xmlns:a16="http://schemas.microsoft.com/office/drawing/2014/main" id="{A4348323-5221-46FC-A291-BAA5EDCB3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334000"/>
            <a:ext cx="463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②用硬件的冗余换取速度。</a:t>
            </a:r>
          </a:p>
        </p:txBody>
      </p:sp>
    </p:spTree>
  </p:cSld>
  <p:clrMapOvr>
    <a:masterClrMapping/>
  </p:clrMapOvr>
  <p:transition>
    <p:random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54318A95-5C71-420C-8791-C152825027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33400"/>
            <a:ext cx="9144000" cy="679450"/>
          </a:xfrm>
        </p:spPr>
        <p:txBody>
          <a:bodyPr anchor="b"/>
          <a:lstStyle/>
          <a:p>
            <a:pPr algn="l" eaLnBrk="1" hangingPunct="1"/>
            <a:r>
              <a:rPr lang="zh-CN" altLang="en-US" sz="3200" b="1">
                <a:ea typeface="楷体_GB2312" pitchFamily="49" charset="-122"/>
              </a:rPr>
              <a:t>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交叉存储器工作原理：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流水线执行多个独立读写操作！</a:t>
            </a:r>
            <a:r>
              <a:rPr lang="zh-CN" altLang="en-US" b="1">
                <a:solidFill>
                  <a:srgbClr val="D919F9"/>
                </a:solidFill>
              </a:rPr>
              <a:t> 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0B6C2297-F0C9-49CC-AA76-CFC1B7CDFB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52600"/>
            <a:ext cx="4038600" cy="68580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n-US" altLang="zh-CN" sz="2400" b="1">
                <a:solidFill>
                  <a:srgbClr val="0000CC"/>
                </a:solidFill>
              </a:rPr>
              <a:t>(1) </a:t>
            </a:r>
            <a:r>
              <a:rPr lang="zh-CN" altLang="en-US" sz="2400" b="1">
                <a:solidFill>
                  <a:srgbClr val="0000CC"/>
                </a:solidFill>
                <a:latin typeface="Times New Roman" panose="02020603050405020304" pitchFamily="18" charset="0"/>
              </a:rPr>
              <a:t>等间隔时间启动</a:t>
            </a:r>
            <a:r>
              <a:rPr lang="zh-CN" altLang="en-US" b="1">
                <a:solidFill>
                  <a:srgbClr val="000099"/>
                </a:solidFill>
              </a:rPr>
              <a:t> </a:t>
            </a:r>
          </a:p>
        </p:txBody>
      </p:sp>
      <p:graphicFrame>
        <p:nvGraphicFramePr>
          <p:cNvPr id="18434" name="Object 4">
            <a:extLst>
              <a:ext uri="{FF2B5EF4-FFF2-40B4-BE49-F238E27FC236}">
                <a16:creationId xmlns:a16="http://schemas.microsoft.com/office/drawing/2014/main" id="{B6517B91-839D-47EC-BBDE-E7DA362299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2492375"/>
          <a:ext cx="1217613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r:id="rId3" imgW="355609" imgH="355609" progId="Equation.DSMT4">
                  <p:embed/>
                </p:oleObj>
              </mc:Choice>
              <mc:Fallback>
                <p:oleObj r:id="rId3" imgW="355609" imgH="35560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92375"/>
                        <a:ext cx="1217613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38" name="Group 5">
            <a:extLst>
              <a:ext uri="{FF2B5EF4-FFF2-40B4-BE49-F238E27FC236}">
                <a16:creationId xmlns:a16="http://schemas.microsoft.com/office/drawing/2014/main" id="{8BDA5772-A45B-42E7-A61F-A8C338B7008F}"/>
              </a:ext>
            </a:extLst>
          </p:cNvPr>
          <p:cNvGrpSpPr>
            <a:grpSpLocks/>
          </p:cNvGrpSpPr>
          <p:nvPr/>
        </p:nvGrpSpPr>
        <p:grpSpPr bwMode="auto">
          <a:xfrm>
            <a:off x="0" y="3789363"/>
            <a:ext cx="4572000" cy="1646237"/>
            <a:chOff x="0" y="0"/>
            <a:chExt cx="2880" cy="1037"/>
          </a:xfrm>
        </p:grpSpPr>
        <p:sp>
          <p:nvSpPr>
            <p:cNvPr id="18441" name="Rectangle 70">
              <a:extLst>
                <a:ext uri="{FF2B5EF4-FFF2-40B4-BE49-F238E27FC236}">
                  <a16:creationId xmlns:a16="http://schemas.microsoft.com/office/drawing/2014/main" id="{F712F8CC-637E-4968-97A6-41E4F7C29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80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式中：</a:t>
              </a:r>
              <a:r>
                <a:rPr lang="en-US" altLang="zh-CN" sz="24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T——</a:t>
              </a: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存储周期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en-US" sz="24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                       称为交叉存取度。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endParaRPr lang="zh-CN" altLang="en-US" sz="2800" b="1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graphicFrame>
          <p:nvGraphicFramePr>
            <p:cNvPr id="18435" name="Object 7">
              <a:extLst>
                <a:ext uri="{FF2B5EF4-FFF2-40B4-BE49-F238E27FC236}">
                  <a16:creationId xmlns:a16="http://schemas.microsoft.com/office/drawing/2014/main" id="{12062921-A169-41DE-8DAF-C57A21FFB3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" y="192"/>
            <a:ext cx="649" cy="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3" name="公式" r:id="rId5" imgW="431930" imgH="393846" progId="Equation.3">
                    <p:embed/>
                  </p:oleObj>
                </mc:Choice>
                <mc:Fallback>
                  <p:oleObj name="公式" r:id="rId5" imgW="431930" imgH="39384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" y="192"/>
                          <a:ext cx="649" cy="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9" name="Text Box 244">
            <a:extLst>
              <a:ext uri="{FF2B5EF4-FFF2-40B4-BE49-F238E27FC236}">
                <a16:creationId xmlns:a16="http://schemas.microsoft.com/office/drawing/2014/main" id="{85403208-74B7-4E35-9AA7-3F61C5FF3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157788"/>
            <a:ext cx="41052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</a:pPr>
            <a:r>
              <a:rPr lang="zh-CN" altLang="en-US" sz="2400" b="1">
                <a:solidFill>
                  <a:srgbClr val="FF0066"/>
                </a:solidFill>
                <a:latin typeface="Tahoma" panose="020B0604030504040204" pitchFamily="34" charset="0"/>
              </a:rPr>
              <a:t>交叉存储器要求模块数必须大于或等于</a:t>
            </a:r>
            <a:r>
              <a:rPr lang="en-US" altLang="zh-CN" sz="2400" b="1">
                <a:solidFill>
                  <a:srgbClr val="FF0066"/>
                </a:solidFill>
                <a:latin typeface="Tahoma" panose="020B0604030504040204" pitchFamily="34" charset="0"/>
              </a:rPr>
              <a:t>m,</a:t>
            </a:r>
            <a:r>
              <a:rPr lang="zh-CN" altLang="en-US" sz="2400" b="1">
                <a:solidFill>
                  <a:srgbClr val="FF0066"/>
                </a:solidFill>
                <a:latin typeface="Tahoma" panose="020B0604030504040204" pitchFamily="34" charset="0"/>
              </a:rPr>
              <a:t>确保再次启动某模块时</a:t>
            </a:r>
            <a:r>
              <a:rPr lang="en-US" altLang="zh-CN" sz="2400" b="1">
                <a:solidFill>
                  <a:srgbClr val="FF0066"/>
                </a:solidFill>
                <a:latin typeface="Tahoma" panose="020B0604030504040204" pitchFamily="34" charset="0"/>
              </a:rPr>
              <a:t>,</a:t>
            </a:r>
            <a:r>
              <a:rPr lang="zh-CN" altLang="en-US" sz="2400" b="1">
                <a:solidFill>
                  <a:srgbClr val="FF0066"/>
                </a:solidFill>
                <a:latin typeface="Tahoma" panose="020B0604030504040204" pitchFamily="34" charset="0"/>
              </a:rPr>
              <a:t>前次操作已完成</a:t>
            </a:r>
            <a:r>
              <a:rPr lang="en-US" altLang="zh-CN" sz="2400" b="1">
                <a:solidFill>
                  <a:srgbClr val="FF0066"/>
                </a:solidFill>
                <a:latin typeface="Tahoma" panose="020B0604030504040204" pitchFamily="34" charset="0"/>
              </a:rPr>
              <a:t>.</a:t>
            </a:r>
          </a:p>
        </p:txBody>
      </p:sp>
      <p:pic>
        <p:nvPicPr>
          <p:cNvPr id="18440" name="Picture 9">
            <a:extLst>
              <a:ext uri="{FF2B5EF4-FFF2-40B4-BE49-F238E27FC236}">
                <a16:creationId xmlns:a16="http://schemas.microsoft.com/office/drawing/2014/main" id="{BBB070F8-C24A-4AAD-80EF-07BC100B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2"/>
          <a:stretch>
            <a:fillRect/>
          </a:stretch>
        </p:blipFill>
        <p:spPr bwMode="auto">
          <a:xfrm>
            <a:off x="4140200" y="1905000"/>
            <a:ext cx="50038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FB4395B0-0A49-4378-896B-3C0DB43360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227013" y="768350"/>
            <a:ext cx="8685213" cy="679450"/>
          </a:xfrm>
        </p:spPr>
        <p:txBody>
          <a:bodyPr anchor="b"/>
          <a:lstStyle/>
          <a:p>
            <a:pPr algn="l" eaLnBrk="1" hangingPunct="1"/>
            <a:r>
              <a:rPr lang="zh-CN" altLang="zh-CN" sz="2800" b="1">
                <a:solidFill>
                  <a:srgbClr val="5747CB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zh-CN" sz="2400" b="1">
                <a:solidFill>
                  <a:srgbClr val="5747CB"/>
                </a:solidFill>
                <a:latin typeface="Times New Roman" panose="02020603050405020304" pitchFamily="18" charset="0"/>
              </a:rPr>
              <a:t>(2)理想情况下，交叉存储器读取m个字所需时间</a:t>
            </a:r>
          </a:p>
        </p:txBody>
      </p:sp>
      <p:graphicFrame>
        <p:nvGraphicFramePr>
          <p:cNvPr id="19458" name="Object 3">
            <a:extLst>
              <a:ext uri="{FF2B5EF4-FFF2-40B4-BE49-F238E27FC236}">
                <a16:creationId xmlns:a16="http://schemas.microsoft.com/office/drawing/2014/main" id="{300652FA-D834-4196-9119-C76DDCC75B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916113"/>
          <a:ext cx="3670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公式" r:id="rId3" imgW="989629" imgH="215936" progId="Equation.3">
                  <p:embed/>
                </p:oleObj>
              </mc:Choice>
              <mc:Fallback>
                <p:oleObj name="公式" r:id="rId3" imgW="989629" imgH="21593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16113"/>
                        <a:ext cx="36703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1" name="Group 4">
            <a:extLst>
              <a:ext uri="{FF2B5EF4-FFF2-40B4-BE49-F238E27FC236}">
                <a16:creationId xmlns:a16="http://schemas.microsoft.com/office/drawing/2014/main" id="{C7EAB53F-8E5F-4CB4-890B-7787177DA938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3068638"/>
            <a:ext cx="4176713" cy="579437"/>
            <a:chOff x="0" y="0"/>
            <a:chExt cx="2257" cy="375"/>
          </a:xfrm>
        </p:grpSpPr>
        <p:graphicFrame>
          <p:nvGraphicFramePr>
            <p:cNvPr id="19459" name="Object 5">
              <a:extLst>
                <a:ext uri="{FF2B5EF4-FFF2-40B4-BE49-F238E27FC236}">
                  <a16:creationId xmlns:a16="http://schemas.microsoft.com/office/drawing/2014/main" id="{E133FB60-0BB5-43F0-8C47-BC21387772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2" y="22"/>
            <a:ext cx="555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5" name="公式" r:id="rId5" imgW="329945" imgH="177809" progId="Equation.3">
                    <p:embed/>
                  </p:oleObj>
                </mc:Choice>
                <mc:Fallback>
                  <p:oleObj name="公式" r:id="rId5" imgW="329945" imgH="17780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" y="22"/>
                          <a:ext cx="555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3" name="Rectangle 11">
              <a:extLst>
                <a:ext uri="{FF2B5EF4-FFF2-40B4-BE49-F238E27FC236}">
                  <a16:creationId xmlns:a16="http://schemas.microsoft.com/office/drawing/2014/main" id="{5DA3AE78-D4B8-422B-A641-9B74CA9F4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711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3200" b="1">
                  <a:latin typeface="Times New Roman" panose="02020603050405020304" pitchFamily="18" charset="0"/>
                </a:rPr>
                <a:t>顺序方式：</a:t>
              </a:r>
              <a:r>
                <a:rPr lang="zh-CN" altLang="zh-CN" sz="3200" b="1">
                  <a:solidFill>
                    <a:srgbClr val="FF3399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zh-CN" sz="3200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t</a:t>
              </a:r>
              <a:r>
                <a:rPr lang="zh-CN" altLang="zh-CN" sz="3200" b="1" baseline="-30000">
                  <a:solidFill>
                    <a:srgbClr val="130104"/>
                  </a:solidFill>
                  <a:latin typeface="Times New Roman" panose="02020603050405020304" pitchFamily="18" charset="0"/>
                </a:rPr>
                <a:t>2 </a:t>
              </a:r>
              <a:r>
                <a:rPr lang="zh-CN" altLang="zh-CN" sz="3200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＝</a:t>
              </a:r>
            </a:p>
          </p:txBody>
        </p:sp>
      </p:grpSp>
      <p:sp>
        <p:nvSpPr>
          <p:cNvPr id="19462" name="Rectangle 18">
            <a:extLst>
              <a:ext uri="{FF2B5EF4-FFF2-40B4-BE49-F238E27FC236}">
                <a16:creationId xmlns:a16="http://schemas.microsoft.com/office/drawing/2014/main" id="{6EC8215D-16BB-4FF2-994D-586F297F8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221163"/>
            <a:ext cx="66246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70709"/>
                </a:solidFill>
                <a:latin typeface="Times New Roman" panose="02020603050405020304" pitchFamily="18" charset="0"/>
              </a:rPr>
              <a:t>其中，</a:t>
            </a:r>
            <a:r>
              <a:rPr lang="zh-CN" altLang="zh-CN" sz="2400" b="1">
                <a:solidFill>
                  <a:srgbClr val="F60E35"/>
                </a:solidFill>
                <a:latin typeface="Times New Roman" panose="02020603050405020304" pitchFamily="18" charset="0"/>
              </a:rPr>
              <a:t>T </a:t>
            </a:r>
            <a:r>
              <a:rPr lang="zh-CN" altLang="zh-CN" sz="2400" b="1">
                <a:solidFill>
                  <a:srgbClr val="070709"/>
                </a:solidFill>
                <a:latin typeface="Times New Roman" panose="02020603050405020304" pitchFamily="18" charset="0"/>
              </a:rPr>
              <a:t>为存储周期，</a:t>
            </a:r>
            <a:r>
              <a:rPr lang="zh-CN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zh-CN" altLang="zh-CN" sz="32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solidFill>
                  <a:srgbClr val="130104"/>
                </a:solidFill>
                <a:latin typeface="Tahoma" panose="020B0604030504040204" pitchFamily="34" charset="0"/>
              </a:rPr>
              <a:t>总线传送周期。</a:t>
            </a:r>
          </a:p>
          <a:p>
            <a:pPr eaLnBrk="1" hangingPunct="1"/>
            <a:endParaRPr lang="zh-CN" altLang="zh-CN" sz="2400" b="1">
              <a:solidFill>
                <a:srgbClr val="130104"/>
              </a:solidFill>
              <a:latin typeface="Tahoma" panose="020B0604030504040204" pitchFamily="34" charset="0"/>
            </a:endParaRPr>
          </a:p>
          <a:p>
            <a:pPr eaLnBrk="1" hangingPunct="1"/>
            <a:r>
              <a:rPr lang="zh-CN" altLang="zh-CN" sz="2400" b="1">
                <a:solidFill>
                  <a:srgbClr val="070709"/>
                </a:solidFill>
                <a:latin typeface="Times New Roman" panose="02020603050405020304" pitchFamily="18" charset="0"/>
              </a:rPr>
              <a:t>由于</a:t>
            </a:r>
            <a:r>
              <a:rPr lang="zh-CN" altLang="zh-CN" sz="2800" b="1">
                <a:solidFill>
                  <a:srgbClr val="070709"/>
                </a:solidFill>
                <a:latin typeface="Times New Roman" panose="02020603050405020304" pitchFamily="18" charset="0"/>
              </a:rPr>
              <a:t>t</a:t>
            </a:r>
            <a:r>
              <a:rPr lang="zh-CN" altLang="zh-CN" sz="2800" b="1" baseline="-25000">
                <a:solidFill>
                  <a:srgbClr val="070709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800" b="1">
                <a:solidFill>
                  <a:srgbClr val="070709"/>
                </a:solidFill>
                <a:latin typeface="Times New Roman" panose="02020603050405020304" pitchFamily="18" charset="0"/>
              </a:rPr>
              <a:t>&lt; t</a:t>
            </a:r>
            <a:r>
              <a:rPr lang="zh-CN" altLang="zh-CN" sz="2800" b="1" baseline="-30000">
                <a:solidFill>
                  <a:srgbClr val="070709"/>
                </a:solidFill>
                <a:latin typeface="Times New Roman" panose="02020603050405020304" pitchFamily="18" charset="0"/>
              </a:rPr>
              <a:t>2 </a:t>
            </a:r>
            <a:r>
              <a:rPr lang="zh-CN" altLang="zh-CN" sz="2800" b="1">
                <a:solidFill>
                  <a:srgbClr val="070709"/>
                </a:solidFill>
                <a:latin typeface="Times New Roman" panose="02020603050405020304" pitchFamily="18" charset="0"/>
              </a:rPr>
              <a:t>,</a:t>
            </a:r>
            <a:r>
              <a:rPr lang="zh-CN" altLang="zh-CN" sz="2400" b="1">
                <a:solidFill>
                  <a:srgbClr val="070709"/>
                </a:solidFill>
                <a:latin typeface="Times New Roman" panose="02020603050405020304" pitchFamily="18" charset="0"/>
              </a:rPr>
              <a:t>交叉存储器的带宽确实大大提高了。.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 descr="50%">
            <a:extLst>
              <a:ext uri="{FF2B5EF4-FFF2-40B4-BE49-F238E27FC236}">
                <a16:creationId xmlns:a16="http://schemas.microsoft.com/office/drawing/2014/main" id="{8C786D04-EF87-4556-867A-564E6F1BF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209800"/>
            <a:ext cx="4724400" cy="46482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GB" altLang="en-US" sz="2400" b="1"/>
          </a:p>
        </p:txBody>
      </p:sp>
      <p:sp>
        <p:nvSpPr>
          <p:cNvPr id="38915" name="Oval 3">
            <a:extLst>
              <a:ext uri="{FF2B5EF4-FFF2-40B4-BE49-F238E27FC236}">
                <a16:creationId xmlns:a16="http://schemas.microsoft.com/office/drawing/2014/main" id="{E4394D70-36E9-4761-B1A1-4339E2977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733800"/>
            <a:ext cx="1524000" cy="1524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6" name="Oval 4">
            <a:extLst>
              <a:ext uri="{FF2B5EF4-FFF2-40B4-BE49-F238E27FC236}">
                <a16:creationId xmlns:a16="http://schemas.microsoft.com/office/drawing/2014/main" id="{F5546BA5-68A3-4A9D-89EA-D2142630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8956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69BFB0B1-2E09-4903-9FE9-3B25665B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 cap="flat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/>
            <a:r>
              <a:rPr lang="en-GB" altLang="en-US"/>
              <a:t>Structure - Top Level</a:t>
            </a:r>
          </a:p>
        </p:txBody>
      </p:sp>
      <p:sp>
        <p:nvSpPr>
          <p:cNvPr id="38918" name="Oval 6">
            <a:extLst>
              <a:ext uri="{FF2B5EF4-FFF2-40B4-BE49-F238E27FC236}">
                <a16:creationId xmlns:a16="http://schemas.microsoft.com/office/drawing/2014/main" id="{533F46A5-122D-410F-9B8C-45AD5645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810000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9" name="Oval 7">
            <a:extLst>
              <a:ext uri="{FF2B5EF4-FFF2-40B4-BE49-F238E27FC236}">
                <a16:creationId xmlns:a16="http://schemas.microsoft.com/office/drawing/2014/main" id="{21CD69AC-4026-429A-A7ED-36C0E95B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8956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0" name="Oval 8">
            <a:extLst>
              <a:ext uri="{FF2B5EF4-FFF2-40B4-BE49-F238E27FC236}">
                <a16:creationId xmlns:a16="http://schemas.microsoft.com/office/drawing/2014/main" id="{225E0428-DE36-4F95-8A1D-D06CC8463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9530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1" name="Text Box 9">
            <a:extLst>
              <a:ext uri="{FF2B5EF4-FFF2-40B4-BE49-F238E27FC236}">
                <a16:creationId xmlns:a16="http://schemas.microsoft.com/office/drawing/2014/main" id="{407FB059-FC7B-4386-8037-F260A4BE7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4098925"/>
            <a:ext cx="1073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Computer</a:t>
            </a:r>
            <a:endParaRPr lang="en-GB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8922" name="Text Box 10">
            <a:extLst>
              <a:ext uri="{FF2B5EF4-FFF2-40B4-BE49-F238E27FC236}">
                <a16:creationId xmlns:a16="http://schemas.microsoft.com/office/drawing/2014/main" id="{5C65110F-D9FF-40CE-8E72-F1E48509B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200400"/>
            <a:ext cx="9159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Main </a:t>
            </a:r>
          </a:p>
          <a:p>
            <a:r>
              <a:rPr lang="en-GB" altLang="en-US" sz="2400" b="1"/>
              <a:t>Memory</a:t>
            </a:r>
          </a:p>
        </p:txBody>
      </p:sp>
      <p:sp>
        <p:nvSpPr>
          <p:cNvPr id="38923" name="Text Box 11">
            <a:extLst>
              <a:ext uri="{FF2B5EF4-FFF2-40B4-BE49-F238E27FC236}">
                <a16:creationId xmlns:a16="http://schemas.microsoft.com/office/drawing/2014/main" id="{085A7E35-FADA-40D3-915B-81DDB3921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286375"/>
            <a:ext cx="7921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Input</a:t>
            </a:r>
          </a:p>
          <a:p>
            <a:r>
              <a:rPr lang="en-GB" altLang="en-US" sz="2400" b="1"/>
              <a:t>Output</a:t>
            </a:r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3B598500-F2A1-4D8F-8CDB-598463556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219575"/>
            <a:ext cx="15700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Systems</a:t>
            </a:r>
          </a:p>
          <a:p>
            <a:r>
              <a:rPr lang="en-GB" altLang="en-US" sz="2400" b="1"/>
              <a:t>Interconnection</a:t>
            </a:r>
          </a:p>
        </p:txBody>
      </p:sp>
      <p:sp>
        <p:nvSpPr>
          <p:cNvPr id="38925" name="Line 13">
            <a:extLst>
              <a:ext uri="{FF2B5EF4-FFF2-40B4-BE49-F238E27FC236}">
                <a16:creationId xmlns:a16="http://schemas.microsoft.com/office/drawing/2014/main" id="{ADD5D7BC-8EC9-4DF5-8CF7-40341E1D4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362200"/>
            <a:ext cx="4343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926" name="Line 14">
            <a:extLst>
              <a:ext uri="{FF2B5EF4-FFF2-40B4-BE49-F238E27FC236}">
                <a16:creationId xmlns:a16="http://schemas.microsoft.com/office/drawing/2014/main" id="{659ABB2A-1656-4ABD-8C99-FF05BF959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4876800"/>
            <a:ext cx="4191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927" name="Text Box 15">
            <a:extLst>
              <a:ext uri="{FF2B5EF4-FFF2-40B4-BE49-F238E27FC236}">
                <a16:creationId xmlns:a16="http://schemas.microsoft.com/office/drawing/2014/main" id="{49C79348-A4AF-46F2-B2F6-05B36F182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3" y="2498725"/>
            <a:ext cx="1206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Peripherals</a:t>
            </a:r>
          </a:p>
        </p:txBody>
      </p:sp>
      <p:sp>
        <p:nvSpPr>
          <p:cNvPr id="38928" name="Text Box 16">
            <a:extLst>
              <a:ext uri="{FF2B5EF4-FFF2-40B4-BE49-F238E27FC236}">
                <a16:creationId xmlns:a16="http://schemas.microsoft.com/office/drawing/2014/main" id="{D44960E3-978D-4804-A8AD-7A6B5B6AC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5775325"/>
            <a:ext cx="15906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Communication</a:t>
            </a:r>
          </a:p>
          <a:p>
            <a:r>
              <a:rPr lang="en-GB" altLang="en-US" sz="2400" b="1"/>
              <a:t>lines</a:t>
            </a:r>
          </a:p>
        </p:txBody>
      </p:sp>
      <p:sp>
        <p:nvSpPr>
          <p:cNvPr id="38929" name="Text Box 17">
            <a:extLst>
              <a:ext uri="{FF2B5EF4-FFF2-40B4-BE49-F238E27FC236}">
                <a16:creationId xmlns:a16="http://schemas.microsoft.com/office/drawing/2014/main" id="{E293F986-50A9-4B06-8EC2-83CFF1A46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124200"/>
            <a:ext cx="12414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Central</a:t>
            </a:r>
          </a:p>
          <a:p>
            <a:r>
              <a:rPr lang="en-GB" altLang="en-US" sz="2400" b="1"/>
              <a:t>Processing </a:t>
            </a:r>
          </a:p>
          <a:p>
            <a:r>
              <a:rPr lang="en-GB" altLang="en-US" sz="2400" b="1"/>
              <a:t>Unit</a:t>
            </a:r>
          </a:p>
        </p:txBody>
      </p:sp>
      <p:sp>
        <p:nvSpPr>
          <p:cNvPr id="38930" name="Line 18">
            <a:extLst>
              <a:ext uri="{FF2B5EF4-FFF2-40B4-BE49-F238E27FC236}">
                <a16:creationId xmlns:a16="http://schemas.microsoft.com/office/drawing/2014/main" id="{98C546A0-FF1D-4551-8D89-0A9A3A04A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2895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931" name="Line 19">
            <a:extLst>
              <a:ext uri="{FF2B5EF4-FFF2-40B4-BE49-F238E27FC236}">
                <a16:creationId xmlns:a16="http://schemas.microsoft.com/office/drawing/2014/main" id="{FDE9CF60-DB50-419A-AF6A-C727465C42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876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932" name="Text Box 20">
            <a:extLst>
              <a:ext uri="{FF2B5EF4-FFF2-40B4-BE49-F238E27FC236}">
                <a16:creationId xmlns:a16="http://schemas.microsoft.com/office/drawing/2014/main" id="{2B1DC527-E122-4D39-9850-65A5AE5E6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7275" y="24098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/>
              <a:t>Computer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>
            <a:extLst>
              <a:ext uri="{FF2B5EF4-FFF2-40B4-BE49-F238E27FC236}">
                <a16:creationId xmlns:a16="http://schemas.microsoft.com/office/drawing/2014/main" id="{A027AB9A-520B-4D31-A3CA-2626BC0538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420938"/>
            <a:ext cx="8458200" cy="1439862"/>
          </a:xfrm>
          <a:solidFill>
            <a:schemeClr val="bg1"/>
          </a:solidFill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                   q＝64位×4＝256位		</a:t>
            </a:r>
            <a:endParaRPr lang="zh-CN" altLang="zh-CN" sz="2400" b="1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① 顺序方式和交叉方式读出4个字所需时间分别是</a:t>
            </a:r>
          </a:p>
          <a:p>
            <a:pPr eaLnBrk="1" hangingPunct="1">
              <a:buFontTx/>
              <a:buNone/>
            </a:pPr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t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1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＝mT=4×200＝800（ns）</a:t>
            </a:r>
            <a:endParaRPr lang="zh-CN" altLang="zh-CN" sz="2400" b="1">
              <a:solidFill>
                <a:srgbClr val="0000CC"/>
              </a:solidFill>
            </a:endParaRPr>
          </a:p>
        </p:txBody>
      </p:sp>
      <p:sp>
        <p:nvSpPr>
          <p:cNvPr id="120835" name="Rectangle 8">
            <a:extLst>
              <a:ext uri="{FF2B5EF4-FFF2-40B4-BE49-F238E27FC236}">
                <a16:creationId xmlns:a16="http://schemas.microsoft.com/office/drawing/2014/main" id="{832B5E54-D01C-4941-9854-1C5C5ECC3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89363"/>
            <a:ext cx="914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  t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2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＝T+(m－1) </a:t>
            </a: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＝200＋3×50＝350（ns）</a:t>
            </a:r>
            <a:r>
              <a:rPr lang="zh-CN" altLang="zh-CN" sz="2800" b="1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20836" name="Rectangle 10">
            <a:extLst>
              <a:ext uri="{FF2B5EF4-FFF2-40B4-BE49-F238E27FC236}">
                <a16:creationId xmlns:a16="http://schemas.microsoft.com/office/drawing/2014/main" id="{61ECFA17-7715-4866-8454-46385076F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55650" y="4365625"/>
            <a:ext cx="7883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1009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99"/>
                </a:solidFill>
                <a:latin typeface="Times New Roman" panose="02020603050405020304" pitchFamily="18" charset="0"/>
              </a:rPr>
              <a:t>② 顺序方式和交叉方式的带宽分别是</a:t>
            </a:r>
          </a:p>
        </p:txBody>
      </p:sp>
      <p:sp>
        <p:nvSpPr>
          <p:cNvPr id="120837" name="Rectangle 11">
            <a:extLst>
              <a:ext uri="{FF2B5EF4-FFF2-40B4-BE49-F238E27FC236}">
                <a16:creationId xmlns:a16="http://schemas.microsoft.com/office/drawing/2014/main" id="{B00DC0A3-8B53-499E-9C3B-2C345C242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868863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  B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1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＝q/ t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1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＝256÷（800×10</a:t>
            </a:r>
            <a:r>
              <a:rPr lang="zh-CN" altLang="zh-CN" sz="24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－9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）＝32×10</a:t>
            </a:r>
            <a:r>
              <a:rPr lang="zh-CN" altLang="zh-CN" sz="24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7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（位/秒）</a:t>
            </a:r>
          </a:p>
        </p:txBody>
      </p:sp>
      <p:sp>
        <p:nvSpPr>
          <p:cNvPr id="120838" name="Rectangle 12">
            <a:extLst>
              <a:ext uri="{FF2B5EF4-FFF2-40B4-BE49-F238E27FC236}">
                <a16:creationId xmlns:a16="http://schemas.microsoft.com/office/drawing/2014/main" id="{12A4DF2E-9308-4CDC-8787-51AB38F5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45125"/>
            <a:ext cx="7151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2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＝q/ t</a:t>
            </a:r>
            <a:r>
              <a:rPr lang="zh-CN" altLang="zh-CN" sz="2400" b="1" baseline="-30000">
                <a:solidFill>
                  <a:srgbClr val="0000CC"/>
                </a:solidFill>
                <a:latin typeface="Times New Roman" panose="02020603050405020304" pitchFamily="18" charset="0"/>
              </a:rPr>
              <a:t>2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＝256÷（350×10</a:t>
            </a:r>
            <a:r>
              <a:rPr lang="zh-CN" altLang="zh-CN" sz="24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－9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）＝73×10</a:t>
            </a:r>
            <a:r>
              <a:rPr lang="zh-CN" altLang="zh-CN" sz="2400" b="1" baseline="30000">
                <a:solidFill>
                  <a:srgbClr val="0000CC"/>
                </a:solidFill>
                <a:latin typeface="Times New Roman" panose="02020603050405020304" pitchFamily="18" charset="0"/>
              </a:rPr>
              <a:t>7 </a:t>
            </a:r>
            <a:r>
              <a:rPr lang="zh-CN" altLang="zh-CN" sz="2400" b="1">
                <a:solidFill>
                  <a:srgbClr val="0000CC"/>
                </a:solidFill>
                <a:latin typeface="Times New Roman" panose="02020603050405020304" pitchFamily="18" charset="0"/>
              </a:rPr>
              <a:t>（位/秒）</a:t>
            </a:r>
          </a:p>
        </p:txBody>
      </p:sp>
      <p:sp>
        <p:nvSpPr>
          <p:cNvPr id="120839" name="Rectangle 16">
            <a:extLst>
              <a:ext uri="{FF2B5EF4-FFF2-40B4-BE49-F238E27FC236}">
                <a16:creationId xmlns:a16="http://schemas.microsoft.com/office/drawing/2014/main" id="{195F6671-8872-4204-AF6D-3DDA9C48B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4177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SzPct val="90000"/>
            </a:pPr>
            <a:r>
              <a:rPr lang="zh-CN" altLang="zh-CN" sz="2400" b="1">
                <a:latin typeface="Tahoma" panose="020B0604030504040204" pitchFamily="34" charset="0"/>
              </a:rPr>
              <a:t>【例4】 设存储器容量为32字，字长64位，模块数m=4，分别用顺序方式和交叉方式进行组织。存储周期=200ns，数据总线宽度为64位，总线传送周期 </a:t>
            </a:r>
            <a:r>
              <a:rPr lang="zh-CN" altLang="zh-CN" sz="2400" b="1">
                <a:latin typeface="Times New Roman" panose="02020603050405020304" pitchFamily="18" charset="0"/>
              </a:rPr>
              <a:t> 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τ </a:t>
            </a:r>
            <a:r>
              <a:rPr lang="zh-CN" altLang="zh-CN" sz="2400" b="1">
                <a:latin typeface="Tahoma" panose="020B0604030504040204" pitchFamily="34" charset="0"/>
              </a:rPr>
              <a:t>=50ns。问顺序存储器和交叉存储器的带宽各是多少?</a:t>
            </a:r>
          </a:p>
          <a:p>
            <a:pPr eaLnBrk="1" hangingPunct="1">
              <a:spcBef>
                <a:spcPct val="20000"/>
              </a:spcBef>
              <a:buSzPct val="90000"/>
            </a:pPr>
            <a:r>
              <a:rPr lang="zh-CN" altLang="zh-CN" sz="2400" b="1">
                <a:latin typeface="Tahoma" panose="020B0604030504040204" pitchFamily="34" charset="0"/>
              </a:rPr>
              <a:t>【解】 顺序存储器和交叉存储器</a:t>
            </a:r>
            <a:r>
              <a:rPr lang="zh-CN" altLang="zh-CN" sz="2400" b="1">
                <a:solidFill>
                  <a:srgbClr val="FF0066"/>
                </a:solidFill>
                <a:latin typeface="Tahoma" panose="020B0604030504040204" pitchFamily="34" charset="0"/>
              </a:rPr>
              <a:t>连续读出m=4个字</a:t>
            </a:r>
            <a:r>
              <a:rPr lang="zh-CN" altLang="zh-CN" sz="2400" b="1">
                <a:latin typeface="Tahoma" panose="020B0604030504040204" pitchFamily="34" charset="0"/>
              </a:rPr>
              <a:t>的信息总量都是：</a:t>
            </a:r>
          </a:p>
        </p:txBody>
      </p:sp>
    </p:spTree>
  </p:cSld>
  <p:clrMapOvr>
    <a:masterClrMapping/>
  </p:clrMapOvr>
  <p:transition>
    <p:rand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4">
            <a:extLst>
              <a:ext uri="{FF2B5EF4-FFF2-40B4-BE49-F238E27FC236}">
                <a16:creationId xmlns:a16="http://schemas.microsoft.com/office/drawing/2014/main" id="{BB5F88E2-983D-41C2-89C7-1DEC7420F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0"/>
            <a:ext cx="838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59" name="Rectangle 21">
            <a:extLst>
              <a:ext uri="{FF2B5EF4-FFF2-40B4-BE49-F238E27FC236}">
                <a16:creationId xmlns:a16="http://schemas.microsoft.com/office/drawing/2014/main" id="{8F8D56E2-83C1-4F84-8CCC-0E443D1E4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915400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 i="1">
                <a:latin typeface="Times New Roman" panose="02020603050405020304" pitchFamily="18" charset="0"/>
              </a:rPr>
              <a:t>3.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6.1 cache</a:t>
            </a:r>
            <a:r>
              <a:rPr kumimoji="1" lang="zh-CN" altLang="en-US" sz="3200" b="1" i="1">
                <a:latin typeface="Times New Roman" panose="02020603050405020304" pitchFamily="18" charset="0"/>
              </a:rPr>
              <a:t>基本原理　</a:t>
            </a:r>
            <a:r>
              <a:rPr kumimoji="1" lang="zh-CN" altLang="en-US" sz="2800" b="1" i="1">
                <a:latin typeface="Times New Roman" panose="02020603050405020304" pitchFamily="18" charset="0"/>
              </a:rPr>
              <a:t>　　　　　　    　　</a:t>
            </a:r>
            <a:endParaRPr kumimoji="1" lang="zh-CN" altLang="en-US" sz="2800" b="1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3200" b="1">
                <a:latin typeface="Times New Roman" panose="02020603050405020304" pitchFamily="18" charset="0"/>
              </a:rPr>
              <a:t>1.</a:t>
            </a:r>
            <a:r>
              <a:rPr kumimoji="1" lang="en-US" altLang="zh-CN" sz="32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的功能</a:t>
            </a:r>
          </a:p>
          <a:p>
            <a:pPr>
              <a:lnSpc>
                <a:spcPct val="120000"/>
              </a:lnSpc>
            </a:pPr>
            <a:r>
              <a:rPr kumimoji="1" lang="zh-CN" altLang="en-US" sz="2800">
                <a:latin typeface="Times New Roman" panose="02020603050405020304" pitchFamily="18" charset="0"/>
              </a:rPr>
              <a:t>        </a:t>
            </a:r>
            <a:r>
              <a:rPr kumimoji="1" lang="en-US" altLang="zh-CN" sz="2800" b="1">
                <a:latin typeface="宋体" panose="02010600030101010101" pitchFamily="2" charset="-122"/>
              </a:rPr>
              <a:t>cache</a:t>
            </a:r>
            <a:r>
              <a:rPr kumimoji="1" lang="zh-CN" altLang="en-US" sz="2800" b="1">
                <a:latin typeface="宋体" panose="02010600030101010101" pitchFamily="2" charset="-122"/>
              </a:rPr>
              <a:t>是介于</a:t>
            </a:r>
            <a:r>
              <a:rPr kumimoji="1" lang="en-US" altLang="zh-CN" sz="2800" b="1">
                <a:latin typeface="宋体" panose="02010600030101010101" pitchFamily="2" charset="-122"/>
              </a:rPr>
              <a:t>CPU</a:t>
            </a:r>
            <a:r>
              <a:rPr kumimoji="1" lang="zh-CN" altLang="en-US" sz="2800" b="1">
                <a:latin typeface="宋体" panose="02010600030101010101" pitchFamily="2" charset="-122"/>
              </a:rPr>
              <a:t>和主存之间的小容量存储器，存取速度比主存快。它能高速地向</a:t>
            </a:r>
            <a:r>
              <a:rPr kumimoji="1" lang="en-US" altLang="zh-CN" sz="2800" b="1">
                <a:latin typeface="宋体" panose="02010600030101010101" pitchFamily="2" charset="-122"/>
              </a:rPr>
              <a:t>CPU</a:t>
            </a:r>
            <a:r>
              <a:rPr kumimoji="1" lang="zh-CN" altLang="en-US" sz="2800" b="1">
                <a:latin typeface="宋体" panose="02010600030101010101" pitchFamily="2" charset="-122"/>
              </a:rPr>
              <a:t>提供指令和数据，加快程序的执行速度。它是为了解决</a:t>
            </a:r>
            <a:r>
              <a:rPr kumimoji="1" lang="en-US" altLang="zh-CN" sz="2800" b="1">
                <a:latin typeface="宋体" panose="02010600030101010101" pitchFamily="2" charset="-122"/>
              </a:rPr>
              <a:t>CPU</a:t>
            </a:r>
            <a:r>
              <a:rPr kumimoji="1" lang="zh-CN" altLang="en-US" sz="2800" b="1">
                <a:latin typeface="宋体" panose="02010600030101010101" pitchFamily="2" charset="-122"/>
              </a:rPr>
              <a:t>和主存之间速度不匹配而采用的一项重要技术。</a:t>
            </a:r>
          </a:p>
        </p:txBody>
      </p:sp>
      <p:grpSp>
        <p:nvGrpSpPr>
          <p:cNvPr id="121860" name="Group 21">
            <a:extLst>
              <a:ext uri="{FF2B5EF4-FFF2-40B4-BE49-F238E27FC236}">
                <a16:creationId xmlns:a16="http://schemas.microsoft.com/office/drawing/2014/main" id="{99D6FC76-ABFA-47B9-A067-12F90BF2007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114800"/>
            <a:ext cx="6696075" cy="2286000"/>
            <a:chOff x="0" y="0"/>
            <a:chExt cx="4218" cy="1440"/>
          </a:xfrm>
        </p:grpSpPr>
        <p:grpSp>
          <p:nvGrpSpPr>
            <p:cNvPr id="121861" name="Group 22">
              <a:extLst>
                <a:ext uri="{FF2B5EF4-FFF2-40B4-BE49-F238E27FC236}">
                  <a16:creationId xmlns:a16="http://schemas.microsoft.com/office/drawing/2014/main" id="{840CBACE-DF11-4810-A05C-BB74D0B03A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264" cy="1440"/>
              <a:chOff x="0" y="0"/>
              <a:chExt cx="3264" cy="1440"/>
            </a:xfrm>
          </p:grpSpPr>
          <p:sp>
            <p:nvSpPr>
              <p:cNvPr id="121867" name="Text Box 24">
                <a:extLst>
                  <a:ext uri="{FF2B5EF4-FFF2-40B4-BE49-F238E27FC236}">
                    <a16:creationId xmlns:a16="http://schemas.microsoft.com/office/drawing/2014/main" id="{899C37A2-E2D6-4271-B3C4-4E8D9D479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9" y="0"/>
                <a:ext cx="883" cy="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0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辅助硬件</a:t>
                </a:r>
              </a:p>
            </p:txBody>
          </p:sp>
          <p:sp>
            <p:nvSpPr>
              <p:cNvPr id="121868" name="Text Box 25">
                <a:extLst>
                  <a:ext uri="{FF2B5EF4-FFF2-40B4-BE49-F238E27FC236}">
                    <a16:creationId xmlns:a16="http://schemas.microsoft.com/office/drawing/2014/main" id="{96FF0045-66D6-4A6C-9705-D41876B361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473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CPU</a:t>
                </a:r>
              </a:p>
            </p:txBody>
          </p:sp>
          <p:sp>
            <p:nvSpPr>
              <p:cNvPr id="121869" name="Text Box 26">
                <a:extLst>
                  <a:ext uri="{FF2B5EF4-FFF2-40B4-BE49-F238E27FC236}">
                    <a16:creationId xmlns:a16="http://schemas.microsoft.com/office/drawing/2014/main" id="{AB466240-95EA-4DE5-9C0B-7221669EE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2" y="473"/>
                <a:ext cx="612" cy="5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 sz="2000" b="1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  <a:p>
                <a:pPr algn="ctr"/>
                <a:r>
                  <a:rPr lang="zh-CN" altLang="en-US" sz="20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主存</a:t>
                </a:r>
                <a:r>
                  <a:rPr lang="en-US" altLang="zh-CN" sz="20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MS</a:t>
                </a:r>
              </a:p>
            </p:txBody>
          </p:sp>
          <p:sp>
            <p:nvSpPr>
              <p:cNvPr id="121870" name="Text Box 27">
                <a:extLst>
                  <a:ext uri="{FF2B5EF4-FFF2-40B4-BE49-F238E27FC236}">
                    <a16:creationId xmlns:a16="http://schemas.microsoft.com/office/drawing/2014/main" id="{0E1CFBA2-BF53-4DE2-B1EA-F6E79693B5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8" y="474"/>
                <a:ext cx="662" cy="28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2000" b="1">
                    <a:solidFill>
                      <a:srgbClr val="000099"/>
                    </a:solidFill>
                    <a:latin typeface="Times New Roman" panose="02020603050405020304" pitchFamily="18" charset="0"/>
                  </a:rPr>
                  <a:t>Cache</a:t>
                </a:r>
              </a:p>
            </p:txBody>
          </p:sp>
          <p:sp>
            <p:nvSpPr>
              <p:cNvPr id="121871" name="AutoShape 28">
                <a:extLst>
                  <a:ext uri="{FF2B5EF4-FFF2-40B4-BE49-F238E27FC236}">
                    <a16:creationId xmlns:a16="http://schemas.microsoft.com/office/drawing/2014/main" id="{E6BF178B-A05C-491A-8256-5E4BE9208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548"/>
                <a:ext cx="685" cy="128"/>
              </a:xfrm>
              <a:prstGeom prst="leftRightArrow">
                <a:avLst>
                  <a:gd name="adj1" fmla="val 49648"/>
                  <a:gd name="adj2" fmla="val 68381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872" name="AutoShape 29">
                <a:extLst>
                  <a:ext uri="{FF2B5EF4-FFF2-40B4-BE49-F238E27FC236}">
                    <a16:creationId xmlns:a16="http://schemas.microsoft.com/office/drawing/2014/main" id="{C9EA9E4D-2E4A-43DD-AF0A-37BC7755A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" y="549"/>
                <a:ext cx="684" cy="127"/>
              </a:xfrm>
              <a:prstGeom prst="leftRightArrow">
                <a:avLst>
                  <a:gd name="adj1" fmla="val 49648"/>
                  <a:gd name="adj2" fmla="val 68819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873" name="AutoShape 30">
                <a:extLst>
                  <a:ext uri="{FF2B5EF4-FFF2-40B4-BE49-F238E27FC236}">
                    <a16:creationId xmlns:a16="http://schemas.microsoft.com/office/drawing/2014/main" id="{1F5E3234-1592-48E5-9BAB-63F1EB528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805"/>
                <a:ext cx="2031" cy="113"/>
              </a:xfrm>
              <a:prstGeom prst="leftRightArrow">
                <a:avLst>
                  <a:gd name="adj1" fmla="val 50667"/>
                  <a:gd name="adj2" fmla="val 75555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874" name="AutoShape 31">
                <a:extLst>
                  <a:ext uri="{FF2B5EF4-FFF2-40B4-BE49-F238E27FC236}">
                    <a16:creationId xmlns:a16="http://schemas.microsoft.com/office/drawing/2014/main" id="{DC538EF7-5039-41C4-B48A-6EFB2631B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41" y="107"/>
                <a:ext cx="278" cy="3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7694720 60000 65536"/>
                  <a:gd name="T13" fmla="*/ 11796480 60000 65536"/>
                  <a:gd name="T14" fmla="*/ 11796480 60000 65536"/>
                  <a:gd name="T15" fmla="*/ 5898240 60000 65536"/>
                  <a:gd name="T16" fmla="*/ 0 60000 65536"/>
                  <a:gd name="T17" fmla="*/ 0 60000 65536"/>
                  <a:gd name="T18" fmla="*/ 0 w 21600"/>
                  <a:gd name="T19" fmla="*/ 15726 h 21600"/>
                  <a:gd name="T20" fmla="*/ 19347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21875" name="AutoShape 32">
                <a:extLst>
                  <a:ext uri="{FF2B5EF4-FFF2-40B4-BE49-F238E27FC236}">
                    <a16:creationId xmlns:a16="http://schemas.microsoft.com/office/drawing/2014/main" id="{41AA446B-8475-4C55-91C9-55D063C53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1582" y="107"/>
                <a:ext cx="278" cy="3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7694720 60000 65536"/>
                  <a:gd name="T13" fmla="*/ 11796480 60000 65536"/>
                  <a:gd name="T14" fmla="*/ 11796480 60000 65536"/>
                  <a:gd name="T15" fmla="*/ 5898240 60000 65536"/>
                  <a:gd name="T16" fmla="*/ 0 60000 65536"/>
                  <a:gd name="T17" fmla="*/ 0 60000 65536"/>
                  <a:gd name="T18" fmla="*/ 0 w 21600"/>
                  <a:gd name="T19" fmla="*/ 15726 h 21600"/>
                  <a:gd name="T20" fmla="*/ 19347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6681" y="0"/>
                    </a:moveTo>
                    <a:lnTo>
                      <a:pt x="11761" y="5160"/>
                    </a:lnTo>
                    <a:lnTo>
                      <a:pt x="14053" y="5160"/>
                    </a:lnTo>
                    <a:lnTo>
                      <a:pt x="14053" y="15721"/>
                    </a:lnTo>
                    <a:lnTo>
                      <a:pt x="0" y="15721"/>
                    </a:lnTo>
                    <a:lnTo>
                      <a:pt x="0" y="21600"/>
                    </a:lnTo>
                    <a:lnTo>
                      <a:pt x="19308" y="21600"/>
                    </a:lnTo>
                    <a:lnTo>
                      <a:pt x="19308" y="5160"/>
                    </a:lnTo>
                    <a:lnTo>
                      <a:pt x="21600" y="51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10800000"/>
              <a:lstStyle/>
              <a:p>
                <a:endParaRPr lang="zh-CN" altLang="en-US"/>
              </a:p>
            </p:txBody>
          </p:sp>
          <p:sp>
            <p:nvSpPr>
              <p:cNvPr id="121876" name="Text Box 33">
                <a:extLst>
                  <a:ext uri="{FF2B5EF4-FFF2-40B4-BE49-F238E27FC236}">
                    <a16:creationId xmlns:a16="http://schemas.microsoft.com/office/drawing/2014/main" id="{350B0D20-08A2-4D72-88E5-895DBC8A92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" y="1073"/>
                <a:ext cx="2613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en-US" sz="2400" b="1">
                    <a:latin typeface="宋体" panose="02010600030101010101" pitchFamily="2" charset="-122"/>
                  </a:rPr>
                  <a:t>辅存、主存与</a:t>
                </a:r>
                <a:r>
                  <a:rPr lang="en-US" altLang="zh-CN" sz="2400" b="1">
                    <a:latin typeface="宋体" panose="02010600030101010101" pitchFamily="2" charset="-122"/>
                  </a:rPr>
                  <a:t>Cache</a:t>
                </a:r>
                <a:r>
                  <a:rPr lang="zh-CN" altLang="en-US" sz="2400" b="1">
                    <a:latin typeface="宋体" panose="02010600030101010101" pitchFamily="2" charset="-122"/>
                  </a:rPr>
                  <a:t>的存储层次</a:t>
                </a:r>
              </a:p>
            </p:txBody>
          </p:sp>
        </p:grpSp>
        <p:sp>
          <p:nvSpPr>
            <p:cNvPr id="121862" name="Text Box 36">
              <a:extLst>
                <a:ext uri="{FF2B5EF4-FFF2-40B4-BE49-F238E27FC236}">
                  <a16:creationId xmlns:a16="http://schemas.microsoft.com/office/drawing/2014/main" id="{D8AEDA3F-83F9-4472-BA8F-00CD326EE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454"/>
              <a:ext cx="635" cy="583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endParaRPr lang="zh-CN" altLang="en-US" sz="20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90000"/>
                </a:lnSpc>
              </a:pPr>
              <a:r>
                <a:rPr lang="zh-CN" altLang="en-US" sz="2000">
                  <a:latin typeface="Times New Roman" panose="02020603050405020304" pitchFamily="18" charset="0"/>
                </a:rPr>
                <a:t>  辅存</a:t>
              </a:r>
            </a:p>
            <a:p>
              <a:pPr eaLnBrk="1" hangingPunct="1">
                <a:lnSpc>
                  <a:spcPct val="90000"/>
                </a:lnSpc>
              </a:pPr>
              <a:endParaRPr lang="zh-CN" alt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121863" name="AutoShape 37">
              <a:extLst>
                <a:ext uri="{FF2B5EF4-FFF2-40B4-BE49-F238E27FC236}">
                  <a16:creationId xmlns:a16="http://schemas.microsoft.com/office/drawing/2014/main" id="{98C8FBB6-573F-4BC2-BFFA-83BF9E7F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486"/>
              <a:ext cx="317" cy="524"/>
            </a:xfrm>
            <a:prstGeom prst="leftRightArrow">
              <a:avLst>
                <a:gd name="adj1" fmla="val 50000"/>
                <a:gd name="adj2" fmla="val 20000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1864" name="Line 38">
              <a:extLst>
                <a:ext uri="{FF2B5EF4-FFF2-40B4-BE49-F238E27FC236}">
                  <a16:creationId xmlns:a16="http://schemas.microsoft.com/office/drawing/2014/main" id="{14146FDA-E758-4171-82ED-6610FDCF7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771"/>
              <a:ext cx="0" cy="22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865" name="Line 40">
              <a:extLst>
                <a:ext uri="{FF2B5EF4-FFF2-40B4-BE49-F238E27FC236}">
                  <a16:creationId xmlns:a16="http://schemas.microsoft.com/office/drawing/2014/main" id="{16D24972-97D0-4999-BC08-15CC9CA2D5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" y="771"/>
              <a:ext cx="31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1866" name="Text Box 41">
              <a:extLst>
                <a:ext uri="{FF2B5EF4-FFF2-40B4-BE49-F238E27FC236}">
                  <a16:creationId xmlns:a16="http://schemas.microsoft.com/office/drawing/2014/main" id="{94C4C77C-281A-4BA1-B98C-D5C50CDB9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771"/>
              <a:ext cx="4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400">
                  <a:solidFill>
                    <a:schemeClr val="bg2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1400">
                  <a:latin typeface="Times New Roman" panose="02020603050405020304" pitchFamily="18" charset="0"/>
                </a:rPr>
                <a:t>cache</a:t>
              </a:r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D738D73B-E81E-4E64-9B27-D2598912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3400"/>
            <a:ext cx="83820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题 3-12： 判断题</a:t>
            </a: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（2）访问存储器的请求是由CPU发出的</a:t>
            </a: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 </a:t>
            </a:r>
            <a:r>
              <a:rPr lang="zh-CN" altLang="zh-CN" sz="2800" b="1">
                <a:solidFill>
                  <a:srgbClr val="FF3300"/>
                </a:solidFill>
                <a:latin typeface="宋体" panose="02010600030101010101" pitchFamily="2" charset="-122"/>
              </a:rPr>
              <a:t>错误,访问存储器的请求可以由CPU或cache发出.</a:t>
            </a:r>
          </a:p>
          <a:p>
            <a:pPr eaLnBrk="1" hangingPunct="1"/>
            <a:endParaRPr lang="zh-CN" altLang="zh-CN" sz="2800" b="1">
              <a:solidFill>
                <a:srgbClr val="FF33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sz="2800" b="1">
                <a:solidFill>
                  <a:srgbClr val="0000FF"/>
                </a:solidFill>
                <a:latin typeface="宋体" panose="02010600030101010101" pitchFamily="2" charset="-122"/>
              </a:rPr>
              <a:t>（2）CPU可以直接访问所有存储器</a:t>
            </a:r>
          </a:p>
          <a:p>
            <a:pPr eaLnBrk="1" hangingPunct="1"/>
            <a:r>
              <a:rPr lang="zh-CN" altLang="zh-CN" sz="2800" b="1">
                <a:solidFill>
                  <a:srgbClr val="FF3300"/>
                </a:solidFill>
                <a:latin typeface="宋体" panose="02010600030101010101" pitchFamily="2" charset="-122"/>
              </a:rPr>
              <a:t> 错误,CPU可以直接访问主存(内存),但不能直接  </a:t>
            </a:r>
          </a:p>
          <a:p>
            <a:pPr eaLnBrk="1" hangingPunct="1"/>
            <a:r>
              <a:rPr lang="zh-CN" altLang="zh-CN" sz="2800" b="1">
                <a:solidFill>
                  <a:srgbClr val="FF3300"/>
                </a:solidFill>
                <a:latin typeface="宋体" panose="02010600030101010101" pitchFamily="2" charset="-122"/>
              </a:rPr>
              <a:t> 访问辅存(外存).</a:t>
            </a:r>
          </a:p>
          <a:p>
            <a:pPr eaLnBrk="1" hangingPunct="1"/>
            <a:endParaRPr lang="zh-CN" altLang="zh-CN" sz="2800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（3）cache与主存统一编址，即主存空间的某一部</a:t>
            </a: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     分属于cache.</a:t>
            </a: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 </a:t>
            </a:r>
            <a:r>
              <a:rPr lang="zh-CN" altLang="zh-CN" sz="2800" b="1">
                <a:solidFill>
                  <a:srgbClr val="FF3300"/>
                </a:solidFill>
                <a:latin typeface="宋体" panose="02010600030101010101" pitchFamily="2" charset="-122"/>
              </a:rPr>
              <a:t>错误，cache独立编址，与主存空间是映射关系。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1FCCAB98-F1FC-4C79-88F1-3D9657FE8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4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482" name="Object 3">
            <a:extLst>
              <a:ext uri="{FF2B5EF4-FFF2-40B4-BE49-F238E27FC236}">
                <a16:creationId xmlns:a16="http://schemas.microsoft.com/office/drawing/2014/main" id="{E10CBFC6-0CF5-4FCF-961B-AF0D5FBFC6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838200"/>
          <a:ext cx="6265863" cy="462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r:id="rId3" imgW="4022280" imgH="3561840" progId="Visio.Drawing.11">
                  <p:embed/>
                </p:oleObj>
              </mc:Choice>
              <mc:Fallback>
                <p:oleObj r:id="rId3" imgW="4022280" imgH="35618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079"/>
                      <a:stretch>
                        <a:fillRect/>
                      </a:stretch>
                    </p:blipFill>
                    <p:spPr bwMode="auto">
                      <a:xfrm>
                        <a:off x="1219200" y="838200"/>
                        <a:ext cx="6265863" cy="462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4">
            <a:extLst>
              <a:ext uri="{FF2B5EF4-FFF2-40B4-BE49-F238E27FC236}">
                <a16:creationId xmlns:a16="http://schemas.microsoft.com/office/drawing/2014/main" id="{F30E5811-E434-42B8-B7F8-1261AB640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/>
              <a:t>Cache</a:t>
            </a:r>
            <a:r>
              <a:rPr lang="zh-CN" altLang="en-US" b="1"/>
              <a:t>的原理图</a:t>
            </a:r>
          </a:p>
        </p:txBody>
      </p:sp>
      <p:sp>
        <p:nvSpPr>
          <p:cNvPr id="20485" name="Rectangle 7">
            <a:extLst>
              <a:ext uri="{FF2B5EF4-FFF2-40B4-BE49-F238E27FC236}">
                <a16:creationId xmlns:a16="http://schemas.microsoft.com/office/drawing/2014/main" id="{65DAF120-11F1-4C0F-8679-106F4EC66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562600"/>
            <a:ext cx="815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相联存储器：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en-US" altLang="zh-CN" sz="2400" b="1">
                <a:latin typeface="Times New Roman" panose="02020603050405020304" pitchFamily="18" charset="0"/>
              </a:rPr>
              <a:t>         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控制逻辑依据地址判断此字当前是否在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中：按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内容指定方式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进行寻址。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BD92762F-7106-48F1-977D-25619307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06" name="Object 3">
            <a:extLst>
              <a:ext uri="{FF2B5EF4-FFF2-40B4-BE49-F238E27FC236}">
                <a16:creationId xmlns:a16="http://schemas.microsoft.com/office/drawing/2014/main" id="{AC30A17F-6EAC-4A01-B987-AA4145AC07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52400"/>
          <a:ext cx="6696075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r:id="rId3" imgW="4357080" imgH="1688400" progId="Visio.Drawing.11">
                  <p:embed/>
                </p:oleObj>
              </mc:Choice>
              <mc:Fallback>
                <p:oleObj r:id="rId3" imgW="4357080" imgH="16884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"/>
                        <a:ext cx="6696075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>
            <a:extLst>
              <a:ext uri="{FF2B5EF4-FFF2-40B4-BE49-F238E27FC236}">
                <a16:creationId xmlns:a16="http://schemas.microsoft.com/office/drawing/2014/main" id="{8FC6D9B8-8162-479D-9319-CE9BB726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819400"/>
            <a:ext cx="397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tx2"/>
                </a:solidFill>
                <a:ea typeface="楷体_GB2312" pitchFamily="49" charset="-122"/>
              </a:rPr>
              <a:t>Cache</a:t>
            </a:r>
            <a:r>
              <a:rPr lang="zh-CN" altLang="en-US" sz="2400" b="1">
                <a:solidFill>
                  <a:schemeClr val="tx2"/>
                </a:solidFill>
                <a:ea typeface="楷体_GB2312" pitchFamily="49" charset="-122"/>
              </a:rPr>
              <a:t>、主存与</a:t>
            </a:r>
            <a:r>
              <a:rPr lang="en-US" altLang="zh-CN" sz="2400" b="1">
                <a:solidFill>
                  <a:schemeClr val="tx2"/>
                </a:solidFill>
                <a:ea typeface="楷体_GB2312" pitchFamily="49" charset="-122"/>
              </a:rPr>
              <a:t>CPU</a:t>
            </a:r>
            <a:r>
              <a:rPr lang="zh-CN" altLang="en-US" sz="2400" b="1">
                <a:solidFill>
                  <a:schemeClr val="tx2"/>
                </a:solidFill>
                <a:ea typeface="楷体_GB2312" pitchFamily="49" charset="-122"/>
              </a:rPr>
              <a:t>的关系 </a:t>
            </a:r>
          </a:p>
        </p:txBody>
      </p:sp>
      <p:sp>
        <p:nvSpPr>
          <p:cNvPr id="21509" name="Rectangle 7">
            <a:extLst>
              <a:ext uri="{FF2B5EF4-FFF2-40B4-BE49-F238E27FC236}">
                <a16:creationId xmlns:a16="http://schemas.microsoft.com/office/drawing/2014/main" id="{9F82044B-29D6-45B0-ACB2-13F71038C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352800"/>
            <a:ext cx="8153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latin typeface="Times New Roman" panose="02020603050405020304" pitchFamily="18" charset="0"/>
              </a:rPr>
              <a:t>一个块由若干定长字组成的。        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b="1">
                <a:latin typeface="Times New Roman" panose="02020603050405020304" pitchFamily="18" charset="0"/>
              </a:rPr>
              <a:t>        当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CPU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读取主存中一个字时，便发出此字的内存地址到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和主存。此时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控制逻辑依据地址判断此字当前是否在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中：若是，此字立即传送给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CPU；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若非，则用主存读周期把此字从主存读出送到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CPU，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与此同时，把含有这个字的整个数据块从主存读出送到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中。由始终管理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cache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使用情况的硬件逻辑电路来实现替换算法。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>
            <a:extLst>
              <a:ext uri="{FF2B5EF4-FFF2-40B4-BE49-F238E27FC236}">
                <a16:creationId xmlns:a16="http://schemas.microsoft.com/office/drawing/2014/main" id="{479E293C-A029-4EF7-B8DD-7EBE53BBA6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4813"/>
            <a:ext cx="9144000" cy="679450"/>
          </a:xfrm>
        </p:spPr>
        <p:txBody>
          <a:bodyPr lIns="92075" tIns="46038" rIns="92075" bIns="46038" anchor="b"/>
          <a:lstStyle/>
          <a:p>
            <a:pPr algn="l" eaLnBrk="1" hangingPunct="1">
              <a:defRPr/>
            </a:pPr>
            <a:r>
              <a:rPr lang="zh-CN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zh-CN" altLang="zh-CN" sz="3200" b="1">
                <a:solidFill>
                  <a:schemeClr val="tx1"/>
                </a:solidFill>
              </a:rPr>
              <a:t>3.5.2 </a:t>
            </a:r>
            <a:r>
              <a:rPr lang="zh-CN" sz="3200" b="1">
                <a:solidFill>
                  <a:schemeClr val="tx1"/>
                </a:solidFill>
              </a:rPr>
              <a:t>主存与</a:t>
            </a:r>
            <a:r>
              <a:rPr lang="zh-CN" altLang="zh-CN" sz="3200" b="1">
                <a:solidFill>
                  <a:schemeClr val="tx1"/>
                </a:solidFill>
              </a:rPr>
              <a:t>Cache</a:t>
            </a:r>
            <a:r>
              <a:rPr lang="zh-CN" sz="3200" b="1">
                <a:solidFill>
                  <a:schemeClr val="tx1"/>
                </a:solidFill>
              </a:rPr>
              <a:t>的地址映射及变换</a:t>
            </a:r>
            <a:r>
              <a:rPr 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123907" name="Rectangle 6">
            <a:extLst>
              <a:ext uri="{FF2B5EF4-FFF2-40B4-BE49-F238E27FC236}">
                <a16:creationId xmlns:a16="http://schemas.microsoft.com/office/drawing/2014/main" id="{4591BF17-9FB8-4DFF-92A6-0EA985997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zh-CN" sz="2800" b="1">
                <a:solidFill>
                  <a:srgbClr val="CC3399"/>
                </a:solidFill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solidFill>
                  <a:srgbClr val="CC3399"/>
                </a:solidFill>
                <a:latin typeface="宋体" panose="02010600030101010101" pitchFamily="2" charset="-122"/>
              </a:rPr>
              <a:t>地址映射:</a:t>
            </a:r>
            <a:r>
              <a:rPr lang="zh-CN" altLang="zh-CN" sz="28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23908" name="Rectangle 7">
            <a:extLst>
              <a:ext uri="{FF2B5EF4-FFF2-40B4-BE49-F238E27FC236}">
                <a16:creationId xmlns:a16="http://schemas.microsoft.com/office/drawing/2014/main" id="{D438B281-A18E-4427-9EF2-56532545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8388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zh-CN" sz="2800" b="1">
                <a:solidFill>
                  <a:srgbClr val="CC3399"/>
                </a:solidFill>
              </a:rPr>
              <a:t> </a:t>
            </a:r>
            <a:r>
              <a:rPr lang="zh-CN" altLang="zh-CN" sz="2400" b="1">
                <a:solidFill>
                  <a:srgbClr val="CC3399"/>
                </a:solidFill>
              </a:rPr>
              <a:t>地址变换：</a:t>
            </a:r>
            <a:endParaRPr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123909" name="Rectangle 8">
            <a:extLst>
              <a:ext uri="{FF2B5EF4-FFF2-40B4-BE49-F238E27FC236}">
                <a16:creationId xmlns:a16="http://schemas.microsoft.com/office/drawing/2014/main" id="{8A44D8DA-476B-489C-ABE3-AEC62EAB3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11338"/>
            <a:ext cx="8147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  <a:buFontTx/>
              <a:buBlip>
                <a:blip r:embed="rId2"/>
              </a:buBlip>
            </a:pPr>
            <a:r>
              <a:rPr lang="zh-CN" altLang="zh-CN" sz="2800" b="1">
                <a:latin typeface="Times New Roman" panose="02020603050405020304" pitchFamily="18" charset="0"/>
              </a:rPr>
              <a:t>按某种函数（规则）把主存地址定位到Cache中。</a:t>
            </a:r>
          </a:p>
        </p:txBody>
      </p:sp>
      <p:sp>
        <p:nvSpPr>
          <p:cNvPr id="123910" name="Rectangle 9">
            <a:extLst>
              <a:ext uri="{FF2B5EF4-FFF2-40B4-BE49-F238E27FC236}">
                <a16:creationId xmlns:a16="http://schemas.microsoft.com/office/drawing/2014/main" id="{8327ABFD-81DE-48F6-8F71-61638A8D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3050"/>
            <a:ext cx="868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Blip>
                <a:blip r:embed="rId2"/>
              </a:buBlip>
            </a:pPr>
            <a:r>
              <a:rPr lang="zh-CN" altLang="zh-CN" sz="2800" b="1">
                <a:solidFill>
                  <a:schemeClr val="bg2"/>
                </a:solidFill>
                <a:latin typeface="Times New Roman" panose="02020603050405020304" pitchFamily="18" charset="0"/>
              </a:rPr>
              <a:t>   </a:t>
            </a:r>
            <a:r>
              <a:rPr lang="zh-CN" altLang="zh-CN" sz="2800" b="1">
                <a:latin typeface="Times New Roman" panose="02020603050405020304" pitchFamily="18" charset="0"/>
              </a:rPr>
              <a:t>信息按映射关系装入Cache后，CPU访存时，由主存地址变换成Cache地址的过程。</a:t>
            </a:r>
          </a:p>
        </p:txBody>
      </p:sp>
      <p:sp>
        <p:nvSpPr>
          <p:cNvPr id="123911" name="Rectangle 11">
            <a:extLst>
              <a:ext uri="{FF2B5EF4-FFF2-40B4-BE49-F238E27FC236}">
                <a16:creationId xmlns:a16="http://schemas.microsoft.com/office/drawing/2014/main" id="{4DE6E353-8DC1-4D3D-BFDF-C00B5AED63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4868863"/>
            <a:ext cx="8077200" cy="1600200"/>
          </a:xfrm>
          <a:noFill/>
        </p:spPr>
        <p:txBody>
          <a:bodyPr/>
          <a:lstStyle/>
          <a:p>
            <a:pPr eaLnBrk="1" hangingPunct="1"/>
            <a:r>
              <a:rPr lang="zh-CN" altLang="zh-CN" sz="2800" b="1"/>
              <a:t>把主存和Cache划分成相同大小的若干数据块。</a:t>
            </a:r>
          </a:p>
          <a:p>
            <a:pPr eaLnBrk="1" hangingPunct="1"/>
            <a:r>
              <a:rPr lang="zh-CN" altLang="zh-CN" sz="2800" b="1"/>
              <a:t>Cache的一个数据块，称为“行”。</a:t>
            </a:r>
          </a:p>
          <a:p>
            <a:pPr eaLnBrk="1" hangingPunct="1"/>
            <a:r>
              <a:rPr lang="zh-CN" altLang="zh-CN" sz="2800" b="1"/>
              <a:t>主存的一个数据块，称为“块”。 </a:t>
            </a:r>
          </a:p>
        </p:txBody>
      </p:sp>
      <p:sp>
        <p:nvSpPr>
          <p:cNvPr id="123912" name="Rectangle 7">
            <a:extLst>
              <a:ext uri="{FF2B5EF4-FFF2-40B4-BE49-F238E27FC236}">
                <a16:creationId xmlns:a16="http://schemas.microsoft.com/office/drawing/2014/main" id="{60BCF28A-A0E9-40B3-AC04-52B61D16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21113"/>
            <a:ext cx="7667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zh-CN" altLang="zh-CN" sz="2800" b="1">
                <a:solidFill>
                  <a:srgbClr val="CC3399"/>
                </a:solidFill>
              </a:rPr>
              <a:t> </a:t>
            </a:r>
            <a:r>
              <a:rPr lang="zh-CN" altLang="zh-CN" sz="2400" b="1">
                <a:solidFill>
                  <a:srgbClr val="CC3399"/>
                </a:solidFill>
              </a:rPr>
              <a:t>cache的透明性：</a:t>
            </a:r>
            <a:r>
              <a:rPr lang="zh-CN" altLang="zh-CN" sz="2400" b="1">
                <a:latin typeface="Times New Roman" panose="02020603050405020304" pitchFamily="18" charset="0"/>
              </a:rPr>
              <a:t>硬件地址变换, cache近似不存在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>
            <a:extLst>
              <a:ext uri="{FF2B5EF4-FFF2-40B4-BE49-F238E27FC236}">
                <a16:creationId xmlns:a16="http://schemas.microsoft.com/office/drawing/2014/main" id="{DF361113-65E8-44BA-A21F-6158F86A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8" b="14844"/>
          <a:stretch>
            <a:fillRect/>
          </a:stretch>
        </p:blipFill>
        <p:spPr bwMode="auto">
          <a:xfrm>
            <a:off x="533400" y="1392238"/>
            <a:ext cx="7661275" cy="546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4">
            <a:extLst>
              <a:ext uri="{FF2B5EF4-FFF2-40B4-BE49-F238E27FC236}">
                <a16:creationId xmlns:a16="http://schemas.microsoft.com/office/drawing/2014/main" id="{AC973F9E-E797-4491-B23A-FC1CDAFA8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0"/>
            <a:ext cx="84582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zh-CN" sz="2800" b="1" i="1">
                <a:latin typeface="Times New Roman" panose="02020603050405020304" pitchFamily="18" charset="0"/>
              </a:rPr>
              <a:t>1.全相联映射方式</a:t>
            </a:r>
            <a:r>
              <a:rPr lang="zh-CN" altLang="zh-CN" sz="2800" b="1">
                <a:latin typeface="Times New Roman" panose="02020603050405020304" pitchFamily="18" charset="0"/>
              </a:rPr>
              <a:t>　　</a:t>
            </a:r>
          </a:p>
          <a:p>
            <a:pPr>
              <a:lnSpc>
                <a:spcPct val="12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    主存中一个块的地址与块的内容一起存于cache的行中，其中块地址存于cache行的标记部分中。　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>
            <a:extLst>
              <a:ext uri="{FF2B5EF4-FFF2-40B4-BE49-F238E27FC236}">
                <a16:creationId xmlns:a16="http://schemas.microsoft.com/office/drawing/2014/main" id="{579CE3DD-3AEB-4619-A315-16AB384F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3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5" name="Text Box 3">
            <a:extLst>
              <a:ext uri="{FF2B5EF4-FFF2-40B4-BE49-F238E27FC236}">
                <a16:creationId xmlns:a16="http://schemas.microsoft.com/office/drawing/2014/main" id="{561C9D50-66E1-466A-A7E9-95C01B706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57800"/>
            <a:ext cx="5105400" cy="1554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3200">
                <a:latin typeface="Times New Roman" panose="02020603050405020304" pitchFamily="18" charset="0"/>
              </a:rPr>
              <a:t>    </a:t>
            </a:r>
            <a:r>
              <a:rPr lang="zh-CN" altLang="zh-CN" sz="2800">
                <a:latin typeface="Times New Roman" panose="02020603050405020304" pitchFamily="18" charset="0"/>
              </a:rPr>
              <a:t>主存块号8位     cache行号3位</a:t>
            </a:r>
          </a:p>
          <a:p>
            <a:pPr eaLnBrk="1" hangingPunct="1"/>
            <a:r>
              <a:rPr lang="zh-CN" altLang="zh-CN" sz="3200">
                <a:latin typeface="Times New Roman" panose="02020603050405020304" pitchFamily="18" charset="0"/>
              </a:rPr>
              <a:t>      00010</a:t>
            </a:r>
            <a:r>
              <a:rPr lang="zh-CN" altLang="zh-CN" sz="3200">
                <a:solidFill>
                  <a:srgbClr val="FF3300"/>
                </a:solidFill>
                <a:latin typeface="Times New Roman" panose="02020603050405020304" pitchFamily="18" charset="0"/>
              </a:rPr>
              <a:t>111</a:t>
            </a:r>
            <a:r>
              <a:rPr lang="zh-CN" altLang="zh-CN" sz="3200">
                <a:latin typeface="Times New Roman" panose="02020603050405020304" pitchFamily="18" charset="0"/>
              </a:rPr>
              <a:t>         </a:t>
            </a:r>
            <a:r>
              <a:rPr lang="zh-CN" altLang="zh-CN" sz="3200">
                <a:solidFill>
                  <a:srgbClr val="FF3300"/>
                </a:solidFill>
                <a:latin typeface="Times New Roman" panose="02020603050405020304" pitchFamily="18" charset="0"/>
              </a:rPr>
              <a:t>111</a:t>
            </a:r>
            <a:r>
              <a:rPr lang="zh-CN" altLang="zh-CN" sz="3200">
                <a:solidFill>
                  <a:schemeClr val="bg2"/>
                </a:solidFill>
                <a:latin typeface="Times New Roman" panose="02020603050405020304" pitchFamily="18" charset="0"/>
              </a:rPr>
              <a:t>   </a:t>
            </a:r>
          </a:p>
          <a:p>
            <a:pPr eaLnBrk="1" hangingPunct="1"/>
            <a:endParaRPr lang="zh-CN" altLang="zh-CN" sz="32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5956" name="Group 4">
            <a:extLst>
              <a:ext uri="{FF2B5EF4-FFF2-40B4-BE49-F238E27FC236}">
                <a16:creationId xmlns:a16="http://schemas.microsoft.com/office/drawing/2014/main" id="{9563C4ED-E58D-4C1B-A50C-EDEEA7F0B20B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5445125"/>
            <a:ext cx="1223962" cy="431800"/>
            <a:chOff x="0" y="0"/>
            <a:chExt cx="771" cy="272"/>
          </a:xfrm>
        </p:grpSpPr>
        <p:sp>
          <p:nvSpPr>
            <p:cNvPr id="125970" name="Line 4">
              <a:extLst>
                <a:ext uri="{FF2B5EF4-FFF2-40B4-BE49-F238E27FC236}">
                  <a16:creationId xmlns:a16="http://schemas.microsoft.com/office/drawing/2014/main" id="{FA671959-B1CC-440B-A3CC-2609F2B57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27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25971" name="Line 5">
              <a:extLst>
                <a:ext uri="{FF2B5EF4-FFF2-40B4-BE49-F238E27FC236}">
                  <a16:creationId xmlns:a16="http://schemas.microsoft.com/office/drawing/2014/main" id="{D565A579-269F-4BE2-B850-28B6B63B1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"/>
              <a:ext cx="771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5957" name="Rectangle 10">
            <a:extLst>
              <a:ext uri="{FF2B5EF4-FFF2-40B4-BE49-F238E27FC236}">
                <a16:creationId xmlns:a16="http://schemas.microsoft.com/office/drawing/2014/main" id="{EDC3AA33-ADA1-4054-87FC-EE892496C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125538"/>
            <a:ext cx="18732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8" name="Rectangle 11">
            <a:extLst>
              <a:ext uri="{FF2B5EF4-FFF2-40B4-BE49-F238E27FC236}">
                <a16:creationId xmlns:a16="http://schemas.microsoft.com/office/drawing/2014/main" id="{A177FB48-0C3B-42A3-AC40-ECB4F642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908050"/>
            <a:ext cx="10080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9" name="Rectangle 12">
            <a:extLst>
              <a:ext uri="{FF2B5EF4-FFF2-40B4-BE49-F238E27FC236}">
                <a16:creationId xmlns:a16="http://schemas.microsoft.com/office/drawing/2014/main" id="{CB685E31-A66A-4342-BDEF-48CDA665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196975"/>
            <a:ext cx="1873250" cy="2873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0" name="Rectangle 13">
            <a:extLst>
              <a:ext uri="{FF2B5EF4-FFF2-40B4-BE49-F238E27FC236}">
                <a16:creationId xmlns:a16="http://schemas.microsoft.com/office/drawing/2014/main" id="{20158DA8-A3DB-463F-885B-888E5C4A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276475"/>
            <a:ext cx="1873250" cy="2873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1" name="Rectangle 14">
            <a:extLst>
              <a:ext uri="{FF2B5EF4-FFF2-40B4-BE49-F238E27FC236}">
                <a16:creationId xmlns:a16="http://schemas.microsoft.com/office/drawing/2014/main" id="{2B104A2D-BADA-4DBF-8983-DBA11880A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284538"/>
            <a:ext cx="1873250" cy="2873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2" name="Rectangle 15">
            <a:extLst>
              <a:ext uri="{FF2B5EF4-FFF2-40B4-BE49-F238E27FC236}">
                <a16:creationId xmlns:a16="http://schemas.microsoft.com/office/drawing/2014/main" id="{B0A470A2-7B07-49C8-8931-B90B9AD9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868863"/>
            <a:ext cx="1873250" cy="2873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3" name="Rectangle 16">
            <a:extLst>
              <a:ext uri="{FF2B5EF4-FFF2-40B4-BE49-F238E27FC236}">
                <a16:creationId xmlns:a16="http://schemas.microsoft.com/office/drawing/2014/main" id="{64A21F66-4729-4417-AE43-8CBA9B01B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989138"/>
            <a:ext cx="1873250" cy="2873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4" name="Rectangle 17">
            <a:extLst>
              <a:ext uri="{FF2B5EF4-FFF2-40B4-BE49-F238E27FC236}">
                <a16:creationId xmlns:a16="http://schemas.microsoft.com/office/drawing/2014/main" id="{3350DCA5-9002-4E78-9D94-CFF1200C3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1484313"/>
            <a:ext cx="1873250" cy="287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5" name="Rectangle 18">
            <a:extLst>
              <a:ext uri="{FF2B5EF4-FFF2-40B4-BE49-F238E27FC236}">
                <a16:creationId xmlns:a16="http://schemas.microsoft.com/office/drawing/2014/main" id="{AF68A8F9-9C7D-42EB-A3C4-9A3C03A5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276475"/>
            <a:ext cx="1873250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6" name="Rectangle 19">
            <a:extLst>
              <a:ext uri="{FF2B5EF4-FFF2-40B4-BE49-F238E27FC236}">
                <a16:creationId xmlns:a16="http://schemas.microsoft.com/office/drawing/2014/main" id="{9C35C7B2-D770-404B-A4B4-1F96FD36D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492375"/>
            <a:ext cx="1873250" cy="288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7" name="Rectangle 20">
            <a:extLst>
              <a:ext uri="{FF2B5EF4-FFF2-40B4-BE49-F238E27FC236}">
                <a16:creationId xmlns:a16="http://schemas.microsoft.com/office/drawing/2014/main" id="{39D1B370-174D-4B1B-B529-9A82CA27F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573463"/>
            <a:ext cx="1873250" cy="2873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8" name="Rectangle 21">
            <a:extLst>
              <a:ext uri="{FF2B5EF4-FFF2-40B4-BE49-F238E27FC236}">
                <a16:creationId xmlns:a16="http://schemas.microsoft.com/office/drawing/2014/main" id="{55A1D3D7-40D7-4AA5-804E-085FF30B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5084763"/>
            <a:ext cx="1873250" cy="288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69" name="Rectangle 22">
            <a:extLst>
              <a:ext uri="{FF2B5EF4-FFF2-40B4-BE49-F238E27FC236}">
                <a16:creationId xmlns:a16="http://schemas.microsoft.com/office/drawing/2014/main" id="{0268C0A7-F63B-4933-A5FC-880E799E0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276475"/>
            <a:ext cx="1873250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oup 2">
            <a:extLst>
              <a:ext uri="{FF2B5EF4-FFF2-40B4-BE49-F238E27FC236}">
                <a16:creationId xmlns:a16="http://schemas.microsoft.com/office/drawing/2014/main" id="{470085B3-CEB8-4793-8A50-C7949769F582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908050"/>
            <a:ext cx="5486400" cy="5410200"/>
            <a:chOff x="0" y="0"/>
            <a:chExt cx="3456" cy="3408"/>
          </a:xfrm>
        </p:grpSpPr>
        <p:grpSp>
          <p:nvGrpSpPr>
            <p:cNvPr id="127011" name="Group 3">
              <a:extLst>
                <a:ext uri="{FF2B5EF4-FFF2-40B4-BE49-F238E27FC236}">
                  <a16:creationId xmlns:a16="http://schemas.microsoft.com/office/drawing/2014/main" id="{EAAE39D3-68F6-4D01-B312-0C1E9B3393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456" cy="3408"/>
              <a:chOff x="0" y="0"/>
              <a:chExt cx="3456" cy="3408"/>
            </a:xfrm>
          </p:grpSpPr>
          <p:sp>
            <p:nvSpPr>
              <p:cNvPr id="127013" name="Text Box 4">
                <a:extLst>
                  <a:ext uri="{FF2B5EF4-FFF2-40B4-BE49-F238E27FC236}">
                    <a16:creationId xmlns:a16="http://schemas.microsoft.com/office/drawing/2014/main" id="{B25AF070-6CB0-4402-BBD8-84215CDDA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5" y="2370"/>
                <a:ext cx="429" cy="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zh-CN" b="1">
                    <a:latin typeface="Times New Roman" panose="02020603050405020304" pitchFamily="18" charset="0"/>
                  </a:rPr>
                  <a:t>B</a:t>
                </a:r>
                <a:r>
                  <a:rPr lang="zh-CN" altLang="zh-CN" b="1" baseline="-25000">
                    <a:latin typeface="Times New Roman" panose="02020603050405020304" pitchFamily="18" charset="0"/>
                  </a:rPr>
                  <a:t>253</a:t>
                </a:r>
              </a:p>
            </p:txBody>
          </p:sp>
          <p:grpSp>
            <p:nvGrpSpPr>
              <p:cNvPr id="127014" name="Group 5">
                <a:extLst>
                  <a:ext uri="{FF2B5EF4-FFF2-40B4-BE49-F238E27FC236}">
                    <a16:creationId xmlns:a16="http://schemas.microsoft.com/office/drawing/2014/main" id="{0F402F54-A7D4-4D75-95A8-ED86CFD6B6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456" cy="3408"/>
                <a:chOff x="0" y="0"/>
                <a:chExt cx="3456" cy="3408"/>
              </a:xfrm>
            </p:grpSpPr>
            <p:grpSp>
              <p:nvGrpSpPr>
                <p:cNvPr id="127015" name="Group 6">
                  <a:extLst>
                    <a:ext uri="{FF2B5EF4-FFF2-40B4-BE49-F238E27FC236}">
                      <a16:creationId xmlns:a16="http://schemas.microsoft.com/office/drawing/2014/main" id="{AC88C081-05B5-4480-BE01-D82AB54B8A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456" cy="3408"/>
                  <a:chOff x="0" y="0"/>
                  <a:chExt cx="3456" cy="3408"/>
                </a:xfrm>
              </p:grpSpPr>
              <p:sp>
                <p:nvSpPr>
                  <p:cNvPr id="127017" name="Text Box 7">
                    <a:extLst>
                      <a:ext uri="{FF2B5EF4-FFF2-40B4-BE49-F238E27FC236}">
                        <a16:creationId xmlns:a16="http://schemas.microsoft.com/office/drawing/2014/main" id="{15165FF1-74B9-48F4-9BEE-FFE4CC4E9A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9" y="3052"/>
                    <a:ext cx="2081" cy="3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/>
                    <a:r>
                      <a:rPr lang="zh-CN" altLang="zh-CN" sz="2400" b="1" i="1">
                        <a:solidFill>
                          <a:srgbClr val="9D1586"/>
                        </a:solidFill>
                        <a:latin typeface="Times New Roman" panose="02020603050405020304" pitchFamily="18" charset="0"/>
                      </a:rPr>
                      <a:t>(a)组相联映射示意图</a:t>
                    </a:r>
                  </a:p>
                </p:txBody>
              </p:sp>
              <p:grpSp>
                <p:nvGrpSpPr>
                  <p:cNvPr id="127018" name="Group 8">
                    <a:extLst>
                      <a:ext uri="{FF2B5EF4-FFF2-40B4-BE49-F238E27FC236}">
                        <a16:creationId xmlns:a16="http://schemas.microsoft.com/office/drawing/2014/main" id="{1A59C4A5-8BDD-42F3-A0CC-C880BAA372C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456" cy="3072"/>
                    <a:chOff x="0" y="0"/>
                    <a:chExt cx="3456" cy="3072"/>
                  </a:xfrm>
                </p:grpSpPr>
                <p:grpSp>
                  <p:nvGrpSpPr>
                    <p:cNvPr id="127019" name="Group 9">
                      <a:extLst>
                        <a:ext uri="{FF2B5EF4-FFF2-40B4-BE49-F238E27FC236}">
                          <a16:creationId xmlns:a16="http://schemas.microsoft.com/office/drawing/2014/main" id="{9C9AE23E-9FEC-44A6-AF57-48379AB5781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3312" cy="3072"/>
                      <a:chOff x="0" y="0"/>
                      <a:chExt cx="3312" cy="3072"/>
                    </a:xfrm>
                  </p:grpSpPr>
                  <p:sp>
                    <p:nvSpPr>
                      <p:cNvPr id="127021" name="Text Box 10">
                        <a:extLst>
                          <a:ext uri="{FF2B5EF4-FFF2-40B4-BE49-F238E27FC236}">
                            <a16:creationId xmlns:a16="http://schemas.microsoft.com/office/drawing/2014/main" id="{20016166-5C90-4810-A1AE-B5E465AE5A1B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835" y="2535"/>
                        <a:ext cx="429" cy="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lIns="0" tIns="0" rIns="0" bIns="0"/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just"/>
                        <a:r>
                          <a:rPr lang="zh-CN" altLang="zh-CN" b="1">
                            <a:latin typeface="Times New Roman" panose="02020603050405020304" pitchFamily="18" charset="0"/>
                          </a:rPr>
                          <a:t>B</a:t>
                        </a:r>
                        <a:r>
                          <a:rPr lang="zh-CN" altLang="zh-CN" b="1" baseline="-25000">
                            <a:latin typeface="Times New Roman" panose="02020603050405020304" pitchFamily="18" charset="0"/>
                          </a:rPr>
                          <a:t>254</a:t>
                        </a:r>
                      </a:p>
                    </p:txBody>
                  </p:sp>
                  <p:grpSp>
                    <p:nvGrpSpPr>
                      <p:cNvPr id="127022" name="Group 11">
                        <a:extLst>
                          <a:ext uri="{FF2B5EF4-FFF2-40B4-BE49-F238E27FC236}">
                            <a16:creationId xmlns:a16="http://schemas.microsoft.com/office/drawing/2014/main" id="{339F8E4D-688B-434F-888B-EB42FE957C04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3312" cy="3072"/>
                        <a:chOff x="0" y="0"/>
                        <a:chExt cx="3312" cy="3072"/>
                      </a:xfrm>
                    </p:grpSpPr>
                    <p:sp>
                      <p:nvSpPr>
                        <p:cNvPr id="127023" name="Text Box 12">
                          <a:extLst>
                            <a:ext uri="{FF2B5EF4-FFF2-40B4-BE49-F238E27FC236}">
                              <a16:creationId xmlns:a16="http://schemas.microsoft.com/office/drawing/2014/main" id="{0273EBBD-92C5-46D1-B882-EAEAF07F525D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10" y="0"/>
                          <a:ext cx="502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lIns="0" tIns="0" rIns="0" bIns="0"/>
                        <a:lstStyle>
                          <a:lvl1pPr eaLnBrk="0" hangingPunct="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1pPr>
                          <a:lvl2pPr marL="742950" indent="-285750" eaLnBrk="0" hangingPunct="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2pPr>
                          <a:lvl3pPr marL="1143000" indent="-228600" eaLnBrk="0" hangingPunct="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3pPr>
                          <a:lvl4pPr marL="1600200" indent="-228600" eaLnBrk="0" hangingPunct="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4pPr>
                          <a:lvl5pPr marL="2057400" indent="-228600" eaLnBrk="0" hangingPunct="0"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algn="just"/>
                          <a:r>
                            <a:rPr lang="zh-CN" altLang="zh-CN" b="1">
                              <a:latin typeface="Times New Roman" panose="02020603050405020304" pitchFamily="18" charset="0"/>
                            </a:rPr>
                            <a:t>块号</a:t>
                          </a:r>
                          <a:endParaRPr lang="zh-CN" altLang="zh-CN" b="1" baseline="-25000">
                            <a:latin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127024" name="Group 13">
                          <a:extLst>
                            <a:ext uri="{FF2B5EF4-FFF2-40B4-BE49-F238E27FC236}">
                              <a16:creationId xmlns:a16="http://schemas.microsoft.com/office/drawing/2014/main" id="{26D84164-DF19-443A-B0E1-1BCC0DED71AC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3168" cy="3072"/>
                          <a:chOff x="0" y="0"/>
                          <a:chExt cx="3168" cy="3072"/>
                        </a:xfrm>
                      </p:grpSpPr>
                      <p:grpSp>
                        <p:nvGrpSpPr>
                          <p:cNvPr id="127025" name="Group 14">
                            <a:extLst>
                              <a:ext uri="{FF2B5EF4-FFF2-40B4-BE49-F238E27FC236}">
                                <a16:creationId xmlns:a16="http://schemas.microsoft.com/office/drawing/2014/main" id="{23B2178C-8DAB-4B76-91E7-CC8E1A9408CC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0" y="486"/>
                            <a:ext cx="1165" cy="2159"/>
                            <a:chOff x="0" y="0"/>
                            <a:chExt cx="1165" cy="2159"/>
                          </a:xfrm>
                        </p:grpSpPr>
                        <p:sp>
                          <p:nvSpPr>
                            <p:cNvPr id="127051" name="Rectangle 15">
                              <a:extLst>
                                <a:ext uri="{FF2B5EF4-FFF2-40B4-BE49-F238E27FC236}">
                                  <a16:creationId xmlns:a16="http://schemas.microsoft.com/office/drawing/2014/main" id="{E1FA5DFF-0D36-4B11-B8B1-3BDED12FD2C6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308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2" name="Rectangle 16">
                              <a:extLst>
                                <a:ext uri="{FF2B5EF4-FFF2-40B4-BE49-F238E27FC236}">
                                  <a16:creationId xmlns:a16="http://schemas.microsoft.com/office/drawing/2014/main" id="{ED653279-847A-4E65-957D-94FB8F8DABF8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486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3" name="Rectangle 17">
                              <a:extLst>
                                <a:ext uri="{FF2B5EF4-FFF2-40B4-BE49-F238E27FC236}">
                                  <a16:creationId xmlns:a16="http://schemas.microsoft.com/office/drawing/2014/main" id="{CF12B418-2B8F-421A-B967-3E5C1CEBDA72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664"/>
                              <a:ext cx="288" cy="18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4" name="Rectangle 18">
                              <a:extLst>
                                <a:ext uri="{FF2B5EF4-FFF2-40B4-BE49-F238E27FC236}">
                                  <a16:creationId xmlns:a16="http://schemas.microsoft.com/office/drawing/2014/main" id="{D35916A1-72A4-4096-A0DE-3BA9B4AEEFD4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845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5" name="Rectangle 19">
                              <a:extLst>
                                <a:ext uri="{FF2B5EF4-FFF2-40B4-BE49-F238E27FC236}">
                                  <a16:creationId xmlns:a16="http://schemas.microsoft.com/office/drawing/2014/main" id="{9026EABC-8140-4CEF-91E5-3AC0C41455B2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1023"/>
                              <a:ext cx="288" cy="181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6" name="Rectangle 20">
                              <a:extLst>
                                <a:ext uri="{FF2B5EF4-FFF2-40B4-BE49-F238E27FC236}">
                                  <a16:creationId xmlns:a16="http://schemas.microsoft.com/office/drawing/2014/main" id="{713E9E9B-C416-4072-9C48-E77C4A21D6B8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1204"/>
                              <a:ext cx="288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7" name="Rectangle 21">
                              <a:extLst>
                                <a:ext uri="{FF2B5EF4-FFF2-40B4-BE49-F238E27FC236}">
                                  <a16:creationId xmlns:a16="http://schemas.microsoft.com/office/drawing/2014/main" id="{B48B0ACC-C024-4D1A-A383-BDF6A027C3BD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1382"/>
                              <a:ext cx="288" cy="18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8" name="Rectangle 22">
                              <a:extLst>
                                <a:ext uri="{FF2B5EF4-FFF2-40B4-BE49-F238E27FC236}">
                                  <a16:creationId xmlns:a16="http://schemas.microsoft.com/office/drawing/2014/main" id="{7F66CABB-6704-4075-94BD-D14C5C363031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94" y="1564"/>
                              <a:ext cx="288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59" name="Rectangle 23">
                              <a:extLst>
                                <a:ext uri="{FF2B5EF4-FFF2-40B4-BE49-F238E27FC236}">
                                  <a16:creationId xmlns:a16="http://schemas.microsoft.com/office/drawing/2014/main" id="{86031C21-8582-4369-81FE-21C340E6A9D4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308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0" name="Rectangle 24">
                              <a:extLst>
                                <a:ext uri="{FF2B5EF4-FFF2-40B4-BE49-F238E27FC236}">
                                  <a16:creationId xmlns:a16="http://schemas.microsoft.com/office/drawing/2014/main" id="{0214CE23-853A-4B92-AF46-1E1B286AEEBD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486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1" name="Rectangle 25">
                              <a:extLst>
                                <a:ext uri="{FF2B5EF4-FFF2-40B4-BE49-F238E27FC236}">
                                  <a16:creationId xmlns:a16="http://schemas.microsoft.com/office/drawing/2014/main" id="{40BC3712-8D09-4B83-B019-DE9A57B795CC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668"/>
                              <a:ext cx="480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2" name="Rectangle 26">
                              <a:extLst>
                                <a:ext uri="{FF2B5EF4-FFF2-40B4-BE49-F238E27FC236}">
                                  <a16:creationId xmlns:a16="http://schemas.microsoft.com/office/drawing/2014/main" id="{9D7D8005-9FD5-40E6-9F34-FE6636D8AF16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845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3" name="Rectangle 27">
                              <a:extLst>
                                <a:ext uri="{FF2B5EF4-FFF2-40B4-BE49-F238E27FC236}">
                                  <a16:creationId xmlns:a16="http://schemas.microsoft.com/office/drawing/2014/main" id="{59C01BBA-48AC-4F98-B650-7BC1A67B071C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1026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4" name="Rectangle 28">
                              <a:extLst>
                                <a:ext uri="{FF2B5EF4-FFF2-40B4-BE49-F238E27FC236}">
                                  <a16:creationId xmlns:a16="http://schemas.microsoft.com/office/drawing/2014/main" id="{FD76B484-40BF-48A0-8748-C042BC2152B3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1204"/>
                              <a:ext cx="480" cy="178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5" name="Rectangle 29">
                              <a:extLst>
                                <a:ext uri="{FF2B5EF4-FFF2-40B4-BE49-F238E27FC236}">
                                  <a16:creationId xmlns:a16="http://schemas.microsoft.com/office/drawing/2014/main" id="{D790D349-78C6-40E1-9B25-C6E7B1FBFFF5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1385"/>
                              <a:ext cx="480" cy="179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6" name="Rectangle 30">
                              <a:extLst>
                                <a:ext uri="{FF2B5EF4-FFF2-40B4-BE49-F238E27FC236}">
                                  <a16:creationId xmlns:a16="http://schemas.microsoft.com/office/drawing/2014/main" id="{D2FFE09D-AA8A-4C89-A26D-87D482A7FC44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82" y="1564"/>
                              <a:ext cx="480" cy="1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7" name="Text Box 31">
                              <a:extLst>
                                <a:ext uri="{FF2B5EF4-FFF2-40B4-BE49-F238E27FC236}">
                                  <a16:creationId xmlns:a16="http://schemas.microsoft.com/office/drawing/2014/main" id="{9740AE8B-603E-456D-8ABD-6D077E9685D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22" y="0"/>
                              <a:ext cx="318" cy="2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组号</a:t>
                              </a:r>
                              <a:endParaRPr lang="zh-CN" altLang="zh-CN" b="1" baseline="-25000"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8" name="Text Box 32">
                              <a:extLst>
                                <a:ext uri="{FF2B5EF4-FFF2-40B4-BE49-F238E27FC236}">
                                  <a16:creationId xmlns:a16="http://schemas.microsoft.com/office/drawing/2014/main" id="{474ACFED-CFFC-4504-95AB-1E50ED4ABB6B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90" y="6"/>
                              <a:ext cx="529" cy="24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Cache</a:t>
                              </a:r>
                              <a:endParaRPr lang="zh-CN" altLang="zh-CN" b="1" baseline="-25000"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69" name="Text Box 33">
                              <a:extLst>
                                <a:ext uri="{FF2B5EF4-FFF2-40B4-BE49-F238E27FC236}">
                                  <a16:creationId xmlns:a16="http://schemas.microsoft.com/office/drawing/2014/main" id="{02C6128F-2C67-421F-9FC9-82A00AF9E5DA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88" y="1857"/>
                              <a:ext cx="716" cy="3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标记(6位)</a:t>
                              </a:r>
                              <a:endParaRPr lang="zh-CN" altLang="zh-CN" b="1" baseline="-25000"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0" name="AutoShape 34">
                              <a:extLst>
                                <a:ext uri="{FF2B5EF4-FFF2-40B4-BE49-F238E27FC236}">
                                  <a16:creationId xmlns:a16="http://schemas.microsoft.com/office/drawing/2014/main" id="{CFE819BD-F4E1-4943-B7F3-367F866A12B5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71" y="319"/>
                              <a:ext cx="80" cy="336"/>
                            </a:xfrm>
                            <a:prstGeom prst="rightBrace">
                              <a:avLst>
                                <a:gd name="adj1" fmla="val 67375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1" name="AutoShape 35">
                              <a:extLst>
                                <a:ext uri="{FF2B5EF4-FFF2-40B4-BE49-F238E27FC236}">
                                  <a16:creationId xmlns:a16="http://schemas.microsoft.com/office/drawing/2014/main" id="{57BE87F4-C4CD-4944-9C78-FEC684FC821A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76" y="672"/>
                              <a:ext cx="80" cy="339"/>
                            </a:xfrm>
                            <a:prstGeom prst="rightBrace">
                              <a:avLst>
                                <a:gd name="adj1" fmla="val 67977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2" name="AutoShape 36">
                              <a:extLst>
                                <a:ext uri="{FF2B5EF4-FFF2-40B4-BE49-F238E27FC236}">
                                  <a16:creationId xmlns:a16="http://schemas.microsoft.com/office/drawing/2014/main" id="{D8E1B1D3-A2F4-4AC2-8562-4D2E8D5319C5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76" y="1029"/>
                              <a:ext cx="80" cy="336"/>
                            </a:xfrm>
                            <a:prstGeom prst="rightBrace">
                              <a:avLst>
                                <a:gd name="adj1" fmla="val 67375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3" name="AutoShape 37">
                              <a:extLst>
                                <a:ext uri="{FF2B5EF4-FFF2-40B4-BE49-F238E27FC236}">
                                  <a16:creationId xmlns:a16="http://schemas.microsoft.com/office/drawing/2014/main" id="{C33BCAF9-ED11-483E-AB3A-E6AE2E2F4B18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084" y="1397"/>
                              <a:ext cx="81" cy="338"/>
                            </a:xfrm>
                            <a:prstGeom prst="rightBrace">
                              <a:avLst>
                                <a:gd name="adj1" fmla="val 66939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4" name="AutoShape 38">
                              <a:extLst>
                                <a:ext uri="{FF2B5EF4-FFF2-40B4-BE49-F238E27FC236}">
                                  <a16:creationId xmlns:a16="http://schemas.microsoft.com/office/drawing/2014/main" id="{3B519495-8D25-4A4A-B9FE-A8D44B2DD0A1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flipH="1">
                              <a:off x="180" y="319"/>
                              <a:ext cx="81" cy="336"/>
                            </a:xfrm>
                            <a:prstGeom prst="rightBrace">
                              <a:avLst>
                                <a:gd name="adj1" fmla="val 66543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5" name="AutoShape 39">
                              <a:extLst>
                                <a:ext uri="{FF2B5EF4-FFF2-40B4-BE49-F238E27FC236}">
                                  <a16:creationId xmlns:a16="http://schemas.microsoft.com/office/drawing/2014/main" id="{1B2569A2-DC3B-4E05-ADE4-2A2B1A126905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flipH="1">
                              <a:off x="185" y="672"/>
                              <a:ext cx="82" cy="339"/>
                            </a:xfrm>
                            <a:prstGeom prst="rightBrace">
                              <a:avLst>
                                <a:gd name="adj1" fmla="val 66319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6" name="AutoShape 40">
                              <a:extLst>
                                <a:ext uri="{FF2B5EF4-FFF2-40B4-BE49-F238E27FC236}">
                                  <a16:creationId xmlns:a16="http://schemas.microsoft.com/office/drawing/2014/main" id="{7C73CA84-5827-41A2-81D2-E8548B43C141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flipH="1">
                              <a:off x="185" y="1029"/>
                              <a:ext cx="82" cy="336"/>
                            </a:xfrm>
                            <a:prstGeom prst="rightBrace">
                              <a:avLst>
                                <a:gd name="adj1" fmla="val 65732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7" name="AutoShape 41">
                              <a:extLst>
                                <a:ext uri="{FF2B5EF4-FFF2-40B4-BE49-F238E27FC236}">
                                  <a16:creationId xmlns:a16="http://schemas.microsoft.com/office/drawing/2014/main" id="{F0B8751A-B998-4BDD-B511-C4DB78A86211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flipH="1">
                              <a:off x="193" y="1397"/>
                              <a:ext cx="81" cy="338"/>
                            </a:xfrm>
                            <a:prstGeom prst="rightBrace">
                              <a:avLst>
                                <a:gd name="adj1" fmla="val 66939"/>
                                <a:gd name="adj2" fmla="val 50000"/>
                              </a:avLst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eaLnBrk="1" hangingPunct="1"/>
                              <a:endParaRPr lang="zh-CN" altLang="zh-CN" sz="2400" b="1">
                                <a:solidFill>
                                  <a:schemeClr val="bg2"/>
                                </a:solidFill>
                                <a:latin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7078" name="Text Box 42">
                              <a:extLst>
                                <a:ext uri="{FF2B5EF4-FFF2-40B4-BE49-F238E27FC236}">
                                  <a16:creationId xmlns:a16="http://schemas.microsoft.com/office/drawing/2014/main" id="{90E021BA-7B70-4749-8E8C-05459E31859E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" y="327"/>
                              <a:ext cx="246" cy="2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G</a:t>
                              </a:r>
                              <a:r>
                                <a:rPr lang="zh-CN" altLang="zh-CN" b="1" baseline="-25000">
                                  <a:latin typeface="Times New Roman" panose="02020603050405020304" pitchFamily="18" charset="0"/>
                                </a:rPr>
                                <a:t>0</a:t>
                              </a:r>
                            </a:p>
                          </p:txBody>
                        </p:sp>
                        <p:sp>
                          <p:nvSpPr>
                            <p:cNvPr id="127079" name="Text Box 43">
                              <a:extLst>
                                <a:ext uri="{FF2B5EF4-FFF2-40B4-BE49-F238E27FC236}">
                                  <a16:creationId xmlns:a16="http://schemas.microsoft.com/office/drawing/2014/main" id="{FC5C928A-ABC8-4027-A55A-CB4BBBB2FABB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0" y="683"/>
                              <a:ext cx="256" cy="27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G</a:t>
                              </a:r>
                              <a:r>
                                <a:rPr lang="zh-CN" altLang="zh-CN" b="1" baseline="-25000">
                                  <a:latin typeface="Times New Roman" panose="02020603050405020304" pitchFamily="18" charset="0"/>
                                </a:rPr>
                                <a:t>1</a:t>
                              </a:r>
                            </a:p>
                          </p:txBody>
                        </p:sp>
                        <p:sp>
                          <p:nvSpPr>
                            <p:cNvPr id="127080" name="Text Box 44">
                              <a:extLst>
                                <a:ext uri="{FF2B5EF4-FFF2-40B4-BE49-F238E27FC236}">
                                  <a16:creationId xmlns:a16="http://schemas.microsoft.com/office/drawing/2014/main" id="{E0ADD7CE-A568-41F4-995F-091BDFAD79E9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5" y="1060"/>
                              <a:ext cx="296" cy="3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G</a:t>
                              </a:r>
                              <a:r>
                                <a:rPr lang="zh-CN" altLang="zh-CN" b="1" baseline="-25000">
                                  <a:latin typeface="Times New Roman" panose="02020603050405020304" pitchFamily="18" charset="0"/>
                                </a:rPr>
                                <a:t>2</a:t>
                              </a:r>
                            </a:p>
                          </p:txBody>
                        </p:sp>
                        <p:sp>
                          <p:nvSpPr>
                            <p:cNvPr id="127081" name="Text Box 45">
                              <a:extLst>
                                <a:ext uri="{FF2B5EF4-FFF2-40B4-BE49-F238E27FC236}">
                                  <a16:creationId xmlns:a16="http://schemas.microsoft.com/office/drawing/2014/main" id="{C619E73C-4A3C-4D0B-BA2A-7F1A321DFFF7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" y="1447"/>
                              <a:ext cx="300" cy="24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G</a:t>
                              </a:r>
                              <a:r>
                                <a:rPr lang="zh-CN" altLang="zh-CN" b="1" baseline="-25000">
                                  <a:latin typeface="Times New Roman" panose="02020603050405020304" pitchFamily="18" charset="0"/>
                                </a:rPr>
                                <a:t>3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127026" name="Group 46">
                            <a:extLst>
                              <a:ext uri="{FF2B5EF4-FFF2-40B4-BE49-F238E27FC236}">
                                <a16:creationId xmlns:a16="http://schemas.microsoft.com/office/drawing/2014/main" id="{E7200D37-A181-4979-A71D-C048F3CD1FE2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435" y="0"/>
                            <a:ext cx="733" cy="3072"/>
                            <a:chOff x="0" y="0"/>
                            <a:chExt cx="733" cy="3072"/>
                          </a:xfrm>
                        </p:grpSpPr>
                        <p:sp>
                          <p:nvSpPr>
                            <p:cNvPr id="127027" name="Text Box 47">
                              <a:extLst>
                                <a:ext uri="{FF2B5EF4-FFF2-40B4-BE49-F238E27FC236}">
                                  <a16:creationId xmlns:a16="http://schemas.microsoft.com/office/drawing/2014/main" id="{EE029E8C-0C91-4ECD-9A17-D3636FC93DE2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94" y="2699"/>
                              <a:ext cx="243" cy="37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  <p:txBody>
                            <a:bodyPr lIns="0" tIns="0" rIns="0" bIns="0"/>
                            <a:lstStyle>
                              <a:lvl1pPr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1pPr>
                              <a:lvl2pPr marL="742950" indent="-28575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2pPr>
                              <a:lvl3pPr marL="11430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3pPr>
                              <a:lvl4pPr marL="16002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4pPr>
                              <a:lvl5pPr marL="2057400" indent="-228600" eaLnBrk="0" hangingPunct="0"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5pPr>
                              <a:lvl6pPr marL="25146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6pPr>
                              <a:lvl7pPr marL="29718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7pPr>
                              <a:lvl8pPr marL="34290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8pPr>
                              <a:lvl9pPr marL="3886200" indent="-228600" eaLnBrk="0" fontAlgn="base" hangingPunct="0"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defRPr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ea typeface="宋体" panose="02010600030101010101" pitchFamily="2" charset="-122"/>
                                </a:defRPr>
                              </a:lvl9pPr>
                            </a:lstStyle>
                            <a:p>
                              <a:pPr algn="just"/>
                              <a:r>
                                <a:rPr lang="zh-CN" altLang="zh-CN" b="1">
                                  <a:latin typeface="Times New Roman" panose="02020603050405020304" pitchFamily="18" charset="0"/>
                                </a:rPr>
                                <a:t>B</a:t>
                              </a:r>
                              <a:r>
                                <a:rPr lang="zh-CN" altLang="zh-CN" b="1" baseline="-25000">
                                  <a:latin typeface="Times New Roman" panose="02020603050405020304" pitchFamily="18" charset="0"/>
                                </a:rPr>
                                <a:t>255</a:t>
                              </a:r>
                            </a:p>
                          </p:txBody>
                        </p:sp>
                        <p:grpSp>
                          <p:nvGrpSpPr>
                            <p:cNvPr id="127028" name="Group 48">
                              <a:extLst>
                                <a:ext uri="{FF2B5EF4-FFF2-40B4-BE49-F238E27FC236}">
                                  <a16:creationId xmlns:a16="http://schemas.microsoft.com/office/drawing/2014/main" id="{AFC00698-2542-4CFC-BCC2-EEFA74AF29B1}"/>
                                </a:ext>
                              </a:extLst>
                            </p:cNvPr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0" y="0"/>
                              <a:ext cx="733" cy="2845"/>
                              <a:chOff x="0" y="0"/>
                              <a:chExt cx="733" cy="2845"/>
                            </a:xfrm>
                          </p:grpSpPr>
                          <p:sp>
                            <p:nvSpPr>
                              <p:cNvPr id="127029" name="Rectangle 49" descr="浅色上对角线">
                                <a:extLst>
                                  <a:ext uri="{FF2B5EF4-FFF2-40B4-BE49-F238E27FC236}">
                                    <a16:creationId xmlns:a16="http://schemas.microsoft.com/office/drawing/2014/main" id="{5823B11A-4EC7-42F8-A2E3-6D352AC77DC3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290"/>
                                <a:ext cx="287" cy="147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2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0" name="Text Box 50">
                                <a:extLst>
                                  <a:ext uri="{FF2B5EF4-FFF2-40B4-BE49-F238E27FC236}">
                                    <a16:creationId xmlns:a16="http://schemas.microsoft.com/office/drawing/2014/main" id="{38917274-98F2-4AC7-A605-5783A6D9B207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06" y="428"/>
                                <a:ext cx="320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1</a:t>
                                </a:r>
                              </a:p>
                            </p:txBody>
                          </p:sp>
                          <p:sp>
                            <p:nvSpPr>
                              <p:cNvPr id="127031" name="Text Box 51">
                                <a:extLst>
                                  <a:ext uri="{FF2B5EF4-FFF2-40B4-BE49-F238E27FC236}">
                                    <a16:creationId xmlns:a16="http://schemas.microsoft.com/office/drawing/2014/main" id="{16427AA3-B47F-4AD1-949D-0675EA821CF0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0" y="0"/>
                                <a:ext cx="476" cy="15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主存</a:t>
                                </a:r>
                                <a:endParaRPr lang="zh-CN" altLang="zh-CN" b="1" baseline="-25000"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2" name="Rectangle 52">
                                <a:extLst>
                                  <a:ext uri="{FF2B5EF4-FFF2-40B4-BE49-F238E27FC236}">
                                    <a16:creationId xmlns:a16="http://schemas.microsoft.com/office/drawing/2014/main" id="{F242D27E-8C47-48AF-B741-930B27E334FA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437"/>
                                <a:ext cx="287" cy="14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3" name="Rectangle 53">
                                <a:extLst>
                                  <a:ext uri="{FF2B5EF4-FFF2-40B4-BE49-F238E27FC236}">
                                    <a16:creationId xmlns:a16="http://schemas.microsoft.com/office/drawing/2014/main" id="{6498B8E3-5188-4CE5-A6F1-5520FEE4DB1F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587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4" name="Rectangle 54">
                                <a:extLst>
                                  <a:ext uri="{FF2B5EF4-FFF2-40B4-BE49-F238E27FC236}">
                                    <a16:creationId xmlns:a16="http://schemas.microsoft.com/office/drawing/2014/main" id="{F9B592F4-AFDF-410D-ADCB-CE010BF86D53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733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5" name="Rectangle 55" descr="浅色上对角线">
                                <a:extLst>
                                  <a:ext uri="{FF2B5EF4-FFF2-40B4-BE49-F238E27FC236}">
                                    <a16:creationId xmlns:a16="http://schemas.microsoft.com/office/drawing/2014/main" id="{2B086998-FFB9-4D84-8801-A9C14ED2BA3F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880"/>
                                <a:ext cx="287" cy="143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2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6" name="Text Box 56">
                                <a:extLst>
                                  <a:ext uri="{FF2B5EF4-FFF2-40B4-BE49-F238E27FC236}">
                                    <a16:creationId xmlns:a16="http://schemas.microsoft.com/office/drawing/2014/main" id="{F62D6430-4574-4B6B-96EF-508D0C1360A2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206" y="1717"/>
                                <a:ext cx="96" cy="48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eaVert"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……</a:t>
                                </a:r>
                                <a:endParaRPr lang="zh-CN" altLang="zh-CN" b="1" baseline="-25000"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7" name="Rectangle 57">
                                <a:extLst>
                                  <a:ext uri="{FF2B5EF4-FFF2-40B4-BE49-F238E27FC236}">
                                    <a16:creationId xmlns:a16="http://schemas.microsoft.com/office/drawing/2014/main" id="{818260AB-DE81-4F88-9E7A-1077B018C4E1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1464"/>
                                <a:ext cx="288" cy="801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8" name="Rectangle 58" descr="浅色上对角线">
                                <a:extLst>
                                  <a:ext uri="{FF2B5EF4-FFF2-40B4-BE49-F238E27FC236}">
                                    <a16:creationId xmlns:a16="http://schemas.microsoft.com/office/drawing/2014/main" id="{27E2BCD6-36EE-4580-8A8C-3C58A0FC84AC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2259"/>
                                <a:ext cx="287" cy="148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2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39" name="Rectangle 59">
                                <a:extLst>
                                  <a:ext uri="{FF2B5EF4-FFF2-40B4-BE49-F238E27FC236}">
                                    <a16:creationId xmlns:a16="http://schemas.microsoft.com/office/drawing/2014/main" id="{6BB0FE48-574A-41C6-8CFF-96D8622C3A52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2407"/>
                                <a:ext cx="287" cy="14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0" name="Rectangle 60">
                                <a:extLst>
                                  <a:ext uri="{FF2B5EF4-FFF2-40B4-BE49-F238E27FC236}">
                                    <a16:creationId xmlns:a16="http://schemas.microsoft.com/office/drawing/2014/main" id="{A266F449-3C0F-4A53-9825-230F8C28F73B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2555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1" name="Rectangle 61">
                                <a:extLst>
                                  <a:ext uri="{FF2B5EF4-FFF2-40B4-BE49-F238E27FC236}">
                                    <a16:creationId xmlns:a16="http://schemas.microsoft.com/office/drawing/2014/main" id="{3301492C-6947-4F99-B955-18E3BEB19F71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2702"/>
                                <a:ext cx="287" cy="143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2" name="Text Box 62">
                                <a:extLst>
                                  <a:ext uri="{FF2B5EF4-FFF2-40B4-BE49-F238E27FC236}">
                                    <a16:creationId xmlns:a16="http://schemas.microsoft.com/office/drawing/2014/main" id="{6233D036-B89D-4137-BBA2-96D1371EF785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09" y="1334"/>
                                <a:ext cx="317" cy="34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7</a:t>
                                </a:r>
                              </a:p>
                            </p:txBody>
                          </p:sp>
                          <p:sp>
                            <p:nvSpPr>
                              <p:cNvPr id="127043" name="Text Box 63">
                                <a:extLst>
                                  <a:ext uri="{FF2B5EF4-FFF2-40B4-BE49-F238E27FC236}">
                                    <a16:creationId xmlns:a16="http://schemas.microsoft.com/office/drawing/2014/main" id="{3E8AEF7C-0170-42DD-843D-8AC288C85CB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07" y="579"/>
                                <a:ext cx="319" cy="33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2</a:t>
                                </a:r>
                              </a:p>
                            </p:txBody>
                          </p:sp>
                          <p:sp>
                            <p:nvSpPr>
                              <p:cNvPr id="127044" name="Text Box 64">
                                <a:extLst>
                                  <a:ext uri="{FF2B5EF4-FFF2-40B4-BE49-F238E27FC236}">
                                    <a16:creationId xmlns:a16="http://schemas.microsoft.com/office/drawing/2014/main" id="{2A0B4BC5-43FA-4D65-9F89-2B3C16E7595D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97" y="724"/>
                                <a:ext cx="162" cy="34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3</a:t>
                                </a:r>
                              </a:p>
                            </p:txBody>
                          </p:sp>
                          <p:sp>
                            <p:nvSpPr>
                              <p:cNvPr id="127045" name="Rectangle 65">
                                <a:extLst>
                                  <a:ext uri="{FF2B5EF4-FFF2-40B4-BE49-F238E27FC236}">
                                    <a16:creationId xmlns:a16="http://schemas.microsoft.com/office/drawing/2014/main" id="{55506AAA-F1F0-4789-B27A-D5F5C2781FDA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1023"/>
                                <a:ext cx="287" cy="14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6" name="Rectangle 66">
                                <a:extLst>
                                  <a:ext uri="{FF2B5EF4-FFF2-40B4-BE49-F238E27FC236}">
                                    <a16:creationId xmlns:a16="http://schemas.microsoft.com/office/drawing/2014/main" id="{9829D223-05A2-4106-A0ED-CCBE5E369028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1174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7" name="Rectangle 67">
                                <a:extLst>
                                  <a:ext uri="{FF2B5EF4-FFF2-40B4-BE49-F238E27FC236}">
                                    <a16:creationId xmlns:a16="http://schemas.microsoft.com/office/drawing/2014/main" id="{E0849446-50EC-4FB0-ACD6-CC9C8177AC5F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6" y="1320"/>
                                <a:ext cx="287" cy="144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8" name="Rectangle 68" descr="浅色上对角线">
                                <a:extLst>
                                  <a:ext uri="{FF2B5EF4-FFF2-40B4-BE49-F238E27FC236}">
                                    <a16:creationId xmlns:a16="http://schemas.microsoft.com/office/drawing/2014/main" id="{3DD98A8E-4A6E-4289-B618-DBB54F85A052}"/>
                                  </a:ext>
                                </a:extLst>
                              </p:cNvPr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1" y="288"/>
                                <a:ext cx="287" cy="147"/>
                              </a:xfrm>
                              <a:prstGeom prst="rect">
                                <a:avLst/>
                              </a:prstGeom>
                              <a:blipFill dpi="0" rotWithShape="0">
                                <a:blip r:embed="rId2"/>
                                <a:srcRect/>
                                <a:tile tx="0" ty="0" sx="100000" sy="100000" flip="none" algn="tl"/>
                              </a:blip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eaLnBrk="1" hangingPunct="1"/>
                                <a:endParaRPr lang="zh-CN" altLang="zh-CN" sz="2400" b="1">
                                  <a:solidFill>
                                    <a:schemeClr val="bg2"/>
                                  </a:solidFill>
                                  <a:latin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7049" name="Text Box 69">
                                <a:extLst>
                                  <a:ext uri="{FF2B5EF4-FFF2-40B4-BE49-F238E27FC236}">
                                    <a16:creationId xmlns:a16="http://schemas.microsoft.com/office/drawing/2014/main" id="{8FDDD807-391E-4EDC-A64A-07BDB184CA3E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97" y="278"/>
                                <a:ext cx="320" cy="34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0</a:t>
                                </a:r>
                              </a:p>
                            </p:txBody>
                          </p:sp>
                          <p:sp>
                            <p:nvSpPr>
                              <p:cNvPr id="127050" name="Text Box 70">
                                <a:extLst>
                                  <a:ext uri="{FF2B5EF4-FFF2-40B4-BE49-F238E27FC236}">
                                    <a16:creationId xmlns:a16="http://schemas.microsoft.com/office/drawing/2014/main" id="{163F560F-DACF-4104-A523-5E329FACD260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17" y="864"/>
                                <a:ext cx="316" cy="34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lIns="0" tIns="0" rIns="0" bIns="0"/>
                              <a:lstStyle>
                                <a:lvl1pPr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1pPr>
                                <a:lvl2pPr marL="742950" indent="-28575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2pPr>
                                <a:lvl3pPr marL="11430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3pPr>
                                <a:lvl4pPr marL="16002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4pPr>
                                <a:lvl5pPr marL="2057400" indent="-228600" eaLnBrk="0" hangingPunct="0"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5pPr>
                                <a:lvl6pPr marL="25146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6pPr>
                                <a:lvl7pPr marL="29718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7pPr>
                                <a:lvl8pPr marL="34290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8pPr>
                                <a:lvl9pPr marL="3886200" indent="-228600" eaLnBrk="0" fontAlgn="base" hangingPunct="0"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defRPr>
                                    <a:solidFill>
                                      <a:schemeClr val="tx1"/>
                                    </a:solidFill>
                                    <a:latin typeface="Arial" panose="020B0604020202020204" pitchFamily="34" charset="0"/>
                                    <a:ea typeface="宋体" panose="02010600030101010101" pitchFamily="2" charset="-122"/>
                                  </a:defRPr>
                                </a:lvl9pPr>
                              </a:lstStyle>
                              <a:p>
                                <a:pPr algn="just"/>
                                <a:r>
                                  <a:rPr lang="zh-CN" altLang="zh-CN" b="1">
                                    <a:latin typeface="Times New Roman" panose="02020603050405020304" pitchFamily="18" charset="0"/>
                                  </a:rPr>
                                  <a:t>B</a:t>
                                </a:r>
                                <a:r>
                                  <a:rPr lang="zh-CN" altLang="zh-CN" b="1" baseline="-25000">
                                    <a:latin typeface="Times New Roman" panose="02020603050405020304" pitchFamily="18" charset="0"/>
                                  </a:rPr>
                                  <a:t>4</a:t>
                                </a:r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sp>
                  <p:nvSpPr>
                    <p:cNvPr id="127020" name="Text Box 71">
                      <a:extLst>
                        <a:ext uri="{FF2B5EF4-FFF2-40B4-BE49-F238E27FC236}">
                          <a16:creationId xmlns:a16="http://schemas.microsoft.com/office/drawing/2014/main" id="{ABFE7D27-FEDF-48DB-9C89-4F7614275A6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836" y="2208"/>
                      <a:ext cx="620" cy="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lIns="0" tIns="0" rIns="0" bIns="0"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/>
                      <a:r>
                        <a:rPr lang="zh-CN" altLang="zh-CN" b="1">
                          <a:latin typeface="Times New Roman" panose="02020603050405020304" pitchFamily="18" charset="0"/>
                        </a:rPr>
                        <a:t>B</a:t>
                      </a:r>
                      <a:r>
                        <a:rPr lang="zh-CN" altLang="zh-CN" b="1" baseline="-25000">
                          <a:latin typeface="Times New Roman" panose="02020603050405020304" pitchFamily="18" charset="0"/>
                        </a:rPr>
                        <a:t>252</a:t>
                      </a:r>
                    </a:p>
                  </p:txBody>
                </p:sp>
              </p:grpSp>
            </p:grpSp>
            <p:sp>
              <p:nvSpPr>
                <p:cNvPr id="127016" name="Text Box 72">
                  <a:extLst>
                    <a:ext uri="{FF2B5EF4-FFF2-40B4-BE49-F238E27FC236}">
                      <a16:creationId xmlns:a16="http://schemas.microsoft.com/office/drawing/2014/main" id="{057907B7-60BD-46E4-8F67-3103E79991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1" y="1008"/>
                  <a:ext cx="163" cy="3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/>
                  <a:r>
                    <a:rPr lang="zh-CN" altLang="zh-CN" b="1">
                      <a:latin typeface="Times New Roman" panose="02020603050405020304" pitchFamily="18" charset="0"/>
                    </a:rPr>
                    <a:t>B</a:t>
                  </a:r>
                  <a:r>
                    <a:rPr lang="zh-CN" altLang="zh-CN" b="1" baseline="-25000">
                      <a:latin typeface="Times New Roman" panose="02020603050405020304" pitchFamily="18" charset="0"/>
                    </a:rPr>
                    <a:t>5</a:t>
                  </a:r>
                </a:p>
              </p:txBody>
            </p:sp>
          </p:grpSp>
        </p:grpSp>
        <p:sp>
          <p:nvSpPr>
            <p:cNvPr id="127012" name="Text Box 73">
              <a:extLst>
                <a:ext uri="{FF2B5EF4-FFF2-40B4-BE49-F238E27FC236}">
                  <a16:creationId xmlns:a16="http://schemas.microsoft.com/office/drawing/2014/main" id="{7153947F-F830-428F-866B-5004E8171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152"/>
              <a:ext cx="166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b="1">
                  <a:latin typeface="Times New Roman" panose="02020603050405020304" pitchFamily="18" charset="0"/>
                </a:rPr>
                <a:t>B</a:t>
              </a:r>
              <a:r>
                <a:rPr lang="zh-CN" altLang="zh-CN" b="1" baseline="-25000">
                  <a:latin typeface="Times New Roman" panose="02020603050405020304" pitchFamily="18" charset="0"/>
                </a:rPr>
                <a:t>6</a:t>
              </a:r>
            </a:p>
          </p:txBody>
        </p:sp>
      </p:grpSp>
      <p:sp>
        <p:nvSpPr>
          <p:cNvPr id="105546" name="Rectangle 74">
            <a:extLst>
              <a:ext uri="{FF2B5EF4-FFF2-40B4-BE49-F238E27FC236}">
                <a16:creationId xmlns:a16="http://schemas.microsoft.com/office/drawing/2014/main" id="{FDEBBBD9-8546-486C-A245-B301ED2FDC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8350"/>
            <a:ext cx="5791200" cy="679450"/>
          </a:xfrm>
        </p:spPr>
        <p:txBody>
          <a:bodyPr lIns="92075" tIns="46038" rIns="92075" bIns="46038"/>
          <a:lstStyle/>
          <a:p>
            <a:pPr algn="l" eaLnBrk="1" hangingPunct="1">
              <a:defRPr/>
            </a:pPr>
            <a:r>
              <a:rPr lang="zh-CN" altLang="zh-CN" sz="2800" b="1">
                <a:solidFill>
                  <a:srgbClr val="D919F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3</a:t>
            </a:r>
            <a:r>
              <a:rPr lang="zh-CN" sz="2800" b="1">
                <a:solidFill>
                  <a:srgbClr val="D919F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、组相联映射（普遍采用）</a:t>
            </a:r>
          </a:p>
        </p:txBody>
      </p:sp>
      <p:sp>
        <p:nvSpPr>
          <p:cNvPr id="126980" name="Rectangle 75">
            <a:extLst>
              <a:ext uri="{FF2B5EF4-FFF2-40B4-BE49-F238E27FC236}">
                <a16:creationId xmlns:a16="http://schemas.microsoft.com/office/drawing/2014/main" id="{B0973800-152A-4D0D-AA1E-516DAA38C9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00213"/>
            <a:ext cx="350520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Blip>
                <a:blip r:embed="rId3"/>
              </a:buBlip>
            </a:pPr>
            <a:r>
              <a:rPr lang="zh-CN" altLang="zh-CN" sz="2400" b="1">
                <a:solidFill>
                  <a:schemeClr val="bg2"/>
                </a:solidFill>
              </a:rPr>
              <a:t>   </a:t>
            </a:r>
            <a:r>
              <a:rPr lang="zh-CN" altLang="zh-CN" sz="2400" b="1"/>
              <a:t>将Cache划分成u个组，每组v行，组内采用全相联，组间采用直接映射的方式。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 b="1"/>
              <a:t>  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 b="1"/>
              <a:t>             m= u×ν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 b="1"/>
              <a:t>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zh-CN" sz="2400" b="1"/>
              <a:t>         组号   g＝j mod u</a:t>
            </a:r>
          </a:p>
        </p:txBody>
      </p:sp>
      <p:sp>
        <p:nvSpPr>
          <p:cNvPr id="126981" name="Line 76">
            <a:extLst>
              <a:ext uri="{FF2B5EF4-FFF2-40B4-BE49-F238E27FC236}">
                <a16:creationId xmlns:a16="http://schemas.microsoft.com/office/drawing/2014/main" id="{B3BC55D9-0A84-4192-BAA0-773B80ADE6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3463" y="1473200"/>
            <a:ext cx="2120900" cy="9382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2" name="Line 77">
            <a:extLst>
              <a:ext uri="{FF2B5EF4-FFF2-40B4-BE49-F238E27FC236}">
                <a16:creationId xmlns:a16="http://schemas.microsoft.com/office/drawing/2014/main" id="{4BF2B58A-7544-4F4A-A7BB-B530AD7C03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9813" y="2411413"/>
            <a:ext cx="2120900" cy="8255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3" name="Line 78">
            <a:extLst>
              <a:ext uri="{FF2B5EF4-FFF2-40B4-BE49-F238E27FC236}">
                <a16:creationId xmlns:a16="http://schemas.microsoft.com/office/drawing/2014/main" id="{C61F7F4C-CFE3-4757-9746-820F96105F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3463" y="2551113"/>
            <a:ext cx="2120900" cy="20955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4" name="Line 79">
            <a:extLst>
              <a:ext uri="{FF2B5EF4-FFF2-40B4-BE49-F238E27FC236}">
                <a16:creationId xmlns:a16="http://schemas.microsoft.com/office/drawing/2014/main" id="{6A087EC1-315C-49A5-A9DC-294E19EB3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9813" y="1709738"/>
            <a:ext cx="2114550" cy="12176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5" name="Line 80">
            <a:extLst>
              <a:ext uri="{FF2B5EF4-FFF2-40B4-BE49-F238E27FC236}">
                <a16:creationId xmlns:a16="http://schemas.microsoft.com/office/drawing/2014/main" id="{67F78936-1CFE-4FCB-A3A1-89C1C84348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32513" y="2655888"/>
            <a:ext cx="2093912" cy="3762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6" name="Line 81">
            <a:extLst>
              <a:ext uri="{FF2B5EF4-FFF2-40B4-BE49-F238E27FC236}">
                <a16:creationId xmlns:a16="http://schemas.microsoft.com/office/drawing/2014/main" id="{598AD370-CDCA-4FB4-827A-DEF6392193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3094038"/>
            <a:ext cx="2114550" cy="17859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7" name="Line 82">
            <a:extLst>
              <a:ext uri="{FF2B5EF4-FFF2-40B4-BE49-F238E27FC236}">
                <a16:creationId xmlns:a16="http://schemas.microsoft.com/office/drawing/2014/main" id="{D4F8AAF3-3CE4-45AD-9114-F8F178FF68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26163" y="1963738"/>
            <a:ext cx="2114550" cy="1560512"/>
          </a:xfrm>
          <a:prstGeom prst="line">
            <a:avLst/>
          </a:prstGeom>
          <a:noFill/>
          <a:ln w="19050">
            <a:solidFill>
              <a:srgbClr val="CC339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8" name="Line 83">
            <a:extLst>
              <a:ext uri="{FF2B5EF4-FFF2-40B4-BE49-F238E27FC236}">
                <a16:creationId xmlns:a16="http://schemas.microsoft.com/office/drawing/2014/main" id="{779591DB-7343-4F22-8801-E8EE08A351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45213" y="2874963"/>
            <a:ext cx="2097087" cy="746125"/>
          </a:xfrm>
          <a:prstGeom prst="line">
            <a:avLst/>
          </a:prstGeom>
          <a:noFill/>
          <a:ln w="12700">
            <a:solidFill>
              <a:srgbClr val="CC339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9" name="Line 84">
            <a:extLst>
              <a:ext uri="{FF2B5EF4-FFF2-40B4-BE49-F238E27FC236}">
                <a16:creationId xmlns:a16="http://schemas.microsoft.com/office/drawing/2014/main" id="{5BF67175-3631-43A7-8EEF-24331DFC38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3657600"/>
            <a:ext cx="2120900" cy="1454150"/>
          </a:xfrm>
          <a:prstGeom prst="line">
            <a:avLst/>
          </a:prstGeom>
          <a:noFill/>
          <a:ln w="12700">
            <a:solidFill>
              <a:srgbClr val="CC339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0" name="Line 85">
            <a:extLst>
              <a:ext uri="{FF2B5EF4-FFF2-40B4-BE49-F238E27FC236}">
                <a16:creationId xmlns:a16="http://schemas.microsoft.com/office/drawing/2014/main" id="{1ACA7DFD-436D-4540-82E7-E4A6E3B508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37275" y="2182813"/>
            <a:ext cx="2103438" cy="1884362"/>
          </a:xfrm>
          <a:prstGeom prst="line">
            <a:avLst/>
          </a:prstGeom>
          <a:noFill/>
          <a:ln w="19050">
            <a:solidFill>
              <a:srgbClr val="D919F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1" name="Line 86">
            <a:extLst>
              <a:ext uri="{FF2B5EF4-FFF2-40B4-BE49-F238E27FC236}">
                <a16:creationId xmlns:a16="http://schemas.microsoft.com/office/drawing/2014/main" id="{CCF8BCB4-668F-4FB2-BFA7-870A58C749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1563" y="3141663"/>
            <a:ext cx="2082800" cy="1039812"/>
          </a:xfrm>
          <a:prstGeom prst="line">
            <a:avLst/>
          </a:prstGeom>
          <a:noFill/>
          <a:ln w="12700">
            <a:solidFill>
              <a:srgbClr val="D919F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2" name="Line 87">
            <a:extLst>
              <a:ext uri="{FF2B5EF4-FFF2-40B4-BE49-F238E27FC236}">
                <a16:creationId xmlns:a16="http://schemas.microsoft.com/office/drawing/2014/main" id="{302B4A2A-DA95-4DAD-B647-62E0B7014E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4260850"/>
            <a:ext cx="2106612" cy="1074738"/>
          </a:xfrm>
          <a:prstGeom prst="line">
            <a:avLst/>
          </a:prstGeom>
          <a:noFill/>
          <a:ln w="12700">
            <a:solidFill>
              <a:srgbClr val="D919F9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6993" name="Group 88">
            <a:extLst>
              <a:ext uri="{FF2B5EF4-FFF2-40B4-BE49-F238E27FC236}">
                <a16:creationId xmlns:a16="http://schemas.microsoft.com/office/drawing/2014/main" id="{4F36FB9C-0BAA-47DE-80F7-714FCFCA95FB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4419600"/>
            <a:ext cx="1517650" cy="527050"/>
            <a:chOff x="0" y="0"/>
            <a:chExt cx="956" cy="332"/>
          </a:xfrm>
        </p:grpSpPr>
        <p:sp>
          <p:nvSpPr>
            <p:cNvPr id="127009" name="Rectangle 89">
              <a:extLst>
                <a:ext uri="{FF2B5EF4-FFF2-40B4-BE49-F238E27FC236}">
                  <a16:creationId xmlns:a16="http://schemas.microsoft.com/office/drawing/2014/main" id="{FBC4B213-09D9-4D38-A9CB-2841ED7D4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287" cy="148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010" name="Text Box 90">
              <a:extLst>
                <a:ext uri="{FF2B5EF4-FFF2-40B4-BE49-F238E27FC236}">
                  <a16:creationId xmlns:a16="http://schemas.microsoft.com/office/drawing/2014/main" id="{BEC8AF0E-4166-4028-9231-94BB03A71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0"/>
              <a:ext cx="620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b="1">
                  <a:solidFill>
                    <a:srgbClr val="0000CC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b="1" baseline="-25000">
                  <a:solidFill>
                    <a:srgbClr val="0000CC"/>
                  </a:solidFill>
                  <a:latin typeface="Times New Roman" panose="02020603050405020304" pitchFamily="18" charset="0"/>
                </a:rPr>
                <a:t>252</a:t>
              </a:r>
            </a:p>
          </p:txBody>
        </p:sp>
      </p:grpSp>
      <p:sp>
        <p:nvSpPr>
          <p:cNvPr id="126994" name="Text Box 91">
            <a:extLst>
              <a:ext uri="{FF2B5EF4-FFF2-40B4-BE49-F238E27FC236}">
                <a16:creationId xmlns:a16="http://schemas.microsoft.com/office/drawing/2014/main" id="{FB7460BC-FAA9-434D-BAB1-CBAF9CEF5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1600200"/>
            <a:ext cx="5080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chemeClr val="bg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26995" name="Text Box 92">
            <a:extLst>
              <a:ext uri="{FF2B5EF4-FFF2-40B4-BE49-F238E27FC236}">
                <a16:creationId xmlns:a16="http://schemas.microsoft.com/office/drawing/2014/main" id="{18F2D6FF-94AE-4CA8-AADD-77D8DC915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1828800"/>
            <a:ext cx="5064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CC33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CC3399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26996" name="Text Box 93">
            <a:extLst>
              <a:ext uri="{FF2B5EF4-FFF2-40B4-BE49-F238E27FC236}">
                <a16:creationId xmlns:a16="http://schemas.microsoft.com/office/drawing/2014/main" id="{9251DB1F-8D11-4188-9C45-B53A2D60E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057400"/>
            <a:ext cx="4572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D919F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D919F9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26997" name="Text Box 94">
            <a:extLst>
              <a:ext uri="{FF2B5EF4-FFF2-40B4-BE49-F238E27FC236}">
                <a16:creationId xmlns:a16="http://schemas.microsoft.com/office/drawing/2014/main" id="{E60ADF1F-6ADA-4FBA-8244-2ED18BF1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3033713"/>
            <a:ext cx="5032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D919F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D919F9"/>
                </a:solidFill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126998" name="Text Box 95">
            <a:extLst>
              <a:ext uri="{FF2B5EF4-FFF2-40B4-BE49-F238E27FC236}">
                <a16:creationId xmlns:a16="http://schemas.microsoft.com/office/drawing/2014/main" id="{02071CE8-1C1F-48BF-BA1D-6CFB9F952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4676775"/>
            <a:ext cx="6810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chemeClr val="bg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253</a:t>
            </a:r>
          </a:p>
        </p:txBody>
      </p:sp>
      <p:sp>
        <p:nvSpPr>
          <p:cNvPr id="126999" name="Text Box 96">
            <a:extLst>
              <a:ext uri="{FF2B5EF4-FFF2-40B4-BE49-F238E27FC236}">
                <a16:creationId xmlns:a16="http://schemas.microsoft.com/office/drawing/2014/main" id="{8F7D520B-3A64-44E2-B006-EB1A9C913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4938713"/>
            <a:ext cx="6810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CC33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CC3399"/>
                </a:solidFill>
                <a:latin typeface="Times New Roman" panose="02020603050405020304" pitchFamily="18" charset="0"/>
              </a:rPr>
              <a:t>254</a:t>
            </a:r>
          </a:p>
        </p:txBody>
      </p:sp>
      <p:sp>
        <p:nvSpPr>
          <p:cNvPr id="127000" name="Text Box 97">
            <a:extLst>
              <a:ext uri="{FF2B5EF4-FFF2-40B4-BE49-F238E27FC236}">
                <a16:creationId xmlns:a16="http://schemas.microsoft.com/office/drawing/2014/main" id="{0386D64F-2E74-489E-AA2F-E73CFCB5D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8" y="5199063"/>
            <a:ext cx="385762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D919F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D919F9"/>
                </a:solidFill>
                <a:latin typeface="Times New Roman" panose="02020603050405020304" pitchFamily="18" charset="0"/>
              </a:rPr>
              <a:t>255</a:t>
            </a:r>
          </a:p>
        </p:txBody>
      </p:sp>
      <p:grpSp>
        <p:nvGrpSpPr>
          <p:cNvPr id="127001" name="Group 98">
            <a:extLst>
              <a:ext uri="{FF2B5EF4-FFF2-40B4-BE49-F238E27FC236}">
                <a16:creationId xmlns:a16="http://schemas.microsoft.com/office/drawing/2014/main" id="{D138B575-4A1C-4E82-93EB-F0EEC5B603AC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1355725"/>
            <a:ext cx="1041400" cy="549275"/>
            <a:chOff x="0" y="0"/>
            <a:chExt cx="656" cy="346"/>
          </a:xfrm>
        </p:grpSpPr>
        <p:sp>
          <p:nvSpPr>
            <p:cNvPr id="127007" name="Rectangle 99">
              <a:extLst>
                <a:ext uri="{FF2B5EF4-FFF2-40B4-BE49-F238E27FC236}">
                  <a16:creationId xmlns:a16="http://schemas.microsoft.com/office/drawing/2014/main" id="{B6C24428-1433-490C-88B5-0504561B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"/>
              <a:ext cx="287" cy="147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008" name="Text Box 100">
              <a:extLst>
                <a:ext uri="{FF2B5EF4-FFF2-40B4-BE49-F238E27FC236}">
                  <a16:creationId xmlns:a16="http://schemas.microsoft.com/office/drawing/2014/main" id="{0D1B293C-8D1E-401B-A06A-F3DAF0429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0"/>
              <a:ext cx="32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b="1">
                  <a:solidFill>
                    <a:srgbClr val="0000CC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b="1" baseline="-25000">
                  <a:solidFill>
                    <a:srgbClr val="0000CC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127002" name="Group 101">
            <a:extLst>
              <a:ext uri="{FF2B5EF4-FFF2-40B4-BE49-F238E27FC236}">
                <a16:creationId xmlns:a16="http://schemas.microsoft.com/office/drawing/2014/main" id="{B7800B0A-0D52-49E2-A7E3-9BBC0429ABD8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2286000"/>
            <a:ext cx="1058863" cy="547688"/>
            <a:chOff x="0" y="0"/>
            <a:chExt cx="667" cy="345"/>
          </a:xfrm>
        </p:grpSpPr>
        <p:sp>
          <p:nvSpPr>
            <p:cNvPr id="127005" name="Rectangle 102">
              <a:extLst>
                <a:ext uri="{FF2B5EF4-FFF2-40B4-BE49-F238E27FC236}">
                  <a16:creationId xmlns:a16="http://schemas.microsoft.com/office/drawing/2014/main" id="{F6485C4F-A9D7-4E67-BC1B-9B22B3D11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"/>
              <a:ext cx="287" cy="143"/>
            </a:xfrm>
            <a:prstGeom prst="rect">
              <a:avLst/>
            </a:prstGeom>
            <a:solidFill>
              <a:schemeClr val="tx1">
                <a:alpha val="50195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solidFill>
                  <a:schemeClr val="bg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7006" name="Text Box 103">
              <a:extLst>
                <a:ext uri="{FF2B5EF4-FFF2-40B4-BE49-F238E27FC236}">
                  <a16:creationId xmlns:a16="http://schemas.microsoft.com/office/drawing/2014/main" id="{1DC8313B-2C37-4314-BD93-3D2DDE10A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" y="0"/>
              <a:ext cx="316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b="1">
                  <a:solidFill>
                    <a:srgbClr val="0000CC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b="1" baseline="-25000">
                  <a:solidFill>
                    <a:srgbClr val="0000CC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127003" name="Text Box 104">
            <a:extLst>
              <a:ext uri="{FF2B5EF4-FFF2-40B4-BE49-F238E27FC236}">
                <a16:creationId xmlns:a16="http://schemas.microsoft.com/office/drawing/2014/main" id="{20E4009C-C357-4655-ABE3-EA8D0D204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38" y="2514600"/>
            <a:ext cx="2587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chemeClr val="bg2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chemeClr val="bg2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27004" name="Text Box 105">
            <a:extLst>
              <a:ext uri="{FF2B5EF4-FFF2-40B4-BE49-F238E27FC236}">
                <a16:creationId xmlns:a16="http://schemas.microsoft.com/office/drawing/2014/main" id="{73AC4622-3EF5-4FC7-9CE2-25D2B2B34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743200"/>
            <a:ext cx="2635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b="1">
                <a:solidFill>
                  <a:srgbClr val="CC3399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b="1" baseline="-25000">
                <a:solidFill>
                  <a:srgbClr val="CC3399"/>
                </a:solidFill>
                <a:latin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950548AA-70DF-41C2-8D98-B1130CE7F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8077200" cy="4176713"/>
          </a:xfrm>
        </p:spPr>
        <p:txBody>
          <a:bodyPr/>
          <a:lstStyle/>
          <a:p>
            <a:pPr marL="274638" indent="-274638" eaLnBrk="1" hangingPunct="1">
              <a:spcBef>
                <a:spcPct val="10000"/>
              </a:spcBef>
            </a:pPr>
            <a:r>
              <a:rPr lang="en-US" altLang="zh-CN" sz="2400" b="1">
                <a:solidFill>
                  <a:srgbClr val="0000FF"/>
                </a:solidFill>
              </a:rPr>
              <a:t>CPU</a:t>
            </a:r>
            <a:r>
              <a:rPr lang="zh-CN" altLang="en-US" sz="2400" b="1">
                <a:solidFill>
                  <a:srgbClr val="0000FF"/>
                </a:solidFill>
              </a:rPr>
              <a:t>在读写存储器时，</a:t>
            </a:r>
            <a:r>
              <a:rPr lang="en-US" altLang="zh-CN" sz="2400" b="1">
                <a:solidFill>
                  <a:srgbClr val="0000FF"/>
                </a:solidFill>
              </a:rPr>
              <a:t>Cache</a:t>
            </a:r>
            <a:r>
              <a:rPr lang="zh-CN" altLang="en-US" sz="2400" b="1">
                <a:solidFill>
                  <a:srgbClr val="0000FF"/>
                </a:solidFill>
              </a:rPr>
              <a:t>控制逻辑首先要依据地址来判断这个字是否在</a:t>
            </a:r>
            <a:r>
              <a:rPr lang="en-US" altLang="zh-CN" sz="2400" b="1">
                <a:solidFill>
                  <a:srgbClr val="0000FF"/>
                </a:solidFill>
              </a:rPr>
              <a:t>Cache</a:t>
            </a:r>
            <a:r>
              <a:rPr lang="zh-CN" altLang="en-US" sz="2400" b="1">
                <a:solidFill>
                  <a:srgbClr val="0000FF"/>
                </a:solidFill>
              </a:rPr>
              <a:t>中，若在</a:t>
            </a:r>
            <a:r>
              <a:rPr lang="en-US" altLang="zh-CN" sz="2400" b="1">
                <a:solidFill>
                  <a:srgbClr val="0000FF"/>
                </a:solidFill>
              </a:rPr>
              <a:t>Cache</a:t>
            </a:r>
            <a:r>
              <a:rPr lang="zh-CN" altLang="en-US" sz="2400" b="1">
                <a:solidFill>
                  <a:srgbClr val="0000FF"/>
                </a:solidFill>
              </a:rPr>
              <a:t>中，则称为“</a:t>
            </a:r>
            <a:r>
              <a:rPr lang="zh-CN" altLang="en-US" sz="2400" b="1">
                <a:solidFill>
                  <a:srgbClr val="CC0000"/>
                </a:solidFill>
              </a:rPr>
              <a:t>命中</a:t>
            </a:r>
            <a:r>
              <a:rPr lang="zh-CN" altLang="en-US" sz="2400" b="1">
                <a:solidFill>
                  <a:srgbClr val="0000FF"/>
                </a:solidFill>
              </a:rPr>
              <a:t>”；若不在，则称为“</a:t>
            </a:r>
            <a:r>
              <a:rPr lang="zh-CN" altLang="en-US" sz="2400" b="1">
                <a:solidFill>
                  <a:srgbClr val="CC0000"/>
                </a:solidFill>
              </a:rPr>
              <a:t>不命中</a:t>
            </a:r>
            <a:r>
              <a:rPr lang="zh-CN" altLang="en-US" sz="2400" b="1">
                <a:solidFill>
                  <a:srgbClr val="0000FF"/>
                </a:solidFill>
              </a:rPr>
              <a:t>”。</a:t>
            </a:r>
          </a:p>
          <a:p>
            <a:pPr marL="274638" indent="-274638" eaLnBrk="1" hangingPunct="1">
              <a:spcBef>
                <a:spcPct val="10000"/>
              </a:spcBef>
            </a:pPr>
            <a:r>
              <a:rPr lang="zh-CN" altLang="en-US" sz="2400" b="1">
                <a:solidFill>
                  <a:schemeClr val="tx2"/>
                </a:solidFill>
              </a:rPr>
              <a:t>针对命中</a:t>
            </a:r>
            <a:r>
              <a:rPr lang="en-US" altLang="zh-CN" sz="2400" b="1">
                <a:solidFill>
                  <a:schemeClr val="tx2"/>
                </a:solidFill>
              </a:rPr>
              <a:t>/</a:t>
            </a:r>
            <a:r>
              <a:rPr lang="zh-CN" altLang="en-US" sz="2400" b="1">
                <a:solidFill>
                  <a:schemeClr val="tx2"/>
                </a:solidFill>
              </a:rPr>
              <a:t>不命中、读</a:t>
            </a:r>
            <a:r>
              <a:rPr lang="en-US" altLang="zh-CN" sz="2400" b="1">
                <a:solidFill>
                  <a:schemeClr val="tx2"/>
                </a:solidFill>
              </a:rPr>
              <a:t>/</a:t>
            </a:r>
            <a:r>
              <a:rPr lang="zh-CN" altLang="en-US" sz="2400" b="1">
                <a:solidFill>
                  <a:schemeClr val="tx2"/>
                </a:solidFill>
              </a:rPr>
              <a:t>写操作，</a:t>
            </a:r>
            <a:r>
              <a:rPr lang="en-US" altLang="zh-CN" sz="2400" b="1">
                <a:solidFill>
                  <a:schemeClr val="tx2"/>
                </a:solidFill>
              </a:rPr>
              <a:t>Cache</a:t>
            </a:r>
            <a:r>
              <a:rPr lang="zh-CN" altLang="en-US" sz="2400" b="1">
                <a:solidFill>
                  <a:schemeClr val="tx2"/>
                </a:solidFill>
              </a:rPr>
              <a:t>的处理是不同的：</a:t>
            </a:r>
          </a:p>
          <a:p>
            <a:pPr marL="454025" lvl="1" indent="0" eaLnBrk="1" hangingPunct="1">
              <a:spcBef>
                <a:spcPct val="10000"/>
              </a:spcBef>
              <a:spcAft>
                <a:spcPct val="20000"/>
              </a:spcAft>
            </a:pPr>
            <a:r>
              <a:rPr lang="zh-CN" altLang="en-US" sz="2400" b="1">
                <a:solidFill>
                  <a:srgbClr val="660066"/>
                </a:solidFill>
              </a:rPr>
              <a:t>读命中：</a:t>
            </a:r>
            <a:r>
              <a:rPr lang="zh-CN" altLang="en-US" sz="2400" b="1"/>
              <a:t>立即从</a:t>
            </a:r>
            <a:r>
              <a:rPr lang="en-US" altLang="zh-CN" sz="2400" b="1"/>
              <a:t>Cache</a:t>
            </a:r>
            <a:r>
              <a:rPr lang="zh-CN" altLang="en-US" sz="2400" b="1"/>
              <a:t>读出送给</a:t>
            </a:r>
            <a:r>
              <a:rPr lang="en-US" altLang="zh-CN" sz="2400" b="1"/>
              <a:t>CPU</a:t>
            </a:r>
            <a:r>
              <a:rPr lang="zh-CN" altLang="en-US" sz="2400" b="1"/>
              <a:t>；</a:t>
            </a:r>
          </a:p>
          <a:p>
            <a:pPr marL="454025" lvl="1" indent="0" eaLnBrk="1" hangingPunct="1">
              <a:spcBef>
                <a:spcPct val="10000"/>
              </a:spcBef>
              <a:spcAft>
                <a:spcPct val="20000"/>
              </a:spcAft>
            </a:pPr>
            <a:r>
              <a:rPr lang="zh-CN" altLang="en-US" sz="2400" b="1">
                <a:solidFill>
                  <a:srgbClr val="660066"/>
                </a:solidFill>
              </a:rPr>
              <a:t>读不命中：</a:t>
            </a:r>
            <a:r>
              <a:rPr lang="zh-CN" altLang="en-US" sz="2400" b="1"/>
              <a:t>通常有两种解决方法：</a:t>
            </a:r>
          </a:p>
          <a:p>
            <a:pPr marL="808038" lvl="2" indent="-174625" eaLnBrk="1" hangingPunct="1">
              <a:spcAft>
                <a:spcPct val="20000"/>
              </a:spcAft>
            </a:pPr>
            <a:r>
              <a:rPr lang="en-US" altLang="zh-CN" b="1"/>
              <a:t>A</a:t>
            </a:r>
            <a:r>
              <a:rPr lang="zh-CN" altLang="en-US" b="1"/>
              <a:t>）将主存中该字所在的数据块复制到</a:t>
            </a:r>
            <a:r>
              <a:rPr lang="en-US" altLang="zh-CN" b="1"/>
              <a:t>Cache</a:t>
            </a:r>
            <a:r>
              <a:rPr lang="zh-CN" altLang="en-US" b="1"/>
              <a:t>中，然后再把这个字传送给</a:t>
            </a:r>
            <a:r>
              <a:rPr lang="en-US" altLang="zh-CN" b="1"/>
              <a:t>CPU</a:t>
            </a:r>
            <a:r>
              <a:rPr lang="zh-CN" altLang="en-US" b="1"/>
              <a:t>；</a:t>
            </a:r>
          </a:p>
          <a:p>
            <a:pPr marL="808038" lvl="2" indent="-174625" eaLnBrk="1" hangingPunct="1">
              <a:spcAft>
                <a:spcPct val="20000"/>
              </a:spcAft>
            </a:pPr>
            <a:r>
              <a:rPr lang="en-US" altLang="zh-CN" b="1"/>
              <a:t>B</a:t>
            </a:r>
            <a:r>
              <a:rPr lang="zh-CN" altLang="en-US" b="1"/>
              <a:t>）把此字从主存读出送到</a:t>
            </a:r>
            <a:r>
              <a:rPr lang="en-US" altLang="zh-CN" b="1"/>
              <a:t>CPU</a:t>
            </a:r>
            <a:r>
              <a:rPr lang="zh-CN" altLang="en-US" b="1"/>
              <a:t>，同时，把包含这个字的数据块从主存中读出送到</a:t>
            </a:r>
            <a:r>
              <a:rPr lang="en-US" altLang="zh-CN" b="1"/>
              <a:t>Cache</a:t>
            </a:r>
            <a:r>
              <a:rPr lang="zh-CN" altLang="en-US" b="1"/>
              <a:t>中</a:t>
            </a:r>
            <a:r>
              <a:rPr lang="zh-CN" altLang="en-US" sz="2000" b="1"/>
              <a:t>。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38081DC9-1D56-4BBB-A40B-2F541D40E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Cache</a:t>
            </a:r>
            <a:r>
              <a:rPr lang="zh-CN" altLang="en-US" b="1"/>
              <a:t>的读写操作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 descr="50%">
            <a:extLst>
              <a:ext uri="{FF2B5EF4-FFF2-40B4-BE49-F238E27FC236}">
                <a16:creationId xmlns:a16="http://schemas.microsoft.com/office/drawing/2014/main" id="{8AB75EDB-1CEB-4041-8A7E-4803E8BC7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209800"/>
            <a:ext cx="4724400" cy="4648200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GB" altLang="en-US" sz="2400" b="1"/>
          </a:p>
        </p:txBody>
      </p:sp>
      <p:sp>
        <p:nvSpPr>
          <p:cNvPr id="39939" name="Oval 3">
            <a:extLst>
              <a:ext uri="{FF2B5EF4-FFF2-40B4-BE49-F238E27FC236}">
                <a16:creationId xmlns:a16="http://schemas.microsoft.com/office/drawing/2014/main" id="{829BC717-55AE-410B-8219-20AE7C20F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733800"/>
            <a:ext cx="1524000" cy="1524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7C373828-7E5D-42A5-8EE9-E490A340B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 cap="flat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/>
            <a:r>
              <a:rPr lang="en-GB" altLang="en-US"/>
              <a:t>Structure - The CPU</a:t>
            </a:r>
          </a:p>
        </p:txBody>
      </p:sp>
      <p:sp>
        <p:nvSpPr>
          <p:cNvPr id="39941" name="Oval 5">
            <a:extLst>
              <a:ext uri="{FF2B5EF4-FFF2-40B4-BE49-F238E27FC236}">
                <a16:creationId xmlns:a16="http://schemas.microsoft.com/office/drawing/2014/main" id="{D4D183C1-BCFD-4CE2-8CC7-BA2D5C9A2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8956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2" name="Oval 6">
            <a:extLst>
              <a:ext uri="{FF2B5EF4-FFF2-40B4-BE49-F238E27FC236}">
                <a16:creationId xmlns:a16="http://schemas.microsoft.com/office/drawing/2014/main" id="{FE2CC5FF-64BE-4852-A23B-1CC190BEA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124200"/>
            <a:ext cx="1981200" cy="2057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3" name="Oval 7">
            <a:extLst>
              <a:ext uri="{FF2B5EF4-FFF2-40B4-BE49-F238E27FC236}">
                <a16:creationId xmlns:a16="http://schemas.microsoft.com/office/drawing/2014/main" id="{995E3129-B436-4727-B67F-9F082250F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8956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4" name="Oval 8">
            <a:extLst>
              <a:ext uri="{FF2B5EF4-FFF2-40B4-BE49-F238E27FC236}">
                <a16:creationId xmlns:a16="http://schemas.microsoft.com/office/drawing/2014/main" id="{6C45E27A-A688-40EE-B469-684A7161C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953000"/>
            <a:ext cx="1371600" cy="1371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5" name="Text Box 9">
            <a:extLst>
              <a:ext uri="{FF2B5EF4-FFF2-40B4-BE49-F238E27FC236}">
                <a16:creationId xmlns:a16="http://schemas.microsoft.com/office/drawing/2014/main" id="{A8AD5D13-FFA6-4CE0-AED3-F2E08A52D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3168650"/>
            <a:ext cx="1073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Computer</a:t>
            </a:r>
            <a:endParaRPr lang="en-GB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340576EF-8756-43D0-808A-77E554A5F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124200"/>
            <a:ext cx="10937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Arithmetic</a:t>
            </a:r>
          </a:p>
          <a:p>
            <a:r>
              <a:rPr lang="en-GB" altLang="en-US" sz="2400" b="1"/>
              <a:t>and </a:t>
            </a:r>
          </a:p>
          <a:p>
            <a:r>
              <a:rPr lang="en-GB" altLang="en-US" sz="2400" b="1"/>
              <a:t>Login Unit</a:t>
            </a:r>
          </a:p>
        </p:txBody>
      </p:sp>
      <p:sp>
        <p:nvSpPr>
          <p:cNvPr id="39947" name="Text Box 11">
            <a:extLst>
              <a:ext uri="{FF2B5EF4-FFF2-40B4-BE49-F238E27FC236}">
                <a16:creationId xmlns:a16="http://schemas.microsoft.com/office/drawing/2014/main" id="{DA156CF0-C19D-4670-9112-6F1CC1385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286375"/>
            <a:ext cx="835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Control</a:t>
            </a:r>
          </a:p>
          <a:p>
            <a:r>
              <a:rPr lang="en-GB" altLang="en-US" sz="2400" b="1"/>
              <a:t>Unit</a:t>
            </a: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1BD10846-24DB-4D91-9678-677EF97F0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219575"/>
            <a:ext cx="15700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Internal CPU</a:t>
            </a:r>
          </a:p>
          <a:p>
            <a:r>
              <a:rPr lang="en-GB" altLang="en-US" sz="2400" b="1"/>
              <a:t>Interconnection</a:t>
            </a:r>
          </a:p>
        </p:txBody>
      </p:sp>
      <p:sp>
        <p:nvSpPr>
          <p:cNvPr id="39949" name="Line 13">
            <a:extLst>
              <a:ext uri="{FF2B5EF4-FFF2-40B4-BE49-F238E27FC236}">
                <a16:creationId xmlns:a16="http://schemas.microsoft.com/office/drawing/2014/main" id="{D8368676-FC3A-4F42-BA64-B0B769DB5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2362200"/>
            <a:ext cx="3886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9950" name="Line 14">
            <a:extLst>
              <a:ext uri="{FF2B5EF4-FFF2-40B4-BE49-F238E27FC236}">
                <a16:creationId xmlns:a16="http://schemas.microsoft.com/office/drawing/2014/main" id="{E1C40F77-5ADF-4854-8385-BF279762C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4495800"/>
            <a:ext cx="3733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42281682-95F1-4ED4-8057-24FDC0302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3321050"/>
            <a:ext cx="7667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2400" b="1"/>
              <a:t>Cache</a:t>
            </a:r>
          </a:p>
        </p:txBody>
      </p:sp>
      <p:sp>
        <p:nvSpPr>
          <p:cNvPr id="39952" name="Oval 16">
            <a:extLst>
              <a:ext uri="{FF2B5EF4-FFF2-40B4-BE49-F238E27FC236}">
                <a16:creationId xmlns:a16="http://schemas.microsoft.com/office/drawing/2014/main" id="{DACEC3A4-923C-4C64-B3E4-25D2AEF7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733800"/>
            <a:ext cx="6858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3" name="Text Box 17">
            <a:extLst>
              <a:ext uri="{FF2B5EF4-FFF2-40B4-BE49-F238E27FC236}">
                <a16:creationId xmlns:a16="http://schemas.microsoft.com/office/drawing/2014/main" id="{94830D16-4F3B-4ABE-A7D0-933B5226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550" y="3962400"/>
            <a:ext cx="5016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/>
              <a:t>CPU</a:t>
            </a:r>
            <a:endParaRPr lang="en-US" altLang="zh-CN" sz="2400" b="1"/>
          </a:p>
        </p:txBody>
      </p:sp>
      <p:sp>
        <p:nvSpPr>
          <p:cNvPr id="39954" name="Oval 18">
            <a:extLst>
              <a:ext uri="{FF2B5EF4-FFF2-40B4-BE49-F238E27FC236}">
                <a16:creationId xmlns:a16="http://schemas.microsoft.com/office/drawing/2014/main" id="{02A52A68-6C78-4199-943D-7DE20DC41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29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/>
              <a:t>I/O</a:t>
            </a:r>
            <a:endParaRPr lang="en-US" altLang="zh-CN" sz="2400" b="1"/>
          </a:p>
        </p:txBody>
      </p:sp>
      <p:sp>
        <p:nvSpPr>
          <p:cNvPr id="39955" name="Oval 19">
            <a:extLst>
              <a:ext uri="{FF2B5EF4-FFF2-40B4-BE49-F238E27FC236}">
                <a16:creationId xmlns:a16="http://schemas.microsoft.com/office/drawing/2014/main" id="{BD0427DB-E80A-4120-A5A9-F4F3B0D47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343400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6" name="Oval 20">
            <a:extLst>
              <a:ext uri="{FF2B5EF4-FFF2-40B4-BE49-F238E27FC236}">
                <a16:creationId xmlns:a16="http://schemas.microsoft.com/office/drawing/2014/main" id="{D94B26C5-8BDA-4CB7-A7E1-9C894913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733800"/>
            <a:ext cx="6858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7" name="Text Box 21">
            <a:extLst>
              <a:ext uri="{FF2B5EF4-FFF2-40B4-BE49-F238E27FC236}">
                <a16:creationId xmlns:a16="http://schemas.microsoft.com/office/drawing/2014/main" id="{AB636305-967A-497E-BCD0-5CBA90BC6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525963"/>
            <a:ext cx="7302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/>
              <a:t>Memory</a:t>
            </a:r>
            <a:endParaRPr lang="en-US" altLang="zh-CN" sz="2400" b="1"/>
          </a:p>
        </p:txBody>
      </p:sp>
      <p:sp>
        <p:nvSpPr>
          <p:cNvPr id="39958" name="Text Box 22">
            <a:extLst>
              <a:ext uri="{FF2B5EF4-FFF2-40B4-BE49-F238E27FC236}">
                <a16:creationId xmlns:a16="http://schemas.microsoft.com/office/drawing/2014/main" id="{2CCE7791-C536-4210-A93E-FE3843AC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825" y="3962400"/>
            <a:ext cx="688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/>
              <a:t>System</a:t>
            </a:r>
          </a:p>
          <a:p>
            <a:pPr algn="ctr"/>
            <a:r>
              <a:rPr lang="en-US" altLang="zh-CN" sz="1200" b="1"/>
              <a:t>Bus</a:t>
            </a:r>
          </a:p>
        </p:txBody>
      </p:sp>
      <p:sp>
        <p:nvSpPr>
          <p:cNvPr id="39959" name="Text Box 23">
            <a:extLst>
              <a:ext uri="{FF2B5EF4-FFF2-40B4-BE49-F238E27FC236}">
                <a16:creationId xmlns:a16="http://schemas.microsoft.com/office/drawing/2014/main" id="{AFC8893A-1E1E-4A8B-8C4E-69E3C4F0F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470150"/>
            <a:ext cx="719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/>
              <a:t>CPU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5">
            <a:extLst>
              <a:ext uri="{FF2B5EF4-FFF2-40B4-BE49-F238E27FC236}">
                <a16:creationId xmlns:a16="http://schemas.microsoft.com/office/drawing/2014/main" id="{5CCA3EFE-63D5-410B-A273-A14096A18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457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</a:pP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Cache</a:t>
            </a:r>
            <a:r>
              <a:rPr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命中率</a:t>
            </a:r>
            <a:endParaRPr lang="zh-CN" altLang="en-US" sz="32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0D351483-5786-4C80-B9BD-014738FC3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846263"/>
            <a:ext cx="7696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en-US" sz="2800" b="1">
                <a:latin typeface="Times New Roman" panose="02020603050405020304" pitchFamily="18" charset="0"/>
              </a:rPr>
              <a:t>     </a:t>
            </a:r>
            <a:r>
              <a:rPr lang="en-US" altLang="zh-CN" sz="2800" b="1">
                <a:latin typeface="Times New Roman" panose="02020603050405020304" pitchFamily="18" charset="0"/>
              </a:rPr>
              <a:t>CPU</a:t>
            </a:r>
            <a:r>
              <a:rPr lang="zh-CN" altLang="en-US" sz="2800" b="1">
                <a:latin typeface="Times New Roman" panose="02020603050405020304" pitchFamily="18" charset="0"/>
              </a:rPr>
              <a:t>在</a:t>
            </a:r>
            <a:r>
              <a:rPr lang="en-US" altLang="zh-CN" sz="2800" b="1">
                <a:latin typeface="Times New Roman" panose="02020603050405020304" pitchFamily="18" charset="0"/>
              </a:rPr>
              <a:t>Cache</a:t>
            </a:r>
            <a:r>
              <a:rPr lang="zh-CN" altLang="en-US" sz="2800" b="1">
                <a:latin typeface="Times New Roman" panose="02020603050405020304" pitchFamily="18" charset="0"/>
              </a:rPr>
              <a:t>中访问到的次数</a:t>
            </a:r>
            <a:r>
              <a:rPr lang="en-US" altLang="zh-CN" sz="2800" b="1">
                <a:latin typeface="Times New Roman" panose="02020603050405020304" pitchFamily="18" charset="0"/>
              </a:rPr>
              <a:t>n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与总的访问次数</a:t>
            </a:r>
            <a:r>
              <a:rPr lang="en-US" altLang="zh-CN" sz="2800" b="1">
                <a:latin typeface="Times New Roman" panose="02020603050405020304" pitchFamily="18" charset="0"/>
              </a:rPr>
              <a:t>n</a:t>
            </a:r>
            <a:r>
              <a:rPr lang="zh-CN" altLang="en-US" sz="2800" b="1">
                <a:latin typeface="Times New Roman" panose="02020603050405020304" pitchFamily="18" charset="0"/>
              </a:rPr>
              <a:t>的比，称为命中率</a:t>
            </a:r>
            <a:r>
              <a:rPr lang="en-US" altLang="zh-CN" sz="2800" b="1" i="1">
                <a:latin typeface="Times New Roman" panose="02020603050405020304" pitchFamily="18" charset="0"/>
              </a:rPr>
              <a:t>h</a:t>
            </a:r>
            <a:r>
              <a:rPr lang="zh-CN" altLang="en-US" sz="28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D349318B-0F87-4453-9F37-C59895052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45125"/>
            <a:ext cx="8388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en-US" sz="3200" b="1">
                <a:latin typeface="Times New Roman" panose="02020603050405020304" pitchFamily="18" charset="0"/>
              </a:rPr>
              <a:t>不命中率（脱靶率）：</a:t>
            </a:r>
            <a:r>
              <a:rPr lang="en-US" altLang="zh-CN" sz="3200" b="1">
                <a:latin typeface="Times New Roman" panose="02020603050405020304" pitchFamily="18" charset="0"/>
              </a:rPr>
              <a:t>1</a:t>
            </a:r>
            <a:r>
              <a:rPr lang="zh-CN" altLang="en-US" sz="3200" b="1">
                <a:latin typeface="Times New Roman" panose="02020603050405020304" pitchFamily="18" charset="0"/>
              </a:rPr>
              <a:t>－</a:t>
            </a:r>
            <a:r>
              <a:rPr lang="en-US" altLang="zh-CN" sz="3200" b="1" i="1">
                <a:latin typeface="Times New Roman" panose="02020603050405020304" pitchFamily="18" charset="0"/>
              </a:rPr>
              <a:t>h</a:t>
            </a:r>
          </a:p>
        </p:txBody>
      </p:sp>
      <p:graphicFrame>
        <p:nvGraphicFramePr>
          <p:cNvPr id="22530" name="Object 5">
            <a:extLst>
              <a:ext uri="{FF2B5EF4-FFF2-40B4-BE49-F238E27FC236}">
                <a16:creationId xmlns:a16="http://schemas.microsoft.com/office/drawing/2014/main" id="{D5246658-A5D5-44C1-A337-FC30952EB0F4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2436813" y="2795588"/>
          <a:ext cx="38417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公式" r:id="rId4" imgW="1574434" imgH="393846" progId="Equation.3">
                  <p:embed/>
                </p:oleObj>
              </mc:Choice>
              <mc:Fallback>
                <p:oleObj name="公式" r:id="rId4" imgW="1574434" imgH="39384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795588"/>
                        <a:ext cx="3841750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15">
            <a:extLst>
              <a:ext uri="{FF2B5EF4-FFF2-40B4-BE49-F238E27FC236}">
                <a16:creationId xmlns:a16="http://schemas.microsoft.com/office/drawing/2014/main" id="{41C00168-50CA-434B-AE47-29C275867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437063"/>
            <a:ext cx="7696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SzPct val="90000"/>
              <a:buFontTx/>
              <a:buBlip>
                <a:blip r:embed="rId3"/>
              </a:buBlip>
            </a:pPr>
            <a:r>
              <a:rPr lang="zh-CN" altLang="en-US" sz="2800" b="1">
                <a:latin typeface="Times New Roman" panose="02020603050405020304" pitchFamily="18" charset="0"/>
              </a:rPr>
              <a:t>     </a:t>
            </a:r>
            <a:r>
              <a:rPr lang="en-US" altLang="zh-CN" sz="2800" b="1">
                <a:latin typeface="ItalicT" pitchFamily="2" charset="0"/>
              </a:rPr>
              <a:t>N</a:t>
            </a:r>
            <a:r>
              <a:rPr lang="en-US" altLang="zh-CN" sz="2800" b="1" baseline="-25000">
                <a:latin typeface="ItalicT" pitchFamily="2" charset="0"/>
              </a:rPr>
              <a:t>C</a:t>
            </a:r>
            <a:r>
              <a:rPr lang="zh-CN" altLang="en-US" sz="2800" b="1">
                <a:latin typeface="Times New Roman" panose="02020603050405020304" pitchFamily="18" charset="0"/>
              </a:rPr>
              <a:t>表示</a:t>
            </a:r>
            <a:r>
              <a:rPr lang="en-US" altLang="zh-CN" sz="2800" b="1">
                <a:latin typeface="Times New Roman" panose="02020603050405020304" pitchFamily="18" charset="0"/>
              </a:rPr>
              <a:t>Cache</a:t>
            </a:r>
            <a:r>
              <a:rPr lang="zh-CN" altLang="en-US" sz="2800" b="1">
                <a:latin typeface="Times New Roman" panose="02020603050405020304" pitchFamily="18" charset="0"/>
              </a:rPr>
              <a:t>完成存取的总次数，</a:t>
            </a:r>
            <a:r>
              <a:rPr lang="en-US" altLang="zh-CN" sz="2800" b="1">
                <a:latin typeface="ItalicT" pitchFamily="2" charset="0"/>
              </a:rPr>
              <a:t>N</a:t>
            </a:r>
            <a:r>
              <a:rPr lang="en-US" altLang="zh-CN" sz="2800" b="1" baseline="-25000">
                <a:latin typeface="ItalicT" pitchFamily="2" charset="0"/>
              </a:rPr>
              <a:t>M</a:t>
            </a:r>
            <a:r>
              <a:rPr lang="zh-CN" altLang="en-US" sz="2800" b="1">
                <a:latin typeface="Times New Roman" panose="02020603050405020304" pitchFamily="18" charset="0"/>
              </a:rPr>
              <a:t>表示主存完成存取的总次数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15593F18-B541-4963-95AC-C81DC1802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845820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</a:rPr>
              <a:t>4</a:t>
            </a:r>
            <a:r>
              <a:rPr lang="zh-CN" altLang="en-US" sz="3200" b="1">
                <a:latin typeface="Times New Roman" panose="02020603050405020304" pitchFamily="18" charset="0"/>
              </a:rPr>
              <a:t>、有</a:t>
            </a:r>
            <a:r>
              <a:rPr lang="en-US" altLang="zh-CN" sz="3200" b="1">
                <a:latin typeface="Times New Roman" panose="02020603050405020304" pitchFamily="18" charset="0"/>
              </a:rPr>
              <a:t>Cache</a:t>
            </a:r>
            <a:r>
              <a:rPr lang="zh-CN" altLang="en-US" sz="3200" b="1">
                <a:latin typeface="Times New Roman" panose="02020603050405020304" pitchFamily="18" charset="0"/>
              </a:rPr>
              <a:t>时的</a:t>
            </a:r>
            <a:r>
              <a:rPr lang="en-US" altLang="zh-CN" sz="3200" b="1">
                <a:latin typeface="Times New Roman" panose="02020603050405020304" pitchFamily="18" charset="0"/>
              </a:rPr>
              <a:t>CPU</a:t>
            </a:r>
            <a:r>
              <a:rPr lang="zh-CN" altLang="en-US" sz="3200" b="1">
                <a:latin typeface="Times New Roman" panose="02020603050405020304" pitchFamily="18" charset="0"/>
              </a:rPr>
              <a:t>访存平均周期</a:t>
            </a:r>
            <a:r>
              <a:rPr lang="en-US" altLang="zh-CN" sz="3200" b="1">
                <a:latin typeface="Times New Roman" panose="02020603050405020304" pitchFamily="18" charset="0"/>
              </a:rPr>
              <a:t>t</a:t>
            </a:r>
            <a:r>
              <a:rPr lang="en-US" altLang="zh-CN" sz="3200" b="1" baseline="-30000">
                <a:latin typeface="Times New Roman" panose="02020603050405020304" pitchFamily="18" charset="0"/>
              </a:rPr>
              <a:t>a</a:t>
            </a:r>
            <a:endParaRPr lang="en-US" altLang="zh-CN" sz="32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 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   </a:t>
            </a:r>
            <a:r>
              <a:rPr lang="zh-CN" altLang="en-US" sz="2800" b="1">
                <a:latin typeface="Times New Roman" panose="02020603050405020304" pitchFamily="18" charset="0"/>
              </a:rPr>
              <a:t>若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c</a:t>
            </a:r>
            <a:r>
              <a:rPr lang="zh-CN" altLang="en-US" sz="2800" b="1">
                <a:latin typeface="Times New Roman" panose="02020603050405020304" pitchFamily="18" charset="0"/>
              </a:rPr>
              <a:t>表示命中时的</a:t>
            </a:r>
            <a:r>
              <a:rPr lang="en-US" altLang="zh-CN" sz="2800" b="1">
                <a:latin typeface="Times New Roman" panose="02020603050405020304" pitchFamily="18" charset="0"/>
              </a:rPr>
              <a:t>cache</a:t>
            </a:r>
            <a:r>
              <a:rPr lang="zh-CN" altLang="en-US" sz="2800" b="1">
                <a:latin typeface="Times New Roman" panose="02020603050405020304" pitchFamily="18" charset="0"/>
              </a:rPr>
              <a:t>访问时间，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       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m</a:t>
            </a:r>
            <a:r>
              <a:rPr lang="zh-CN" altLang="en-US" sz="2800" b="1">
                <a:latin typeface="Times New Roman" panose="02020603050405020304" pitchFamily="18" charset="0"/>
              </a:rPr>
              <a:t>表示未命中时的主存访问时间，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       </a:t>
            </a:r>
            <a:r>
              <a:rPr lang="en-US" altLang="zh-CN" sz="2800" b="1">
                <a:latin typeface="Times New Roman" panose="02020603050405020304" pitchFamily="18" charset="0"/>
              </a:rPr>
              <a:t>1-h</a:t>
            </a:r>
            <a:r>
              <a:rPr lang="zh-CN" altLang="en-US" sz="2800" b="1">
                <a:latin typeface="Times New Roman" panose="02020603050405020304" pitchFamily="18" charset="0"/>
              </a:rPr>
              <a:t>表示未命中率，则</a:t>
            </a:r>
            <a:r>
              <a:rPr lang="en-US" altLang="zh-CN" sz="2800" b="1">
                <a:latin typeface="Times New Roman" panose="02020603050405020304" pitchFamily="18" charset="0"/>
              </a:rPr>
              <a:t>cache/</a:t>
            </a:r>
            <a:r>
              <a:rPr lang="zh-CN" altLang="en-US" sz="2800" b="1">
                <a:latin typeface="Times New Roman" panose="02020603050405020304" pitchFamily="18" charset="0"/>
              </a:rPr>
              <a:t>主存系统的平均访问时间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a</a:t>
            </a:r>
            <a:r>
              <a:rPr lang="zh-CN" altLang="en-US" sz="2800" b="1">
                <a:latin typeface="Times New Roman" panose="02020603050405020304" pitchFamily="18" charset="0"/>
              </a:rPr>
              <a:t>为：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　　　　　</a:t>
            </a:r>
          </a:p>
          <a:p>
            <a:pPr>
              <a:lnSpc>
                <a:spcPct val="120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a</a:t>
            </a:r>
            <a:r>
              <a:rPr lang="en-US" altLang="zh-CN" sz="2800" b="1">
                <a:latin typeface="Times New Roman" panose="02020603050405020304" pitchFamily="18" charset="0"/>
              </a:rPr>
              <a:t>=ht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c</a:t>
            </a:r>
            <a:r>
              <a:rPr lang="en-US" altLang="zh-CN" sz="2800" b="1">
                <a:latin typeface="Times New Roman" panose="02020603050405020304" pitchFamily="18" charset="0"/>
              </a:rPr>
              <a:t>+(1-h)t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m</a:t>
            </a:r>
            <a:r>
              <a:rPr lang="zh-CN" altLang="en-US" sz="2800" b="1">
                <a:latin typeface="Times New Roman" panose="02020603050405020304" pitchFamily="18" charset="0"/>
              </a:rPr>
              <a:t>　         （</a:t>
            </a:r>
            <a:r>
              <a:rPr lang="en-US" altLang="zh-CN" sz="2800" b="1">
                <a:latin typeface="Times New Roman" panose="02020603050405020304" pitchFamily="18" charset="0"/>
              </a:rPr>
              <a:t>3.5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</a:p>
          <a:p>
            <a:pPr>
              <a:lnSpc>
                <a:spcPct val="120000"/>
              </a:lnSpc>
            </a:pPr>
            <a:endParaRPr lang="zh-CN" altLang="en-US" sz="280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式中：     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c</a:t>
            </a:r>
            <a:r>
              <a:rPr lang="en-US" altLang="zh-CN" sz="2800">
                <a:latin typeface="Times New Roman" panose="02020603050405020304" pitchFamily="18" charset="0"/>
              </a:rPr>
              <a:t> -- Cache</a:t>
            </a:r>
            <a:r>
              <a:rPr lang="zh-CN" altLang="en-US" sz="2800">
                <a:latin typeface="Times New Roman" panose="02020603050405020304" pitchFamily="18" charset="0"/>
              </a:rPr>
              <a:t>存储周期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                </a:t>
            </a:r>
            <a:r>
              <a:rPr lang="en-US" altLang="zh-CN" sz="2800" b="1">
                <a:latin typeface="Times New Roman" panose="02020603050405020304" pitchFamily="18" charset="0"/>
              </a:rPr>
              <a:t>t</a:t>
            </a:r>
            <a:r>
              <a:rPr lang="en-US" altLang="zh-CN" sz="2800" b="1" baseline="-30000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 -- </a:t>
            </a:r>
            <a:r>
              <a:rPr lang="zh-CN" altLang="en-US" sz="2800">
                <a:latin typeface="Times New Roman" panose="02020603050405020304" pitchFamily="18" charset="0"/>
              </a:rPr>
              <a:t>主存存储周期</a:t>
            </a:r>
          </a:p>
          <a:p>
            <a:pPr>
              <a:lnSpc>
                <a:spcPct val="120000"/>
              </a:lnSpc>
            </a:pPr>
            <a:endParaRPr lang="zh-CN" altLang="en-US" sz="2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4">
            <a:extLst>
              <a:ext uri="{FF2B5EF4-FFF2-40B4-BE49-F238E27FC236}">
                <a16:creationId xmlns:a16="http://schemas.microsoft.com/office/drawing/2014/main" id="{518FDE6E-D499-4A97-9C83-89E224C82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76250"/>
            <a:ext cx="77057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设                表示主存慢于</a:t>
            </a:r>
            <a:r>
              <a:rPr lang="en-US" altLang="zh-CN" sz="2400" b="1">
                <a:latin typeface="Times New Roman" panose="02020603050405020304" pitchFamily="18" charset="0"/>
              </a:rPr>
              <a:t>cache</a:t>
            </a:r>
            <a:r>
              <a:rPr lang="zh-CN" altLang="en-US" sz="2400" b="1">
                <a:latin typeface="Times New Roman" panose="02020603050405020304" pitchFamily="18" charset="0"/>
              </a:rPr>
              <a:t>的倍率</a:t>
            </a:r>
            <a:r>
              <a:rPr lang="en-US" altLang="zh-CN" sz="2400" b="1">
                <a:latin typeface="Times New Roman" panose="02020603050405020304" pitchFamily="18" charset="0"/>
              </a:rPr>
              <a:t>,  e</a:t>
            </a:r>
            <a:r>
              <a:rPr lang="zh-CN" altLang="en-US" sz="2400" b="1">
                <a:latin typeface="Times New Roman" panose="02020603050405020304" pitchFamily="18" charset="0"/>
              </a:rPr>
              <a:t>表示访问效率，</a:t>
            </a:r>
          </a:p>
          <a:p>
            <a:pPr eaLnBrk="1" hangingPunct="1"/>
            <a:endParaRPr lang="zh-CN" altLang="en-US" sz="2400" b="1"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en-US" altLang="zh-CN" sz="2400" b="1">
                <a:latin typeface="Times New Roman" panose="02020603050405020304" pitchFamily="18" charset="0"/>
              </a:rPr>
              <a:t>t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</a:rPr>
              <a:t>表示平均访问周期</a:t>
            </a:r>
            <a:r>
              <a:rPr lang="en-US" altLang="zh-CN" sz="2000">
                <a:latin typeface="Times New Roman" panose="02020603050405020304" pitchFamily="18" charset="0"/>
              </a:rPr>
              <a:t>,    </a:t>
            </a:r>
            <a:r>
              <a:rPr lang="zh-CN" altLang="en-US" sz="2400" b="1">
                <a:latin typeface="Times New Roman" panose="02020603050405020304" pitchFamily="18" charset="0"/>
              </a:rPr>
              <a:t>则有</a:t>
            </a:r>
            <a:r>
              <a:rPr lang="en-US" altLang="zh-CN" sz="2400" b="1">
                <a:latin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23554" name="Object 3">
            <a:extLst>
              <a:ext uri="{FF2B5EF4-FFF2-40B4-BE49-F238E27FC236}">
                <a16:creationId xmlns:a16="http://schemas.microsoft.com/office/drawing/2014/main" id="{D0F1DAF2-42AD-40C6-8F5E-C097EBEFF3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916113"/>
          <a:ext cx="71310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公式" r:id="rId3" imgW="3059689" imgH="431930" progId="Equation.3">
                  <p:embed/>
                </p:oleObj>
              </mc:Choice>
              <mc:Fallback>
                <p:oleObj name="公式" r:id="rId3" imgW="3059689" imgH="43193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16113"/>
                        <a:ext cx="7131050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7">
            <a:extLst>
              <a:ext uri="{FF2B5EF4-FFF2-40B4-BE49-F238E27FC236}">
                <a16:creationId xmlns:a16="http://schemas.microsoft.com/office/drawing/2014/main" id="{749D5F60-760E-49DF-A11B-AF249793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933825"/>
            <a:ext cx="568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400">
                <a:latin typeface="Times New Roman" panose="02020603050405020304" pitchFamily="18" charset="0"/>
              </a:rPr>
              <a:t>式中                     </a:t>
            </a:r>
            <a:r>
              <a:rPr lang="en-US" altLang="zh-CN" sz="2400">
                <a:latin typeface="Times New Roman" panose="02020603050405020304" pitchFamily="18" charset="0"/>
              </a:rPr>
              <a:t>( r=5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2400">
                <a:latin typeface="Times New Roman" panose="02020603050405020304" pitchFamily="18" charset="0"/>
              </a:rPr>
              <a:t>10</a:t>
            </a:r>
            <a:r>
              <a:rPr lang="zh-CN" altLang="en-US" sz="2400">
                <a:latin typeface="Times New Roman" panose="02020603050405020304" pitchFamily="18" charset="0"/>
              </a:rPr>
              <a:t>为宜</a:t>
            </a:r>
            <a:r>
              <a:rPr lang="en-US" altLang="zh-CN" sz="2400">
                <a:latin typeface="Times New Roman" panose="02020603050405020304" pitchFamily="18" charset="0"/>
              </a:rPr>
              <a:t>)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graphicFrame>
        <p:nvGraphicFramePr>
          <p:cNvPr id="23555" name="Object 5">
            <a:extLst>
              <a:ext uri="{FF2B5EF4-FFF2-40B4-BE49-F238E27FC236}">
                <a16:creationId xmlns:a16="http://schemas.microsoft.com/office/drawing/2014/main" id="{D90F12BE-50BB-4DE7-A600-7C62175E9F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125" y="3644900"/>
          <a:ext cx="10017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公式" r:id="rId5" imgW="419235" imgH="431930" progId="Equation.3">
                  <p:embed/>
                </p:oleObj>
              </mc:Choice>
              <mc:Fallback>
                <p:oleObj name="公式" r:id="rId5" imgW="419235" imgH="43193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3644900"/>
                        <a:ext cx="10017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Text Box 9">
            <a:extLst>
              <a:ext uri="{FF2B5EF4-FFF2-40B4-BE49-F238E27FC236}">
                <a16:creationId xmlns:a16="http://schemas.microsoft.com/office/drawing/2014/main" id="{65628955-E2D7-4515-8AF7-51149B82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22863"/>
            <a:ext cx="8064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为提高访问效率，命中率</a:t>
            </a:r>
            <a:r>
              <a:rPr lang="en-US" altLang="zh-CN" sz="2400" b="1">
                <a:latin typeface="Times New Roman" panose="02020603050405020304" pitchFamily="18" charset="0"/>
              </a:rPr>
              <a:t>h</a:t>
            </a:r>
            <a:r>
              <a:rPr lang="zh-CN" altLang="en-US" sz="2400" b="1">
                <a:latin typeface="Times New Roman" panose="02020603050405020304" pitchFamily="18" charset="0"/>
              </a:rPr>
              <a:t>越接近</a:t>
            </a:r>
            <a:r>
              <a:rPr lang="en-US" altLang="zh-CN" sz="2400" b="1">
                <a:latin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</a:rPr>
              <a:t>越好，</a:t>
            </a:r>
            <a:r>
              <a:rPr lang="en-US" altLang="zh-CN" sz="2400" b="1">
                <a:latin typeface="Times New Roman" panose="02020603050405020304" pitchFamily="18" charset="0"/>
              </a:rPr>
              <a:t>r</a:t>
            </a:r>
            <a:r>
              <a:rPr lang="zh-CN" altLang="en-US" sz="2400" b="1">
                <a:latin typeface="Times New Roman" panose="02020603050405020304" pitchFamily="18" charset="0"/>
              </a:rPr>
              <a:t>值以</a:t>
            </a:r>
            <a:r>
              <a:rPr lang="en-US" altLang="zh-CN" sz="2400" b="1">
                <a:latin typeface="Times New Roman" panose="02020603050405020304" pitchFamily="18" charset="0"/>
              </a:rPr>
              <a:t>5—10</a:t>
            </a:r>
            <a:r>
              <a:rPr lang="zh-CN" altLang="en-US" sz="2400" b="1">
                <a:latin typeface="Times New Roman" panose="02020603050405020304" pitchFamily="18" charset="0"/>
              </a:rPr>
              <a:t>为宜，不宜太大。命中率</a:t>
            </a:r>
            <a:r>
              <a:rPr lang="en-US" altLang="zh-CN" sz="2400" b="1">
                <a:latin typeface="Times New Roman" panose="02020603050405020304" pitchFamily="18" charset="0"/>
              </a:rPr>
              <a:t>h</a:t>
            </a:r>
            <a:r>
              <a:rPr lang="zh-CN" altLang="en-US" sz="2400" b="1">
                <a:latin typeface="Times New Roman" panose="02020603050405020304" pitchFamily="18" charset="0"/>
              </a:rPr>
              <a:t>与程序的行为、</a:t>
            </a:r>
            <a:r>
              <a:rPr lang="en-US" altLang="zh-CN" sz="2400" b="1">
                <a:latin typeface="Times New Roman" panose="02020603050405020304" pitchFamily="18" charset="0"/>
              </a:rPr>
              <a:t>cache</a:t>
            </a:r>
            <a:r>
              <a:rPr lang="zh-CN" altLang="en-US" sz="2400" b="1">
                <a:latin typeface="Times New Roman" panose="02020603050405020304" pitchFamily="18" charset="0"/>
              </a:rPr>
              <a:t>的容量、组织方式、块的大小有关。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3556" name="Object 7">
            <a:extLst>
              <a:ext uri="{FF2B5EF4-FFF2-40B4-BE49-F238E27FC236}">
                <a16:creationId xmlns:a16="http://schemas.microsoft.com/office/drawing/2014/main" id="{84721A04-A24F-4EC2-95DA-3B03B7A9B963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1331913" y="188913"/>
          <a:ext cx="10477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公式" r:id="rId7" imgW="419235" imgH="431930" progId="Equation.3">
                  <p:embed/>
                </p:oleObj>
              </mc:Choice>
              <mc:Fallback>
                <p:oleObj name="公式" r:id="rId7" imgW="419235" imgH="43193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8913"/>
                        <a:ext cx="104775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>
            <a:extLst>
              <a:ext uri="{FF2B5EF4-FFF2-40B4-BE49-F238E27FC236}">
                <a16:creationId xmlns:a16="http://schemas.microsoft.com/office/drawing/2014/main" id="{84E9E387-704E-4815-8BA4-1595D54D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>
            <a:extLst>
              <a:ext uri="{FF2B5EF4-FFF2-40B4-BE49-F238E27FC236}">
                <a16:creationId xmlns:a16="http://schemas.microsoft.com/office/drawing/2014/main" id="{F5ADB207-F717-4C55-8779-DD95379B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2">
            <a:extLst>
              <a:ext uri="{FF2B5EF4-FFF2-40B4-BE49-F238E27FC236}">
                <a16:creationId xmlns:a16="http://schemas.microsoft.com/office/drawing/2014/main" id="{FF754A74-A1E7-4BD6-9DFF-499395B81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0"/>
            <a:ext cx="89154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【</a:t>
            </a:r>
            <a:r>
              <a:rPr lang="zh-CN" altLang="en-US" sz="2800" b="1">
                <a:latin typeface="Times New Roman" panose="02020603050405020304" pitchFamily="18" charset="0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</a:rPr>
              <a:t>5】</a:t>
            </a:r>
            <a:r>
              <a:rPr lang="en-US" altLang="zh-CN" sz="2400" b="1">
                <a:latin typeface="Times New Roman" panose="02020603050405020304" pitchFamily="18" charset="0"/>
              </a:rPr>
              <a:t>CPU</a:t>
            </a:r>
            <a:r>
              <a:rPr lang="zh-CN" altLang="en-US" sz="2400" b="1">
                <a:latin typeface="Times New Roman" panose="02020603050405020304" pitchFamily="18" charset="0"/>
              </a:rPr>
              <a:t>执行一段程序时，</a:t>
            </a:r>
            <a:r>
              <a:rPr lang="en-US" altLang="zh-CN" sz="2400" b="1">
                <a:latin typeface="Times New Roman" panose="02020603050405020304" pitchFamily="18" charset="0"/>
              </a:rPr>
              <a:t>cache</a:t>
            </a:r>
            <a:r>
              <a:rPr lang="zh-CN" altLang="en-US" sz="2400" b="1">
                <a:latin typeface="Times New Roman" panose="02020603050405020304" pitchFamily="18" charset="0"/>
              </a:rPr>
              <a:t>完成存取的次数为</a:t>
            </a:r>
            <a:r>
              <a:rPr lang="en-US" altLang="zh-CN" sz="2400" b="1">
                <a:latin typeface="Times New Roman" panose="02020603050405020304" pitchFamily="18" charset="0"/>
              </a:rPr>
              <a:t>1900</a:t>
            </a:r>
            <a:r>
              <a:rPr lang="zh-CN" altLang="en-US" sz="2400" b="1">
                <a:latin typeface="Times New Roman" panose="02020603050405020304" pitchFamily="18" charset="0"/>
              </a:rPr>
              <a:t>次，主存完成存取的次数为</a:t>
            </a:r>
            <a:r>
              <a:rPr lang="en-US" altLang="zh-CN" sz="2400" b="1">
                <a:latin typeface="Times New Roman" panose="02020603050405020304" pitchFamily="18" charset="0"/>
              </a:rPr>
              <a:t>100</a:t>
            </a:r>
            <a:r>
              <a:rPr lang="zh-CN" altLang="en-US" sz="2400" b="1">
                <a:latin typeface="Times New Roman" panose="02020603050405020304" pitchFamily="18" charset="0"/>
              </a:rPr>
              <a:t>次，已知</a:t>
            </a:r>
            <a:r>
              <a:rPr lang="en-US" altLang="zh-CN" sz="2400" b="1">
                <a:latin typeface="Times New Roman" panose="02020603050405020304" pitchFamily="18" charset="0"/>
              </a:rPr>
              <a:t>cache</a:t>
            </a:r>
            <a:r>
              <a:rPr lang="zh-CN" altLang="en-US" sz="2400" b="1">
                <a:latin typeface="Times New Roman" panose="02020603050405020304" pitchFamily="18" charset="0"/>
              </a:rPr>
              <a:t>存取周期为</a:t>
            </a:r>
            <a:r>
              <a:rPr lang="en-US" altLang="zh-CN" sz="2400" b="1">
                <a:latin typeface="Times New Roman" panose="02020603050405020304" pitchFamily="18" charset="0"/>
              </a:rPr>
              <a:t>50ns</a:t>
            </a:r>
            <a:r>
              <a:rPr lang="zh-CN" altLang="en-US" sz="2400" b="1">
                <a:latin typeface="Times New Roman" panose="02020603050405020304" pitchFamily="18" charset="0"/>
              </a:rPr>
              <a:t>，主存存取周期为</a:t>
            </a:r>
            <a:r>
              <a:rPr lang="en-US" altLang="zh-CN" sz="2400" b="1">
                <a:latin typeface="Times New Roman" panose="02020603050405020304" pitchFamily="18" charset="0"/>
              </a:rPr>
              <a:t>250ns</a:t>
            </a:r>
            <a:r>
              <a:rPr lang="zh-CN" altLang="en-US" sz="2400" b="1">
                <a:latin typeface="Times New Roman" panose="02020603050405020304" pitchFamily="18" charset="0"/>
              </a:rPr>
              <a:t>，求</a:t>
            </a:r>
            <a:r>
              <a:rPr lang="en-US" altLang="zh-CN" sz="2400" b="1">
                <a:latin typeface="Times New Roman" panose="02020603050405020304" pitchFamily="18" charset="0"/>
              </a:rPr>
              <a:t>cache/</a:t>
            </a:r>
            <a:r>
              <a:rPr lang="zh-CN" altLang="en-US" sz="2400" b="1">
                <a:latin typeface="Times New Roman" panose="02020603050405020304" pitchFamily="18" charset="0"/>
              </a:rPr>
              <a:t>主存系统的效率和平均访问时间。</a:t>
            </a:r>
          </a:p>
          <a:p>
            <a:pPr>
              <a:lnSpc>
                <a:spcPct val="130000"/>
              </a:lnSpc>
            </a:pPr>
            <a:r>
              <a:rPr lang="en-US" altLang="zh-CN" sz="3200" b="1">
                <a:latin typeface="Times New Roman" panose="02020603050405020304" pitchFamily="18" charset="0"/>
              </a:rPr>
              <a:t>【</a:t>
            </a:r>
            <a:r>
              <a:rPr lang="zh-CN" altLang="en-US" sz="3200" b="1">
                <a:latin typeface="Times New Roman" panose="02020603050405020304" pitchFamily="18" charset="0"/>
              </a:rPr>
              <a:t>解</a:t>
            </a:r>
            <a:r>
              <a:rPr lang="en-US" altLang="zh-CN" sz="3200" b="1">
                <a:latin typeface="Times New Roman" panose="02020603050405020304" pitchFamily="18" charset="0"/>
              </a:rPr>
              <a:t>】</a:t>
            </a:r>
          </a:p>
        </p:txBody>
      </p:sp>
      <p:graphicFrame>
        <p:nvGraphicFramePr>
          <p:cNvPr id="24578" name="Object 3">
            <a:extLst>
              <a:ext uri="{FF2B5EF4-FFF2-40B4-BE49-F238E27FC236}">
                <a16:creationId xmlns:a16="http://schemas.microsoft.com/office/drawing/2014/main" id="{58551378-66B6-44D5-B46B-7E1EF618DC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420938"/>
          <a:ext cx="4710112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公式" r:id="rId3" imgW="2044130" imgH="393846" progId="Equation.3">
                  <p:embed/>
                </p:oleObj>
              </mc:Choice>
              <mc:Fallback>
                <p:oleObj name="公式" r:id="rId3" imgW="2044130" imgH="39384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20938"/>
                        <a:ext cx="4710112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D9E7E6CD-2D2A-467E-936C-0A27EA805C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3500438"/>
          <a:ext cx="3190875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公式" r:id="rId5" imgW="1168210" imgH="393846" progId="Equation.3">
                  <p:embed/>
                </p:oleObj>
              </mc:Choice>
              <mc:Fallback>
                <p:oleObj name="公式" r:id="rId5" imgW="1168210" imgH="39384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500438"/>
                        <a:ext cx="3190875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5">
            <a:extLst>
              <a:ext uri="{FF2B5EF4-FFF2-40B4-BE49-F238E27FC236}">
                <a16:creationId xmlns:a16="http://schemas.microsoft.com/office/drawing/2014/main" id="{EBCD7263-9D96-4428-B95C-0180AD1AB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508500"/>
          <a:ext cx="649763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公式" r:id="rId7" imgW="2591117" imgH="419417" progId="Equation.3">
                  <p:embed/>
                </p:oleObj>
              </mc:Choice>
              <mc:Fallback>
                <p:oleObj name="公式" r:id="rId7" imgW="2591117" imgH="41941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508500"/>
                        <a:ext cx="649763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6">
            <a:extLst>
              <a:ext uri="{FF2B5EF4-FFF2-40B4-BE49-F238E27FC236}">
                <a16:creationId xmlns:a16="http://schemas.microsoft.com/office/drawing/2014/main" id="{E0C81C8A-9F88-4D4C-A4DB-D3D51A1F1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661025"/>
          <a:ext cx="3852862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公式" r:id="rId9" imgW="1358627" imgH="393846" progId="Equation.3">
                  <p:embed/>
                </p:oleObj>
              </mc:Choice>
              <mc:Fallback>
                <p:oleObj name="公式" r:id="rId9" imgW="1358627" imgH="39384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661025"/>
                        <a:ext cx="3852862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8">
            <a:extLst>
              <a:ext uri="{FF2B5EF4-FFF2-40B4-BE49-F238E27FC236}">
                <a16:creationId xmlns:a16="http://schemas.microsoft.com/office/drawing/2014/main" id="{9CB78E16-0153-4EEC-BE78-86FBE635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805488"/>
            <a:ext cx="1663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平均周期</a:t>
            </a:r>
            <a:r>
              <a:rPr lang="en-US" altLang="zh-CN" sz="2400" b="1">
                <a:latin typeface="Times New Roman" panose="02020603050405020304" pitchFamily="18" charset="0"/>
              </a:rPr>
              <a:t>ta</a:t>
            </a:r>
          </a:p>
        </p:txBody>
      </p:sp>
      <p:sp>
        <p:nvSpPr>
          <p:cNvPr id="24584" name="Rectangle 9">
            <a:extLst>
              <a:ext uri="{FF2B5EF4-FFF2-40B4-BE49-F238E27FC236}">
                <a16:creationId xmlns:a16="http://schemas.microsoft.com/office/drawing/2014/main" id="{EBB51EA7-A86C-4129-A4AA-DAD3795AA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24400"/>
            <a:ext cx="154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访问效率</a:t>
            </a:r>
            <a:r>
              <a:rPr lang="en-US" altLang="zh-CN" sz="2400" b="1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4585" name="Rectangle 10">
            <a:extLst>
              <a:ext uri="{FF2B5EF4-FFF2-40B4-BE49-F238E27FC236}">
                <a16:creationId xmlns:a16="http://schemas.microsoft.com/office/drawing/2014/main" id="{18E8CEB1-1B86-4883-8C69-09573CEED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36838"/>
            <a:ext cx="127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</a:rPr>
              <a:t>命中率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24586" name="Rectangle 11">
            <a:extLst>
              <a:ext uri="{FF2B5EF4-FFF2-40B4-BE49-F238E27FC236}">
                <a16:creationId xmlns:a16="http://schemas.microsoft.com/office/drawing/2014/main" id="{1DF48920-7B53-4E72-8B7C-7708622FC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500438"/>
            <a:ext cx="2051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主存慢于</a:t>
            </a:r>
            <a:r>
              <a:rPr lang="en-US" altLang="zh-CN" sz="2000" b="1">
                <a:latin typeface="Times New Roman" panose="02020603050405020304" pitchFamily="18" charset="0"/>
              </a:rPr>
              <a:t>cache</a:t>
            </a:r>
            <a:r>
              <a:rPr lang="zh-CN" altLang="en-US" sz="2000" b="1">
                <a:latin typeface="Times New Roman" panose="02020603050405020304" pitchFamily="18" charset="0"/>
              </a:rPr>
              <a:t>的倍率 </a:t>
            </a:r>
            <a:r>
              <a:rPr lang="en-US" altLang="zh-CN" sz="2000" b="1">
                <a:latin typeface="Times New Roman" panose="02020603050405020304" pitchFamily="18" charset="0"/>
              </a:rPr>
              <a:t>r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>
            <a:extLst>
              <a:ext uri="{FF2B5EF4-FFF2-40B4-BE49-F238E27FC236}">
                <a16:creationId xmlns:a16="http://schemas.microsoft.com/office/drawing/2014/main" id="{EB40C906-B274-4C00-BF64-FDC0BCC0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>
            <a:extLst>
              <a:ext uri="{FF2B5EF4-FFF2-40B4-BE49-F238E27FC236}">
                <a16:creationId xmlns:a16="http://schemas.microsoft.com/office/drawing/2014/main" id="{77558C3F-FA93-4867-9F2F-816FEC7B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>
            <a:extLst>
              <a:ext uri="{FF2B5EF4-FFF2-40B4-BE49-F238E27FC236}">
                <a16:creationId xmlns:a16="http://schemas.microsoft.com/office/drawing/2014/main" id="{E81C6A67-1D42-43CB-9DA4-3631B00E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2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:a16="http://schemas.microsoft.com/office/drawing/2014/main" id="{930BB80C-33F2-47ED-844F-FD6BA3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>
            <a:extLst>
              <a:ext uri="{FF2B5EF4-FFF2-40B4-BE49-F238E27FC236}">
                <a16:creationId xmlns:a16="http://schemas.microsoft.com/office/drawing/2014/main" id="{D6A88576-4A1E-4E31-893D-1F9C69FBF0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4419600"/>
            <a:ext cx="8915400" cy="2438400"/>
          </a:xfrm>
        </p:spPr>
        <p:txBody>
          <a:bodyPr/>
          <a:lstStyle/>
          <a:p>
            <a:pPr eaLnBrk="1" hangingPunct="1"/>
            <a:r>
              <a:rPr lang="en-US" altLang="zh-CN" sz="2800"/>
              <a:t>CPU</a:t>
            </a:r>
            <a:r>
              <a:rPr lang="zh-CN" altLang="en-US" sz="2800"/>
              <a:t>如何区分读出的代码是指令还是数据？</a:t>
            </a:r>
          </a:p>
          <a:p>
            <a:pPr eaLnBrk="1" hangingPunct="1"/>
            <a:r>
              <a:rPr lang="zh-CN" altLang="en-US" sz="2800"/>
              <a:t>指令流：时间：取指周期，空间：内存到指令寄存器</a:t>
            </a:r>
          </a:p>
          <a:p>
            <a:pPr eaLnBrk="1" hangingPunct="1"/>
            <a:r>
              <a:rPr lang="zh-CN" altLang="en-US" sz="2800"/>
              <a:t>数据流：时间：执行周期，空间：内存到数据寄存器 </a:t>
            </a:r>
          </a:p>
          <a:p>
            <a:pPr eaLnBrk="1" hangingPunct="1">
              <a:buFontTx/>
              <a:buNone/>
            </a:pPr>
            <a:endParaRPr lang="en-US" altLang="zh-CN" sz="2800"/>
          </a:p>
        </p:txBody>
      </p:sp>
      <p:pic>
        <p:nvPicPr>
          <p:cNvPr id="40963" name="Picture 4">
            <a:extLst>
              <a:ext uri="{FF2B5EF4-FFF2-40B4-BE49-F238E27FC236}">
                <a16:creationId xmlns:a16="http://schemas.microsoft.com/office/drawing/2014/main" id="{BA21E661-DBAB-4F58-B9CA-B5BB2108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1" r="7227" b="14943"/>
          <a:stretch>
            <a:fillRect/>
          </a:stretch>
        </p:blipFill>
        <p:spPr bwMode="auto">
          <a:xfrm>
            <a:off x="1600200" y="304800"/>
            <a:ext cx="61722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>
            <a:extLst>
              <a:ext uri="{FF2B5EF4-FFF2-40B4-BE49-F238E27FC236}">
                <a16:creationId xmlns:a16="http://schemas.microsoft.com/office/drawing/2014/main" id="{010C0DCB-0AF3-4407-93AE-DDB8EC5D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>
            <a:extLst>
              <a:ext uri="{FF2B5EF4-FFF2-40B4-BE49-F238E27FC236}">
                <a16:creationId xmlns:a16="http://schemas.microsoft.com/office/drawing/2014/main" id="{C9BE411E-B04C-406C-A0A6-443229C9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FC2EA3B0-562B-4E0B-9DC7-8D2BE2AD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>
            <a:extLst>
              <a:ext uri="{FF2B5EF4-FFF2-40B4-BE49-F238E27FC236}">
                <a16:creationId xmlns:a16="http://schemas.microsoft.com/office/drawing/2014/main" id="{C3CAB3A7-A75A-4F8F-8A3F-C53B3BE3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0571E6-9D17-44BD-A013-FD942552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625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200" b="1">
                <a:solidFill>
                  <a:schemeClr val="tx2"/>
                </a:solidFill>
              </a:rPr>
              <a:t>虚实地址的变换过程（段式）</a:t>
            </a:r>
          </a:p>
        </p:txBody>
      </p:sp>
      <p:pic>
        <p:nvPicPr>
          <p:cNvPr id="140291" name="Picture 3" descr="图4">
            <a:extLst>
              <a:ext uri="{FF2B5EF4-FFF2-40B4-BE49-F238E27FC236}">
                <a16:creationId xmlns:a16="http://schemas.microsoft.com/office/drawing/2014/main" id="{4D80B647-FC5C-45D2-8E66-E3FDC94C8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62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>
            <a:extLst>
              <a:ext uri="{FF2B5EF4-FFF2-40B4-BE49-F238E27FC236}">
                <a16:creationId xmlns:a16="http://schemas.microsoft.com/office/drawing/2014/main" id="{1B80AD1E-9BF4-4980-8408-DB0D67F5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>
            <a:extLst>
              <a:ext uri="{FF2B5EF4-FFF2-40B4-BE49-F238E27FC236}">
                <a16:creationId xmlns:a16="http://schemas.microsoft.com/office/drawing/2014/main" id="{3DB7E89E-D344-4C55-B425-DAD8DE93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F3EBC219-98D4-4FCF-B1E1-9167D0EEA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200" b="1">
                <a:solidFill>
                  <a:schemeClr val="tx2"/>
                </a:solidFill>
              </a:rPr>
              <a:t>虚实地址的变换过程（页式）</a:t>
            </a:r>
          </a:p>
        </p:txBody>
      </p:sp>
      <p:pic>
        <p:nvPicPr>
          <p:cNvPr id="143363" name="Picture 3" descr="1110">
            <a:extLst>
              <a:ext uri="{FF2B5EF4-FFF2-40B4-BE49-F238E27FC236}">
                <a16:creationId xmlns:a16="http://schemas.microsoft.com/office/drawing/2014/main" id="{AEB673F9-24BF-4FA3-86D5-C6758410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84313"/>
            <a:ext cx="7315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>
            <a:extLst>
              <a:ext uri="{FF2B5EF4-FFF2-40B4-BE49-F238E27FC236}">
                <a16:creationId xmlns:a16="http://schemas.microsoft.com/office/drawing/2014/main" id="{F8B8B11B-1444-4721-A01A-8FD778BF1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>
            <a:extLst>
              <a:ext uri="{FF2B5EF4-FFF2-40B4-BE49-F238E27FC236}">
                <a16:creationId xmlns:a16="http://schemas.microsoft.com/office/drawing/2014/main" id="{C943D6AD-7B2A-4845-864C-5637D690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4">
            <a:extLst>
              <a:ext uri="{FF2B5EF4-FFF2-40B4-BE49-F238E27FC236}">
                <a16:creationId xmlns:a16="http://schemas.microsoft.com/office/drawing/2014/main" id="{DDD52309-DA3A-432F-9707-461B05576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86000"/>
            <a:ext cx="76200" cy="76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8D177F14-A054-4DD3-B61B-7737AFED8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92150"/>
            <a:ext cx="8686800" cy="65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宋体" panose="02010600030101010101" pitchFamily="2" charset="-122"/>
              </a:rPr>
              <a:t>计算机体系结构的分类</a:t>
            </a:r>
          </a:p>
          <a:p>
            <a:pPr eaLnBrk="1" hangingPunct="1"/>
            <a:endParaRPr lang="zh-CN" altLang="en-US" sz="3200" b="1"/>
          </a:p>
          <a:p>
            <a:pPr eaLnBrk="1" hangingPunct="1"/>
            <a:r>
              <a:rPr lang="zh-CN" altLang="en-US" sz="3200" b="1"/>
              <a:t>按指令流和数据流的多倍性概念进行分类：</a:t>
            </a:r>
          </a:p>
          <a:p>
            <a:pPr eaLnBrk="1" hangingPunct="1"/>
            <a:r>
              <a:rPr lang="zh-CN" altLang="en-US" sz="3200" b="1"/>
              <a:t>（</a:t>
            </a:r>
            <a:r>
              <a:rPr lang="en-US" altLang="zh-CN" sz="3200" b="1"/>
              <a:t>1</a:t>
            </a:r>
            <a:r>
              <a:rPr lang="zh-CN" altLang="en-US" sz="3200" b="1"/>
              <a:t>）</a:t>
            </a:r>
            <a:r>
              <a:rPr lang="zh-CN" altLang="en-US" sz="3200" b="1">
                <a:solidFill>
                  <a:srgbClr val="FF0000"/>
                </a:solidFill>
              </a:rPr>
              <a:t>单指令流单数据流</a:t>
            </a:r>
            <a:r>
              <a:rPr lang="en-US" altLang="zh-CN" sz="3200" b="1">
                <a:solidFill>
                  <a:srgbClr val="FF0000"/>
                </a:solidFill>
              </a:rPr>
              <a:t>SISD </a:t>
            </a:r>
            <a:r>
              <a:rPr lang="zh-CN" altLang="en-US" sz="3200" b="1"/>
              <a:t>，传统的单处理机属于</a:t>
            </a:r>
            <a:r>
              <a:rPr lang="en-US" altLang="zh-CN" sz="3200" b="1"/>
              <a:t>SISD</a:t>
            </a:r>
            <a:r>
              <a:rPr lang="zh-CN" altLang="en-US" sz="3200" b="1"/>
              <a:t>计算机。</a:t>
            </a:r>
          </a:p>
          <a:p>
            <a:pPr eaLnBrk="1" hangingPunct="1"/>
            <a:r>
              <a:rPr lang="zh-CN" altLang="en-US" sz="3200" b="1"/>
              <a:t> （</a:t>
            </a:r>
            <a:r>
              <a:rPr lang="en-US" altLang="zh-CN" sz="3200" b="1"/>
              <a:t>2</a:t>
            </a:r>
            <a:r>
              <a:rPr lang="zh-CN" altLang="en-US" sz="3200" b="1"/>
              <a:t>）</a:t>
            </a:r>
            <a:r>
              <a:rPr lang="zh-CN" altLang="en-US" sz="3200" b="1">
                <a:solidFill>
                  <a:srgbClr val="FF0000"/>
                </a:solidFill>
              </a:rPr>
              <a:t>单指令流多数据流</a:t>
            </a:r>
            <a:r>
              <a:rPr lang="en-US" altLang="zh-CN" sz="3200" b="1">
                <a:solidFill>
                  <a:srgbClr val="FF0000"/>
                </a:solidFill>
              </a:rPr>
              <a:t>SIMD</a:t>
            </a:r>
            <a:r>
              <a:rPr lang="zh-CN" altLang="en-US" sz="3200" b="1"/>
              <a:t>，并行处理机是</a:t>
            </a:r>
            <a:r>
              <a:rPr lang="en-US" altLang="zh-CN" sz="3200" b="1"/>
              <a:t>SIMD</a:t>
            </a:r>
            <a:r>
              <a:rPr lang="zh-CN" altLang="en-US" sz="3200" b="1"/>
              <a:t>计算机的典型代表。</a:t>
            </a:r>
          </a:p>
          <a:p>
            <a:pPr eaLnBrk="1" hangingPunct="1"/>
            <a:r>
              <a:rPr lang="zh-CN" altLang="en-US" sz="3200" b="1"/>
              <a:t> （</a:t>
            </a:r>
            <a:r>
              <a:rPr lang="en-US" altLang="zh-CN" sz="3200" b="1"/>
              <a:t>3</a:t>
            </a:r>
            <a:r>
              <a:rPr lang="zh-CN" altLang="en-US" sz="3200" b="1"/>
              <a:t>）</a:t>
            </a:r>
            <a:r>
              <a:rPr lang="zh-CN" altLang="en-US" sz="3200" b="1">
                <a:solidFill>
                  <a:srgbClr val="FF0000"/>
                </a:solidFill>
              </a:rPr>
              <a:t>多指令流单数据流</a:t>
            </a:r>
            <a:r>
              <a:rPr lang="en-US" altLang="zh-CN" sz="3200" b="1">
                <a:solidFill>
                  <a:srgbClr val="FF0000"/>
                </a:solidFill>
              </a:rPr>
              <a:t>MISD </a:t>
            </a:r>
            <a:r>
              <a:rPr lang="zh-CN" altLang="en-US" sz="3200" b="1"/>
              <a:t>，实际上不存在，但也有学者认为存在 。</a:t>
            </a:r>
          </a:p>
          <a:p>
            <a:pPr eaLnBrk="1" hangingPunct="1"/>
            <a:r>
              <a:rPr lang="zh-CN" altLang="en-US" sz="3200" b="1"/>
              <a:t> （</a:t>
            </a:r>
            <a:r>
              <a:rPr lang="en-US" altLang="zh-CN" sz="3200" b="1"/>
              <a:t>4</a:t>
            </a:r>
            <a:r>
              <a:rPr lang="zh-CN" altLang="en-US" sz="3200" b="1"/>
              <a:t>）</a:t>
            </a:r>
            <a:r>
              <a:rPr lang="zh-CN" altLang="en-US" sz="3200" b="1">
                <a:solidFill>
                  <a:srgbClr val="FF0000"/>
                </a:solidFill>
              </a:rPr>
              <a:t>多指令流多数据流</a:t>
            </a:r>
            <a:r>
              <a:rPr lang="en-US" altLang="zh-CN" sz="3200" b="1">
                <a:solidFill>
                  <a:srgbClr val="FF0000"/>
                </a:solidFill>
              </a:rPr>
              <a:t>MIMD </a:t>
            </a:r>
            <a:r>
              <a:rPr lang="zh-CN" altLang="en-US" sz="3200" b="1"/>
              <a:t>，包括了大多数多处理机及多计算机系统。</a:t>
            </a:r>
          </a:p>
          <a:p>
            <a:pPr eaLnBrk="1" hangingPunct="1"/>
            <a:endParaRPr lang="zh-CN" altLang="en-US" sz="3200" b="1"/>
          </a:p>
          <a:p>
            <a:pPr eaLnBrk="1" hangingPunct="1"/>
            <a:endParaRPr lang="zh-CN" altLang="en-US" sz="3200" b="1"/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D63BBA3A-8D0E-4076-B3BD-262B364F3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7772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200" b="1">
                <a:solidFill>
                  <a:schemeClr val="tx2"/>
                </a:solidFill>
              </a:rPr>
              <a:t>虚实地址的变换过程（段页式）</a:t>
            </a:r>
          </a:p>
        </p:txBody>
      </p:sp>
      <p:pic>
        <p:nvPicPr>
          <p:cNvPr id="146435" name="Picture 3" descr="1115">
            <a:extLst>
              <a:ext uri="{FF2B5EF4-FFF2-40B4-BE49-F238E27FC236}">
                <a16:creationId xmlns:a16="http://schemas.microsoft.com/office/drawing/2014/main" id="{3164279E-C5ED-4C57-971D-13E7B572A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696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>
            <a:extLst>
              <a:ext uri="{FF2B5EF4-FFF2-40B4-BE49-F238E27FC236}">
                <a16:creationId xmlns:a16="http://schemas.microsoft.com/office/drawing/2014/main" id="{2DD69AE3-ADF6-4C7D-A804-9C5247F0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>
            <a:extLst>
              <a:ext uri="{FF2B5EF4-FFF2-40B4-BE49-F238E27FC236}">
                <a16:creationId xmlns:a16="http://schemas.microsoft.com/office/drawing/2014/main" id="{43490506-0CFC-424A-BA0A-72E23AAD9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>
            <a:extLst>
              <a:ext uri="{FF2B5EF4-FFF2-40B4-BE49-F238E27FC236}">
                <a16:creationId xmlns:a16="http://schemas.microsoft.com/office/drawing/2014/main" id="{AA62B5DB-4211-46E5-98AA-0DFF68DD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转换后援缓冲器</a:t>
            </a:r>
            <a:r>
              <a:rPr lang="en-US" altLang="zh-CN"/>
              <a:t>(TLB)/</a:t>
            </a:r>
            <a:r>
              <a:rPr lang="zh-CN" altLang="en-US"/>
              <a:t>快表</a:t>
            </a:r>
          </a:p>
        </p:txBody>
      </p:sp>
      <p:sp>
        <p:nvSpPr>
          <p:cNvPr id="149507" name="内容占位符 2">
            <a:extLst>
              <a:ext uri="{FF2B5EF4-FFF2-40B4-BE49-F238E27FC236}">
                <a16:creationId xmlns:a16="http://schemas.microsoft.com/office/drawing/2014/main" id="{56534A5E-906B-420C-B565-64E53BDB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由于页表通常在主存中，因而即使逻辑页已经在主存中，也至少要访问两次物理存储器才能实现一次访存，这将使虚拟存储器的存取时间加倍。为了避免对主存访问次数的增多，可以对页表本身实行二级缓存，把页表中的最活跃的部分存放在高速存储器中，组成</a:t>
            </a:r>
            <a:r>
              <a:rPr lang="zh-CN" altLang="zh-CN" b="1"/>
              <a:t>快表</a:t>
            </a:r>
            <a:r>
              <a:rPr lang="zh-CN" altLang="zh-CN"/>
              <a:t>。这个专用于页表缓存的高速存储部件通常称为</a:t>
            </a:r>
            <a:r>
              <a:rPr lang="zh-CN" altLang="zh-CN" b="1"/>
              <a:t>转换后援缓冲器(TLB)</a:t>
            </a:r>
            <a:r>
              <a:rPr lang="en-US" altLang="zh-CN"/>
              <a:t>。 保存在主存中的完整页表</a:t>
            </a:r>
            <a:r>
              <a:rPr lang="zh-CN" altLang="zh-CN"/>
              <a:t>则称为</a:t>
            </a:r>
            <a:r>
              <a:rPr lang="zh-CN" altLang="zh-CN" b="1"/>
              <a:t>慢表</a:t>
            </a:r>
            <a:r>
              <a:rPr lang="zh-CN" altLang="zh-CN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>
            <a:extLst>
              <a:ext uri="{FF2B5EF4-FFF2-40B4-BE49-F238E27FC236}">
                <a16:creationId xmlns:a16="http://schemas.microsoft.com/office/drawing/2014/main" id="{83EA1D20-63FF-4F2A-B53A-241E18B1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转换后援缓冲器</a:t>
            </a:r>
            <a:r>
              <a:rPr lang="en-US" altLang="zh-CN"/>
              <a:t>(TLB)/</a:t>
            </a:r>
            <a:r>
              <a:rPr lang="zh-CN" altLang="en-US"/>
              <a:t>快表</a:t>
            </a:r>
          </a:p>
        </p:txBody>
      </p:sp>
      <p:sp>
        <p:nvSpPr>
          <p:cNvPr id="150531" name="内容占位符 2">
            <a:extLst>
              <a:ext uri="{FF2B5EF4-FFF2-40B4-BE49-F238E27FC236}">
                <a16:creationId xmlns:a16="http://schemas.microsoft.com/office/drawing/2014/main" id="{E2DB3D18-4AB7-42F8-9DF0-F73649C9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0532" name="Picture 1" descr="C:\Documents and Settings\Administrator\Application Data\Tencent\Users\68046508\QQ\WinTemp\RichOle\4I4GK97$XV53WCXTHOMG%0K.jpg">
            <a:extLst>
              <a:ext uri="{FF2B5EF4-FFF2-40B4-BE49-F238E27FC236}">
                <a16:creationId xmlns:a16="http://schemas.microsoft.com/office/drawing/2014/main" id="{5D4276E0-D121-41AE-A4D4-1F7878BB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4582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>
            <a:extLst>
              <a:ext uri="{FF2B5EF4-FFF2-40B4-BE49-F238E27FC236}">
                <a16:creationId xmlns:a16="http://schemas.microsoft.com/office/drawing/2014/main" id="{B4129085-719B-4F67-A327-14CB9C9D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608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2D958A1F-1135-45E1-BE07-9D15E7F40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2667000"/>
          </a:xfrm>
        </p:spPr>
        <p:txBody>
          <a:bodyPr/>
          <a:lstStyle/>
          <a:p>
            <a:pPr algn="l" eaLnBrk="1" hangingPunct="1"/>
            <a:r>
              <a:rPr lang="zh-CN" altLang="en-US" sz="2800"/>
              <a:t>题</a:t>
            </a:r>
            <a:r>
              <a:rPr lang="en-US" altLang="zh-CN" sz="2800"/>
              <a:t>9 cache</a:t>
            </a:r>
            <a:r>
              <a:rPr lang="zh-CN" altLang="en-US" sz="2800"/>
              <a:t>访问时间为</a:t>
            </a:r>
            <a:r>
              <a:rPr lang="en-US" altLang="zh-CN" sz="2800"/>
              <a:t>15ns</a:t>
            </a:r>
            <a:r>
              <a:rPr lang="zh-CN" altLang="en-US" sz="2800"/>
              <a:t>，如果被访单元在主存中，需要用</a:t>
            </a:r>
            <a:r>
              <a:rPr lang="en-US" altLang="zh-CN" sz="2800"/>
              <a:t>60ns</a:t>
            </a:r>
            <a:r>
              <a:rPr lang="zh-CN" altLang="en-US" sz="2800"/>
              <a:t>时间将其装入</a:t>
            </a:r>
            <a:r>
              <a:rPr lang="en-US" altLang="zh-CN" sz="2800"/>
              <a:t>cache,</a:t>
            </a:r>
            <a:r>
              <a:rPr lang="zh-CN" altLang="en-US" sz="2800"/>
              <a:t>然后再访问。若被访单元不在主存中，则需要</a:t>
            </a:r>
            <a:r>
              <a:rPr lang="en-US" altLang="zh-CN" sz="2800"/>
              <a:t>10ms</a:t>
            </a:r>
            <a:r>
              <a:rPr lang="zh-CN" altLang="en-US" sz="2800"/>
              <a:t>时间将其读入主存，再装入</a:t>
            </a:r>
            <a:r>
              <a:rPr lang="en-US" altLang="zh-CN" sz="2800"/>
              <a:t>cache</a:t>
            </a:r>
            <a:r>
              <a:rPr lang="zh-CN" altLang="en-US" sz="2800"/>
              <a:t>访问。若</a:t>
            </a:r>
            <a:r>
              <a:rPr lang="en-US" altLang="zh-CN" sz="2800"/>
              <a:t>cache</a:t>
            </a:r>
            <a:r>
              <a:rPr lang="zh-CN" altLang="en-US" sz="2800"/>
              <a:t>命中率为</a:t>
            </a:r>
            <a:r>
              <a:rPr lang="en-US" altLang="zh-CN" sz="2800"/>
              <a:t>90%</a:t>
            </a:r>
            <a:r>
              <a:rPr lang="zh-CN" altLang="en-US" sz="2800"/>
              <a:t>，主存命中率为</a:t>
            </a:r>
            <a:r>
              <a:rPr lang="en-US" altLang="zh-CN" sz="2800"/>
              <a:t>60%</a:t>
            </a:r>
            <a:r>
              <a:rPr lang="zh-CN" altLang="en-US" sz="2800"/>
              <a:t>，求该系统访问一个字的平均时间。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C5BE9A7A-619A-4DEF-AD66-A698A9DD93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2971800"/>
            <a:ext cx="8382000" cy="3429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/>
              <a:t>解：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被访问字在</a:t>
            </a:r>
            <a:r>
              <a:rPr lang="en-US" altLang="zh-CN" sz="2800"/>
              <a:t>cache</a:t>
            </a:r>
            <a:r>
              <a:rPr lang="zh-CN" altLang="en-US" sz="2800"/>
              <a:t>中概率：</a:t>
            </a:r>
            <a:r>
              <a:rPr lang="en-US" altLang="zh-CN" sz="2800"/>
              <a:t>0.9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不在</a:t>
            </a:r>
            <a:r>
              <a:rPr lang="en-US" altLang="zh-CN" sz="2800"/>
              <a:t>cache</a:t>
            </a:r>
            <a:r>
              <a:rPr lang="zh-CN" altLang="en-US" sz="2800"/>
              <a:t>中在主存中的概率</a:t>
            </a:r>
            <a:r>
              <a:rPr lang="zh-CN" altLang="en-US" sz="2800">
                <a:sym typeface="Wingdings" panose="05000000000000000000" pitchFamily="2" charset="2"/>
              </a:rPr>
              <a:t>：</a:t>
            </a:r>
            <a:r>
              <a:rPr lang="en-US" altLang="zh-CN" sz="2800">
                <a:sym typeface="Wingdings" panose="05000000000000000000" pitchFamily="2" charset="2"/>
              </a:rPr>
              <a:t>(1-0.9)*0.6=0.06</a:t>
            </a:r>
            <a:r>
              <a:rPr lang="zh-CN" altLang="en-US" sz="2800">
                <a:sym typeface="Wingdings" panose="05000000000000000000" pitchFamily="2" charset="2"/>
              </a:rPr>
              <a:t>　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不在</a:t>
            </a:r>
            <a:r>
              <a:rPr lang="en-US" altLang="zh-CN" sz="2800"/>
              <a:t>cache</a:t>
            </a:r>
            <a:r>
              <a:rPr lang="zh-CN" altLang="en-US" sz="2800"/>
              <a:t>也不在主存的概率：</a:t>
            </a:r>
            <a:r>
              <a:rPr lang="en-US" altLang="zh-CN" sz="2800"/>
              <a:t>1-0.9-0.06=0.04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故该系统中访问一个字的平均时间：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/>
              <a:t>          </a:t>
            </a:r>
            <a:r>
              <a:rPr lang="en-US" altLang="zh-CN" sz="2800"/>
              <a:t>15*0.9+(</a:t>
            </a:r>
            <a:r>
              <a:rPr lang="en-US" altLang="zh-CN" sz="2800">
                <a:solidFill>
                  <a:srgbClr val="FF0000"/>
                </a:solidFill>
              </a:rPr>
              <a:t>15+60</a:t>
            </a:r>
            <a:r>
              <a:rPr lang="en-US" altLang="zh-CN" sz="2800"/>
              <a:t>)*0.06+(</a:t>
            </a:r>
            <a:r>
              <a:rPr lang="en-US" altLang="zh-CN" sz="2800">
                <a:solidFill>
                  <a:srgbClr val="FF0000"/>
                </a:solidFill>
              </a:rPr>
              <a:t>15+60+10M</a:t>
            </a:r>
            <a:r>
              <a:rPr lang="en-US" altLang="zh-CN" sz="2800"/>
              <a:t>)*0.04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/>
              <a:t>    = 400021 ns</a:t>
            </a:r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>
            <a:extLst>
              <a:ext uri="{FF2B5EF4-FFF2-40B4-BE49-F238E27FC236}">
                <a16:creationId xmlns:a16="http://schemas.microsoft.com/office/drawing/2014/main" id="{68A2CEC6-4942-4D12-B499-DC1BF3624F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8392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例：设某虚存有如下快表放在相联存储器中，其容量为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8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个存储单元，问：按如下三个虚拟地址访问主存，主存的实际地址码是多少？（设地址均为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进制）</a:t>
            </a:r>
          </a:p>
        </p:txBody>
      </p:sp>
      <p:graphicFrame>
        <p:nvGraphicFramePr>
          <p:cNvPr id="25602" name="Object 3">
            <a:extLst>
              <a:ext uri="{FF2B5EF4-FFF2-40B4-BE49-F238E27FC236}">
                <a16:creationId xmlns:a16="http://schemas.microsoft.com/office/drawing/2014/main" id="{C1C3A3D9-9EE1-4C23-BE9D-D91F7EB636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828800"/>
          <a:ext cx="3940175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Picture" r:id="rId3" imgW="2626169" imgH="1975421" progId="Word.Picture.8">
                  <p:embed/>
                </p:oleObj>
              </mc:Choice>
              <mc:Fallback>
                <p:oleObj name="Picture" r:id="rId3" imgW="2626169" imgH="1975421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3940175" cy="295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4">
            <a:extLst>
              <a:ext uri="{FF2B5EF4-FFF2-40B4-BE49-F238E27FC236}">
                <a16:creationId xmlns:a16="http://schemas.microsoft.com/office/drawing/2014/main" id="{38A46569-EDAE-42A8-9475-330E659423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1981200"/>
          <a:ext cx="4973638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Picture" r:id="rId5" imgW="3311969" imgH="1877123" progId="Word.Picture.8">
                  <p:embed/>
                </p:oleObj>
              </mc:Choice>
              <mc:Fallback>
                <p:oleObj name="Picture" r:id="rId5" imgW="3311969" imgH="1877123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1200"/>
                        <a:ext cx="4973638" cy="281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5">
            <a:extLst>
              <a:ext uri="{FF2B5EF4-FFF2-40B4-BE49-F238E27FC236}">
                <a16:creationId xmlns:a16="http://schemas.microsoft.com/office/drawing/2014/main" id="{B4B9FE58-FD46-45AE-B392-2D6548E0F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9144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(1)80000H+0324H=80324H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      (2)96000H+0128H=96128H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      (3)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去主存中查找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FEF7EE65-E79F-4FC6-B451-BE394C679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2590800"/>
            <a:ext cx="8229600" cy="3611563"/>
          </a:xfrm>
        </p:spPr>
        <p:txBody>
          <a:bodyPr/>
          <a:lstStyle/>
          <a:p>
            <a:pPr eaLnBrk="1" hangingPunct="1"/>
            <a:r>
              <a:rPr lang="zh-CN" altLang="en-US" sz="2800"/>
              <a:t>虚地址长度：</a:t>
            </a:r>
            <a:r>
              <a:rPr lang="en-US" altLang="zh-CN" sz="2800"/>
              <a:t>5+10=</a:t>
            </a:r>
            <a:r>
              <a:rPr lang="en-US" altLang="zh-CN" sz="2800">
                <a:solidFill>
                  <a:srgbClr val="FF0000"/>
                </a:solidFill>
              </a:rPr>
              <a:t>15</a:t>
            </a:r>
            <a:r>
              <a:rPr lang="zh-CN" altLang="en-US" sz="2800"/>
              <a:t>位</a:t>
            </a:r>
          </a:p>
          <a:p>
            <a:pPr eaLnBrk="1" hangingPunct="1"/>
            <a:r>
              <a:rPr lang="zh-CN" altLang="en-US" sz="2800"/>
              <a:t>实地址长度：</a:t>
            </a:r>
            <a:r>
              <a:rPr lang="en-US" altLang="zh-CN" sz="2800">
                <a:solidFill>
                  <a:srgbClr val="FF0000"/>
                </a:solidFill>
              </a:rPr>
              <a:t>14</a:t>
            </a:r>
            <a:r>
              <a:rPr lang="zh-CN" altLang="en-US" sz="2800"/>
              <a:t>位（</a:t>
            </a:r>
            <a:r>
              <a:rPr lang="en-US" altLang="zh-CN" sz="2800"/>
              <a:t>16KB</a:t>
            </a:r>
            <a:r>
              <a:rPr lang="zh-CN" altLang="en-US" sz="2800"/>
              <a:t>）</a:t>
            </a:r>
          </a:p>
          <a:p>
            <a:pPr eaLnBrk="1" hangingPunct="1"/>
            <a:r>
              <a:rPr lang="zh-CN" altLang="en-US" sz="2800"/>
              <a:t>虚地址 </a:t>
            </a:r>
            <a:r>
              <a:rPr lang="en-US" altLang="zh-CN" sz="2800"/>
              <a:t>0AC5(H)=   </a:t>
            </a:r>
            <a:r>
              <a:rPr lang="en-US" altLang="zh-CN" sz="2800">
                <a:solidFill>
                  <a:srgbClr val="FF0000"/>
                </a:solidFill>
              </a:rPr>
              <a:t>00010</a:t>
            </a:r>
            <a:r>
              <a:rPr lang="en-US" altLang="zh-CN" sz="2800"/>
              <a:t> 1011000101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   </a:t>
            </a:r>
            <a:r>
              <a:rPr lang="zh-CN" altLang="en-US" sz="2800"/>
              <a:t>虚页</a:t>
            </a:r>
            <a:r>
              <a:rPr lang="en-US" altLang="zh-CN" sz="2800"/>
              <a:t>2</a:t>
            </a:r>
            <a:r>
              <a:rPr lang="zh-CN" altLang="en-US" sz="2800"/>
              <a:t>，对应实页</a:t>
            </a:r>
            <a:r>
              <a:rPr lang="en-US" altLang="zh-CN" sz="2800"/>
              <a:t>4</a:t>
            </a:r>
            <a:r>
              <a:rPr lang="zh-CN" altLang="en-US" sz="2800"/>
              <a:t>，对应的实地址：</a:t>
            </a:r>
          </a:p>
          <a:p>
            <a:pPr eaLnBrk="1" hangingPunct="1">
              <a:buFontTx/>
              <a:buNone/>
            </a:pPr>
            <a:r>
              <a:rPr lang="zh-CN" altLang="en-US" sz="2800"/>
              <a:t>         </a:t>
            </a:r>
            <a:r>
              <a:rPr lang="en-US" altLang="zh-CN" sz="2800">
                <a:solidFill>
                  <a:srgbClr val="FF0000"/>
                </a:solidFill>
              </a:rPr>
              <a:t>0100</a:t>
            </a:r>
            <a:r>
              <a:rPr lang="en-US" altLang="zh-CN" sz="2800"/>
              <a:t> 1011000101 </a:t>
            </a:r>
            <a:r>
              <a:rPr lang="zh-CN" altLang="en-US" sz="2800"/>
              <a:t>即</a:t>
            </a:r>
            <a:r>
              <a:rPr lang="en-US" altLang="zh-CN" sz="2800"/>
              <a:t>12C5(H)</a:t>
            </a:r>
          </a:p>
          <a:p>
            <a:pPr eaLnBrk="1" hangingPunct="1"/>
            <a:r>
              <a:rPr lang="zh-CN" altLang="en-US" sz="2800"/>
              <a:t>虚地址 </a:t>
            </a:r>
            <a:r>
              <a:rPr lang="en-US" altLang="zh-CN" sz="2800"/>
              <a:t>1AC5(H)=</a:t>
            </a:r>
            <a:r>
              <a:rPr lang="en-US" altLang="zh-CN" sz="2800">
                <a:solidFill>
                  <a:srgbClr val="FF0000"/>
                </a:solidFill>
              </a:rPr>
              <a:t> 00110</a:t>
            </a:r>
            <a:r>
              <a:rPr lang="en-US" altLang="zh-CN" sz="2800"/>
              <a:t> 1011000101</a:t>
            </a:r>
          </a:p>
          <a:p>
            <a:pPr eaLnBrk="1" hangingPunct="1">
              <a:buFontTx/>
              <a:buNone/>
            </a:pPr>
            <a:r>
              <a:rPr lang="en-US" altLang="zh-CN" sz="2800"/>
              <a:t>   </a:t>
            </a:r>
            <a:r>
              <a:rPr lang="zh-CN" altLang="en-US" sz="2800"/>
              <a:t>虚页</a:t>
            </a:r>
            <a:r>
              <a:rPr lang="en-US" altLang="zh-CN" sz="2800"/>
              <a:t>6</a:t>
            </a:r>
            <a:r>
              <a:rPr lang="zh-CN" altLang="en-US" sz="2800"/>
              <a:t>，无对应实页，发生页面中断：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CB54D322-E1FE-44EA-80B2-46A549ED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8686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>
                <a:solidFill>
                  <a:schemeClr val="tx2"/>
                </a:solidFill>
              </a:rPr>
              <a:t>题11.在一个分页虚存系统中,用户虚地址空间为32页,页长1KB,主存物理空间为16KB,已知用户程序有10页长,若虚页0、1、2、3已经分别调入到主存8、7、4、10页中，请问虚地址0AC5和1AC5对应的物理地址是多少？</a:t>
            </a:r>
            <a:endParaRPr lang="zh-CN" altLang="zh-CN" sz="4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F73EAC66-F897-4CD1-863C-BF659C9697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685800"/>
          <a:ext cx="6781800" cy="598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MP 图像" r:id="rId3" imgW="4133333" imgH="3648584" progId="Paint.Picture">
                  <p:embed/>
                </p:oleObj>
              </mc:Choice>
              <mc:Fallback>
                <p:oleObj name="BMP 图像" r:id="rId3" imgW="4133333" imgH="3648584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85800"/>
                        <a:ext cx="6781800" cy="598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843A2E6B-6E77-46B1-BECB-ADDD6D868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52400"/>
          <a:ext cx="5389563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MP 图像" r:id="rId3" imgW="3772427" imgH="4638095" progId="Paint.Picture">
                  <p:embed/>
                </p:oleObj>
              </mc:Choice>
              <mc:Fallback>
                <p:oleObj name="BMP 图像" r:id="rId3" imgW="3772427" imgH="463809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"/>
                        <a:ext cx="5389563" cy="662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">
            <a:extLst>
              <a:ext uri="{FF2B5EF4-FFF2-40B4-BE49-F238E27FC236}">
                <a16:creationId xmlns:a16="http://schemas.microsoft.com/office/drawing/2014/main" id="{0F2B90B2-92C9-43E3-BAA2-5A13F36D9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91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F1E0E15-37F1-47A9-B4AF-57D7608D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8768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3C05E94F-3A10-4CD6-BE87-FC2F8D753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181600"/>
            <a:ext cx="381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>
            <a:extLst>
              <a:ext uri="{FF2B5EF4-FFF2-40B4-BE49-F238E27FC236}">
                <a16:creationId xmlns:a16="http://schemas.microsoft.com/office/drawing/2014/main" id="{5C85EC9F-5477-424D-8DE6-88C9159C0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第二章  运算方法和运算器</a:t>
            </a:r>
            <a:r>
              <a:rPr lang="zh-CN" altLang="zh-CN" sz="51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4">
            <a:extLst>
              <a:ext uri="{FF2B5EF4-FFF2-40B4-BE49-F238E27FC236}">
                <a16:creationId xmlns:a16="http://schemas.microsoft.com/office/drawing/2014/main" id="{9CB98AFD-2B43-4257-A23C-1873878304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500" b="1">
                <a:effectLst>
                  <a:outerShdw blurRad="38100" dist="38100" dir="2700000" algn="tl">
                    <a:srgbClr val="C0C0C0"/>
                  </a:outerShdw>
                </a:effectLst>
              </a:rPr>
              <a:t>2.1</a:t>
            </a:r>
            <a:r>
              <a:rPr lang="en-US" sz="4500"/>
              <a:t>  </a:t>
            </a:r>
            <a:r>
              <a:rPr lang="zh-CN" altLang="en-US" sz="4500" b="1"/>
              <a:t>数据与文字的表示方法</a:t>
            </a:r>
          </a:p>
        </p:txBody>
      </p:sp>
      <p:sp>
        <p:nvSpPr>
          <p:cNvPr id="44035" name="Rectangle 6">
            <a:extLst>
              <a:ext uri="{FF2B5EF4-FFF2-40B4-BE49-F238E27FC236}">
                <a16:creationId xmlns:a16="http://schemas.microsoft.com/office/drawing/2014/main" id="{DF5529AD-86AD-468F-92F6-4D1E5EE14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447800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2.1.1  </a:t>
            </a:r>
            <a:r>
              <a:rPr lang="zh-CN" altLang="en-US" sz="3600" b="1">
                <a:latin typeface="宋体" panose="02010600030101010101" pitchFamily="2" charset="-122"/>
              </a:rPr>
              <a:t>数值的机器码表示</a:t>
            </a:r>
            <a:endParaRPr lang="zh-CN" altLang="en-US" sz="3600" b="1"/>
          </a:p>
        </p:txBody>
      </p:sp>
      <p:sp>
        <p:nvSpPr>
          <p:cNvPr id="44036" name="Rectangle 7">
            <a:extLst>
              <a:ext uri="{FF2B5EF4-FFF2-40B4-BE49-F238E27FC236}">
                <a16:creationId xmlns:a16="http://schemas.microsoft.com/office/drawing/2014/main" id="{B6BF5A44-CAE3-4CFA-8B47-7ED7D9428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00600"/>
            <a:ext cx="72120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>
                <a:latin typeface="宋体" panose="02010600030101010101" pitchFamily="2" charset="-122"/>
              </a:rPr>
              <a:t>④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>
                <a:latin typeface="宋体" panose="02010600030101010101" pitchFamily="2" charset="-122"/>
              </a:rPr>
              <a:t>机器数的形式：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原码，补码，移码，反码</a:t>
            </a:r>
            <a:r>
              <a: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/>
          </a:p>
        </p:txBody>
      </p:sp>
      <p:sp>
        <p:nvSpPr>
          <p:cNvPr id="143366" name="Rectangle 9">
            <a:extLst>
              <a:ext uri="{FF2B5EF4-FFF2-40B4-BE49-F238E27FC236}">
                <a16:creationId xmlns:a16="http://schemas.microsoft.com/office/drawing/2014/main" id="{D1F54354-F807-4134-B3C5-6B2D8A5F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743200"/>
            <a:ext cx="838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>
                <a:latin typeface="宋体" pitchFamily="2" charset="-122"/>
              </a:rPr>
              <a:t>① </a:t>
            </a:r>
            <a:r>
              <a:rPr lang="zh-CN" altLang="en-US" sz="2800" b="1">
                <a:latin typeface="宋体" pitchFamily="2" charset="-122"/>
              </a:rPr>
              <a:t>码  制： 计算机中表示数的大小和正负的方法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。</a:t>
            </a:r>
          </a:p>
        </p:txBody>
      </p:sp>
      <p:sp>
        <p:nvSpPr>
          <p:cNvPr id="44038" name="Rectangle 10">
            <a:extLst>
              <a:ext uri="{FF2B5EF4-FFF2-40B4-BE49-F238E27FC236}">
                <a16:creationId xmlns:a16="http://schemas.microsoft.com/office/drawing/2014/main" id="{025DE599-8C35-4972-8492-D94107756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429000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宋体" panose="02010600030101010101" pitchFamily="2" charset="-122"/>
              </a:rPr>
              <a:t>② </a:t>
            </a:r>
            <a:r>
              <a:rPr lang="zh-CN" altLang="en-US" sz="2800" b="1">
                <a:latin typeface="宋体" panose="02010600030101010101" pitchFamily="2" charset="-122"/>
              </a:rPr>
              <a:t>机器数</a:t>
            </a:r>
            <a:r>
              <a:rPr lang="en-US" altLang="zh-CN" sz="2800" b="1">
                <a:latin typeface="宋体" panose="02010600030101010101" pitchFamily="2" charset="-122"/>
              </a:rPr>
              <a:t>(</a:t>
            </a:r>
            <a:r>
              <a:rPr lang="zh-CN" altLang="en-US" sz="2800" b="1">
                <a:latin typeface="宋体" panose="02010600030101010101" pitchFamily="2" charset="-122"/>
              </a:rPr>
              <a:t>机器码</a:t>
            </a:r>
            <a:r>
              <a:rPr lang="en-US" altLang="zh-CN" sz="2800" b="1">
                <a:latin typeface="宋体" panose="02010600030101010101" pitchFamily="2" charset="-122"/>
              </a:rPr>
              <a:t>)</a:t>
            </a:r>
            <a:r>
              <a:rPr lang="zh-CN" altLang="en-US" sz="2800" b="1">
                <a:latin typeface="宋体" panose="02010600030101010101" pitchFamily="2" charset="-122"/>
              </a:rPr>
              <a:t> ：计算机内部编码表示的数，</a:t>
            </a:r>
          </a:p>
        </p:txBody>
      </p:sp>
      <p:sp>
        <p:nvSpPr>
          <p:cNvPr id="44039" name="Rectangle 11">
            <a:extLst>
              <a:ext uri="{FF2B5EF4-FFF2-40B4-BE49-F238E27FC236}">
                <a16:creationId xmlns:a16="http://schemas.microsoft.com/office/drawing/2014/main" id="{F319260D-4D77-41D2-A38F-D22716467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114800"/>
            <a:ext cx="7151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宋体" panose="02010600030101010101" pitchFamily="2" charset="-122"/>
              </a:rPr>
              <a:t>③ </a:t>
            </a:r>
            <a:r>
              <a:rPr lang="zh-CN" altLang="en-US" sz="2800" b="1">
                <a:latin typeface="宋体" panose="02010600030101010101" pitchFamily="2" charset="-122"/>
              </a:rPr>
              <a:t>真  值： 机器数原来的数值称为真值；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71899691-AD88-45F3-AC0E-93DAD07A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1" r="15384"/>
          <a:stretch>
            <a:fillRect/>
          </a:stretch>
        </p:blipFill>
        <p:spPr bwMode="auto">
          <a:xfrm>
            <a:off x="0" y="2819400"/>
            <a:ext cx="8610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>
            <a:extLst>
              <a:ext uri="{FF2B5EF4-FFF2-40B4-BE49-F238E27FC236}">
                <a16:creationId xmlns:a16="http://schemas.microsoft.com/office/drawing/2014/main" id="{5B89D417-92FF-4A78-98D1-CEA9F3F1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524000"/>
            <a:ext cx="7777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【</a:t>
            </a:r>
            <a:r>
              <a:rPr lang="zh-CN" altLang="en-US" sz="2800" b="1"/>
              <a:t>例</a:t>
            </a:r>
            <a:r>
              <a:rPr lang="en-US" altLang="zh-CN" sz="2800" b="1"/>
              <a:t>1 】</a:t>
            </a:r>
            <a:r>
              <a:rPr lang="zh-CN" altLang="en-US" sz="2800" b="1"/>
              <a:t>以定点整数为例</a:t>
            </a:r>
            <a:r>
              <a:rPr lang="en-US" altLang="zh-CN" sz="2800" b="1"/>
              <a:t>,</a:t>
            </a:r>
            <a:r>
              <a:rPr lang="zh-CN" altLang="en-US" sz="2800" b="1"/>
              <a:t>用数轴形式说明原码、补码、反码表示范围和可能的数码组合</a:t>
            </a: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1E5194B1-B365-4B96-9380-9A10E143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04800"/>
            <a:ext cx="655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2.1.1  </a:t>
            </a:r>
            <a:r>
              <a:rPr lang="zh-CN" altLang="en-US" sz="4200" b="1">
                <a:latin typeface="宋体" panose="02010600030101010101" pitchFamily="2" charset="-122"/>
              </a:rPr>
              <a:t>数值的机器码表示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C8FF8176-8B9D-47A5-A005-690ABA4CE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9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考试三注意</a:t>
            </a:r>
            <a:r>
              <a:rPr lang="zh-CN" altLang="en-US" sz="51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6AD33AE-2FF7-47E2-89D0-FDAF2C6CB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28800"/>
            <a:ext cx="830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endParaRPr lang="zh-CN" altLang="en-US" sz="2000" b="1"/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800" b="1"/>
              <a:t>1. </a:t>
            </a:r>
            <a:r>
              <a:rPr lang="zh-CN" altLang="en-US" sz="2800" b="1">
                <a:latin typeface="Times New Roman" panose="02020603050405020304" pitchFamily="18" charset="0"/>
              </a:rPr>
              <a:t>能写的尽量写，解答不要留空。</a:t>
            </a:r>
            <a:endParaRPr lang="zh-CN" altLang="en-US" sz="2800" b="1"/>
          </a:p>
          <a:p>
            <a:pPr algn="just" eaLnBrk="1" hangingPunct="1">
              <a:spcBef>
                <a:spcPct val="20000"/>
              </a:spcBef>
            </a:pPr>
            <a:endParaRPr lang="zh-CN" altLang="en-US" sz="2000" b="1"/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800" b="1"/>
              <a:t>2. </a:t>
            </a:r>
            <a:r>
              <a:rPr lang="zh-CN" altLang="en-US" sz="2800" b="1"/>
              <a:t>做题要仔细，格式要注意，按步骤给分。</a:t>
            </a:r>
          </a:p>
          <a:p>
            <a:pPr algn="just" eaLnBrk="1" hangingPunct="1">
              <a:spcBef>
                <a:spcPct val="20000"/>
              </a:spcBef>
            </a:pPr>
            <a:endParaRPr lang="zh-CN" altLang="en-US" sz="2000"/>
          </a:p>
          <a:p>
            <a:pPr algn="just" eaLnBrk="1" hangingPunct="1">
              <a:spcBef>
                <a:spcPct val="20000"/>
              </a:spcBef>
            </a:pPr>
            <a:r>
              <a:rPr lang="en-US" altLang="zh-CN" sz="2800" b="1"/>
              <a:t>3. </a:t>
            </a:r>
            <a:r>
              <a:rPr lang="zh-CN" altLang="en-US" sz="2800" b="1">
                <a:latin typeface="Times New Roman" panose="02020603050405020304" pitchFamily="18" charset="0"/>
              </a:rPr>
              <a:t>没有过程只有答案，或者过程明显错误而答案却 </a:t>
            </a:r>
          </a:p>
          <a:p>
            <a:pPr algn="just" eaLnBrk="1" hangingPunct="1">
              <a:spcBef>
                <a:spcPct val="2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    正确的，整题没分。</a:t>
            </a:r>
            <a:endParaRPr lang="zh-CN" altLang="en-US" sz="2800" b="1"/>
          </a:p>
          <a:p>
            <a:pPr algn="just" eaLnBrk="1" hangingPunct="1">
              <a:spcBef>
                <a:spcPct val="20000"/>
              </a:spcBef>
            </a:pPr>
            <a:endParaRPr lang="zh-CN" altLang="en-US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F3EB9BEB-B9D4-4F2D-B816-326EA409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684213" y="1268413"/>
            <a:ext cx="7924800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11">
            <a:extLst>
              <a:ext uri="{FF2B5EF4-FFF2-40B4-BE49-F238E27FC236}">
                <a16:creationId xmlns:a16="http://schemas.microsoft.com/office/drawing/2014/main" id="{C6522246-A714-40A1-99CD-9CC308079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200" b="1">
                <a:latin typeface="宋体" panose="02010600030101010101" pitchFamily="2" charset="-122"/>
              </a:rPr>
              <a:t>补码的几何描述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1A59614-2555-47BC-8626-F99E1606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5613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2800" bIns="82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【</a:t>
            </a:r>
            <a:r>
              <a:rPr lang="zh-CN" altLang="en-US" sz="2400" b="1">
                <a:latin typeface="宋体" panose="02010600030101010101" pitchFamily="2" charset="-122"/>
              </a:rPr>
              <a:t>例</a:t>
            </a:r>
            <a:r>
              <a:rPr lang="en-US" altLang="zh-CN" sz="2400" b="1">
                <a:latin typeface="宋体" panose="02010600030101010101" pitchFamily="2" charset="-122"/>
              </a:rPr>
              <a:t>2.3】 </a:t>
            </a:r>
            <a:r>
              <a:rPr lang="zh-CN" altLang="en-US" sz="2400" b="1">
                <a:latin typeface="宋体" panose="02010600030101010101" pitchFamily="2" charset="-122"/>
              </a:rPr>
              <a:t>已知</a:t>
            </a:r>
            <a:r>
              <a:rPr lang="en-US" altLang="zh-CN" sz="2400" b="1">
                <a:latin typeface="宋体" panose="02010600030101010101" pitchFamily="2" charset="-122"/>
              </a:rPr>
              <a:t>[X]</a:t>
            </a:r>
            <a:r>
              <a:rPr lang="zh-CN" altLang="en-US" sz="2400" b="1" baseline="-25000">
                <a:latin typeface="宋体" panose="02010600030101010101" pitchFamily="2" charset="-122"/>
              </a:rPr>
              <a:t>补</a:t>
            </a:r>
            <a:r>
              <a:rPr lang="en-US" altLang="zh-CN" sz="2400" b="1">
                <a:latin typeface="宋体" panose="02010600030101010101" pitchFamily="2" charset="-122"/>
              </a:rPr>
              <a:t>=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  <a:r>
              <a:rPr lang="en-US" altLang="zh-CN" sz="2400" b="1">
                <a:latin typeface="宋体" panose="02010600030101010101" pitchFamily="2" charset="-122"/>
              </a:rPr>
              <a:t>10011011</a:t>
            </a:r>
            <a:r>
              <a:rPr lang="zh-CN" altLang="en-US" sz="2400" b="1">
                <a:latin typeface="宋体" panose="02010600030101010101" pitchFamily="2" charset="-122"/>
              </a:rPr>
              <a:t>，求</a:t>
            </a:r>
            <a:r>
              <a:rPr lang="en-US" altLang="zh-CN" sz="2400" b="1">
                <a:latin typeface="宋体" panose="02010600030101010101" pitchFamily="2" charset="-122"/>
              </a:rPr>
              <a:t>X=?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C57306-0E01-4837-8FA4-3F9C95A5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6705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解</a:t>
            </a:r>
            <a:r>
              <a:rPr lang="en-US" altLang="zh-CN" sz="2400" b="1">
                <a:latin typeface="宋体" panose="02010600030101010101" pitchFamily="2" charset="-122"/>
              </a:rPr>
              <a:t>: X =  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0×2</a:t>
            </a:r>
            <a:r>
              <a:rPr lang="en-US" altLang="zh-CN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>8</a:t>
            </a:r>
            <a:r>
              <a:rPr lang="en-US" altLang="zh-CN" sz="2400" b="1" baseline="30000">
                <a:latin typeface="宋体" panose="02010600030101010101" pitchFamily="2" charset="-122"/>
              </a:rPr>
              <a:t> </a:t>
            </a:r>
            <a:r>
              <a:rPr lang="en-US" altLang="zh-CN" sz="2400" b="1">
                <a:latin typeface="宋体" panose="02010600030101010101" pitchFamily="2" charset="-122"/>
              </a:rPr>
              <a:t>+ 1×2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7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6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5</a:t>
            </a:r>
            <a:r>
              <a:rPr lang="en-US" altLang="zh-CN" sz="2400" b="1">
                <a:latin typeface="宋体" panose="02010600030101010101" pitchFamily="2" charset="-122"/>
              </a:rPr>
              <a:t> + 1×2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4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     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3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2</a:t>
            </a:r>
            <a:r>
              <a:rPr lang="en-US" altLang="zh-CN" sz="2400" b="1">
                <a:latin typeface="宋体" panose="02010600030101010101" pitchFamily="2" charset="-122"/>
              </a:rPr>
              <a:t>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1</a:t>
            </a:r>
            <a:r>
              <a:rPr lang="en-US" altLang="zh-CN" sz="2400" b="1">
                <a:latin typeface="宋体" panose="02010600030101010101" pitchFamily="2" charset="-122"/>
              </a:rPr>
              <a:t>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0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    =  155</a:t>
            </a:r>
          </a:p>
          <a:p>
            <a:pPr eaLnBrk="1" hangingPunct="1"/>
            <a:endParaRPr lang="zh-CN" altLang="en-US" sz="2400" b="1">
              <a:latin typeface="宋体" panose="02010600030101010101" pitchFamily="2" charset="-122"/>
            </a:endParaRP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4FFF7183-0F80-4D08-B435-823D2E94C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505200"/>
            <a:ext cx="56134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82800" bIns="82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【</a:t>
            </a:r>
            <a:r>
              <a:rPr lang="zh-CN" altLang="en-US" sz="2400" b="1">
                <a:latin typeface="宋体" panose="02010600030101010101" pitchFamily="2" charset="-122"/>
              </a:rPr>
              <a:t>例</a:t>
            </a:r>
            <a:r>
              <a:rPr lang="en-US" altLang="zh-CN" sz="2400" b="1">
                <a:latin typeface="宋体" panose="02010600030101010101" pitchFamily="2" charset="-122"/>
              </a:rPr>
              <a:t>2.4】 </a:t>
            </a:r>
            <a:r>
              <a:rPr lang="zh-CN" altLang="en-US" sz="2400" b="1">
                <a:latin typeface="宋体" panose="02010600030101010101" pitchFamily="2" charset="-122"/>
              </a:rPr>
              <a:t>已知</a:t>
            </a:r>
            <a:r>
              <a:rPr lang="en-US" altLang="zh-CN" sz="2400" b="1">
                <a:latin typeface="宋体" panose="02010600030101010101" pitchFamily="2" charset="-122"/>
              </a:rPr>
              <a:t>[X]</a:t>
            </a:r>
            <a:r>
              <a:rPr lang="zh-CN" altLang="en-US" sz="2400" b="1" baseline="-25000">
                <a:latin typeface="宋体" panose="02010600030101010101" pitchFamily="2" charset="-122"/>
              </a:rPr>
              <a:t>补</a:t>
            </a:r>
            <a:r>
              <a:rPr lang="en-US" altLang="zh-CN" sz="2400" b="1">
                <a:latin typeface="宋体" panose="02010600030101010101" pitchFamily="2" charset="-122"/>
              </a:rPr>
              <a:t>=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en-US" altLang="zh-CN" sz="2400" b="1">
                <a:latin typeface="宋体" panose="02010600030101010101" pitchFamily="2" charset="-122"/>
              </a:rPr>
              <a:t>10011011</a:t>
            </a:r>
            <a:r>
              <a:rPr lang="zh-CN" altLang="en-US" sz="2400" b="1">
                <a:latin typeface="宋体" panose="02010600030101010101" pitchFamily="2" charset="-122"/>
              </a:rPr>
              <a:t>，求</a:t>
            </a:r>
            <a:r>
              <a:rPr lang="en-US" altLang="zh-CN" sz="2400" b="1">
                <a:latin typeface="宋体" panose="02010600030101010101" pitchFamily="2" charset="-122"/>
              </a:rPr>
              <a:t>X=?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45CFC0CB-078C-4AC9-A4CA-2EF9A0F12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292600"/>
            <a:ext cx="770413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解</a:t>
            </a:r>
            <a:r>
              <a:rPr lang="en-US" altLang="zh-CN" sz="2400" b="1">
                <a:latin typeface="宋体" panose="02010600030101010101" pitchFamily="2" charset="-122"/>
              </a:rPr>
              <a:t>: X = 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-1×2</a:t>
            </a:r>
            <a:r>
              <a:rPr lang="en-US" altLang="zh-CN" sz="24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>8</a:t>
            </a:r>
            <a:r>
              <a:rPr lang="en-US" altLang="zh-CN" sz="2400" b="1" baseline="30000">
                <a:latin typeface="宋体" panose="02010600030101010101" pitchFamily="2" charset="-122"/>
              </a:rPr>
              <a:t> </a:t>
            </a:r>
            <a:r>
              <a:rPr lang="en-US" altLang="zh-CN" sz="2400" b="1">
                <a:latin typeface="宋体" panose="02010600030101010101" pitchFamily="2" charset="-122"/>
              </a:rPr>
              <a:t>+ 1×2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7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6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5</a:t>
            </a:r>
            <a:r>
              <a:rPr lang="en-US" altLang="zh-CN" sz="2400" b="1">
                <a:latin typeface="宋体" panose="02010600030101010101" pitchFamily="2" charset="-122"/>
              </a:rPr>
              <a:t> + 1×2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4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     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3</a:t>
            </a:r>
            <a:r>
              <a:rPr lang="en-US" altLang="zh-CN" sz="2400" b="1">
                <a:latin typeface="宋体" panose="02010600030101010101" pitchFamily="2" charset="-122"/>
              </a:rPr>
              <a:t> +0×2</a:t>
            </a:r>
            <a:r>
              <a:rPr lang="en-US" altLang="zh-CN" sz="2400" b="1" baseline="30000">
                <a:latin typeface="宋体" panose="02010600030101010101" pitchFamily="2" charset="-122"/>
              </a:rPr>
              <a:t>2</a:t>
            </a:r>
            <a:r>
              <a:rPr lang="en-US" altLang="zh-CN" sz="2400" b="1">
                <a:latin typeface="宋体" panose="02010600030101010101" pitchFamily="2" charset="-122"/>
              </a:rPr>
              <a:t>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1</a:t>
            </a:r>
            <a:r>
              <a:rPr lang="en-US" altLang="zh-CN" sz="2400" b="1">
                <a:latin typeface="宋体" panose="02010600030101010101" pitchFamily="2" charset="-122"/>
              </a:rPr>
              <a:t> +1×2</a:t>
            </a:r>
            <a:r>
              <a:rPr lang="en-US" altLang="zh-CN" sz="2400" b="1" baseline="30000">
                <a:latin typeface="宋体" panose="02010600030101010101" pitchFamily="2" charset="-122"/>
              </a:rPr>
              <a:t>0</a:t>
            </a:r>
            <a:r>
              <a:rPr lang="en-US" altLang="zh-CN" sz="2400" b="1">
                <a:latin typeface="宋体" panose="02010600030101010101" pitchFamily="2" charset="-122"/>
              </a:rPr>
              <a:t> 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    = -256+155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      = -101</a:t>
            </a:r>
          </a:p>
          <a:p>
            <a:pPr eaLnBrk="1" hangingPunct="1"/>
            <a:endParaRPr lang="zh-CN" altLang="en-US" sz="24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>
            <a:extLst>
              <a:ext uri="{FF2B5EF4-FFF2-40B4-BE49-F238E27FC236}">
                <a16:creationId xmlns:a16="http://schemas.microsoft.com/office/drawing/2014/main" id="{4C470A45-A3B4-49FA-A600-00628D377C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4200" b="1">
                <a:solidFill>
                  <a:schemeClr val="tx1"/>
                </a:solidFill>
                <a:latin typeface="宋体" panose="02010600030101010101" pitchFamily="2" charset="-122"/>
              </a:rPr>
              <a:t>2.1.2 </a:t>
            </a:r>
            <a:r>
              <a:rPr lang="zh-CN" altLang="en-US" sz="4200" b="1">
                <a:solidFill>
                  <a:schemeClr val="tx1"/>
                </a:solidFill>
                <a:latin typeface="宋体" panose="02010600030101010101" pitchFamily="2" charset="-122"/>
              </a:rPr>
              <a:t>数值数据的定点表示</a:t>
            </a:r>
          </a:p>
        </p:txBody>
      </p:sp>
      <p:sp>
        <p:nvSpPr>
          <p:cNvPr id="48131" name="Rectangle 6">
            <a:extLst>
              <a:ext uri="{FF2B5EF4-FFF2-40B4-BE49-F238E27FC236}">
                <a16:creationId xmlns:a16="http://schemas.microsoft.com/office/drawing/2014/main" id="{EF94E7D3-E152-4779-A4FD-B997A8671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90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常用的定点数表示</a:t>
            </a:r>
            <a:r>
              <a:rPr lang="zh-CN" altLang="en-US" sz="2400" b="1">
                <a:latin typeface="宋体" panose="02010600030101010101" pitchFamily="2" charset="-122"/>
                <a:sym typeface="Wingdings" panose="05000000000000000000" pitchFamily="2" charset="2"/>
              </a:rPr>
              <a:t>：（符号位和数值域 两部分组成）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  <p:grpSp>
        <p:nvGrpSpPr>
          <p:cNvPr id="48132" name="Group 5">
            <a:extLst>
              <a:ext uri="{FF2B5EF4-FFF2-40B4-BE49-F238E27FC236}">
                <a16:creationId xmlns:a16="http://schemas.microsoft.com/office/drawing/2014/main" id="{7C1D3F9A-FAC3-493C-89FD-20900592D987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833813"/>
            <a:ext cx="4267200" cy="1524000"/>
            <a:chOff x="0" y="0"/>
            <a:chExt cx="1330" cy="660"/>
          </a:xfrm>
        </p:grpSpPr>
        <p:grpSp>
          <p:nvGrpSpPr>
            <p:cNvPr id="48138" name="Group 6">
              <a:extLst>
                <a:ext uri="{FF2B5EF4-FFF2-40B4-BE49-F238E27FC236}">
                  <a16:creationId xmlns:a16="http://schemas.microsoft.com/office/drawing/2014/main" id="{F0899A84-265D-4143-A8B6-0788A94C6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3"/>
              <a:ext cx="1324" cy="654"/>
              <a:chOff x="0" y="0"/>
              <a:chExt cx="1324" cy="654"/>
            </a:xfrm>
          </p:grpSpPr>
          <p:grpSp>
            <p:nvGrpSpPr>
              <p:cNvPr id="48140" name="Group 7">
                <a:extLst>
                  <a:ext uri="{FF2B5EF4-FFF2-40B4-BE49-F238E27FC236}">
                    <a16:creationId xmlns:a16="http://schemas.microsoft.com/office/drawing/2014/main" id="{4482A8CB-C1DD-4D17-937E-67F6F5966C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46" cy="327"/>
                <a:chOff x="0" y="0"/>
                <a:chExt cx="446" cy="327"/>
              </a:xfrm>
            </p:grpSpPr>
            <p:sp>
              <p:nvSpPr>
                <p:cNvPr id="149512" name="Rectangle 7">
                  <a:extLst>
                    <a:ext uri="{FF2B5EF4-FFF2-40B4-BE49-F238E27FC236}">
                      <a16:creationId xmlns:a16="http://schemas.microsoft.com/office/drawing/2014/main" id="{0CFF4EEA-4138-4C60-99EC-FD596C687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0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sz="24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itchFamily="2" charset="-122"/>
                    </a:rPr>
                    <a:t>  </a:t>
                  </a:r>
                  <a:r>
                    <a:rPr lang="en-US" sz="2400" b="1">
                      <a:latin typeface="Times New Roman" pitchFamily="18" charset="0"/>
                    </a:rPr>
                    <a:t>X</a:t>
                  </a:r>
                  <a:r>
                    <a:rPr lang="en-US" sz="2400" b="1" baseline="-30000">
                      <a:latin typeface="宋体" pitchFamily="2" charset="-122"/>
                    </a:rPr>
                    <a:t>0</a:t>
                  </a:r>
                  <a:endParaRPr lang="en-US" sz="2400" b="1"/>
                </a:p>
              </p:txBody>
            </p:sp>
            <p:sp>
              <p:nvSpPr>
                <p:cNvPr id="48151" name="Rectangle 11">
                  <a:extLst>
                    <a:ext uri="{FF2B5EF4-FFF2-40B4-BE49-F238E27FC236}">
                      <a16:creationId xmlns:a16="http://schemas.microsoft.com/office/drawing/2014/main" id="{96643B90-8FFF-405F-9A9C-E03FFEFD2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8141" name="Group 10">
                <a:extLst>
                  <a:ext uri="{FF2B5EF4-FFF2-40B4-BE49-F238E27FC236}">
                    <a16:creationId xmlns:a16="http://schemas.microsoft.com/office/drawing/2014/main" id="{1CAE6CF9-591E-49AC-AFD8-3783F0ADF8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" y="0"/>
                <a:ext cx="878" cy="327"/>
                <a:chOff x="0" y="0"/>
                <a:chExt cx="878" cy="327"/>
              </a:xfrm>
            </p:grpSpPr>
            <p:sp>
              <p:nvSpPr>
                <p:cNvPr id="149515" name="Rectangle 8">
                  <a:extLst>
                    <a:ext uri="{FF2B5EF4-FFF2-40B4-BE49-F238E27FC236}">
                      <a16:creationId xmlns:a16="http://schemas.microsoft.com/office/drawing/2014/main" id="{CB1CA3A9-382E-4CEA-AF53-F1ED90005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92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sz="2400" b="1">
                      <a:solidFill>
                        <a:srgbClr val="FF0066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itchFamily="2" charset="-122"/>
                    </a:rPr>
                    <a:t>.</a:t>
                  </a:r>
                  <a:r>
                    <a:rPr lang="en-US" sz="2400" b="1">
                      <a:latin typeface="Times New Roman" pitchFamily="18" charset="0"/>
                    </a:rPr>
                    <a:t>X</a:t>
                  </a:r>
                  <a:r>
                    <a:rPr lang="en-US" sz="2400" b="1" baseline="-30000">
                      <a:latin typeface="Times New Roman" pitchFamily="18" charset="0"/>
                    </a:rPr>
                    <a:t>1  </a:t>
                  </a:r>
                  <a:r>
                    <a:rPr lang="en-US" sz="2400" b="1">
                      <a:latin typeface="Times New Roman" pitchFamily="18" charset="0"/>
                    </a:rPr>
                    <a:t>X</a:t>
                  </a:r>
                  <a:r>
                    <a:rPr lang="en-US" sz="2400" b="1" baseline="-30000">
                      <a:latin typeface="Times New Roman" pitchFamily="18" charset="0"/>
                    </a:rPr>
                    <a:t>2  </a:t>
                  </a:r>
                  <a:r>
                    <a:rPr lang="en-US" sz="2000" b="1">
                      <a:latin typeface="Times New Roman" pitchFamily="18" charset="0"/>
                    </a:rPr>
                    <a:t>· · ·</a:t>
                  </a:r>
                  <a:r>
                    <a:rPr lang="en-US" sz="2400" b="1">
                      <a:latin typeface="Times New Roman" pitchFamily="18" charset="0"/>
                    </a:rPr>
                    <a:t>  X</a:t>
                  </a:r>
                  <a:r>
                    <a:rPr lang="en-US" sz="2400" b="1" baseline="-30000">
                      <a:latin typeface="Times New Roman" pitchFamily="18" charset="0"/>
                    </a:rPr>
                    <a:t>n-1</a:t>
                  </a:r>
                </a:p>
              </p:txBody>
            </p:sp>
            <p:sp>
              <p:nvSpPr>
                <p:cNvPr id="48149" name="Rectangle 13">
                  <a:extLst>
                    <a:ext uri="{FF2B5EF4-FFF2-40B4-BE49-F238E27FC236}">
                      <a16:creationId xmlns:a16="http://schemas.microsoft.com/office/drawing/2014/main" id="{53A44675-E6E2-4FDE-961C-A80268DA6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7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8142" name="Group 13">
                <a:extLst>
                  <a:ext uri="{FF2B5EF4-FFF2-40B4-BE49-F238E27FC236}">
                    <a16:creationId xmlns:a16="http://schemas.microsoft.com/office/drawing/2014/main" id="{D721EE2C-00EE-46BD-A541-6DA7A97974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27"/>
                <a:ext cx="446" cy="327"/>
                <a:chOff x="0" y="0"/>
                <a:chExt cx="446" cy="327"/>
              </a:xfrm>
            </p:grpSpPr>
            <p:sp>
              <p:nvSpPr>
                <p:cNvPr id="48146" name="Rectangle 9">
                  <a:extLst>
                    <a:ext uri="{FF2B5EF4-FFF2-40B4-BE49-F238E27FC236}">
                      <a16:creationId xmlns:a16="http://schemas.microsoft.com/office/drawing/2014/main" id="{5B394452-432A-4C31-9538-BA3878589C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符号位</a:t>
                  </a:r>
                </a:p>
                <a:p>
                  <a:endParaRPr lang="en-US" altLang="zh-CN" sz="2400" b="1"/>
                </a:p>
              </p:txBody>
            </p:sp>
            <p:sp>
              <p:nvSpPr>
                <p:cNvPr id="48147" name="Rectangle 15">
                  <a:extLst>
                    <a:ext uri="{FF2B5EF4-FFF2-40B4-BE49-F238E27FC236}">
                      <a16:creationId xmlns:a16="http://schemas.microsoft.com/office/drawing/2014/main" id="{3EEFF875-A2BB-43D1-9C94-1D0F6300F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4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8143" name="Group 16">
                <a:extLst>
                  <a:ext uri="{FF2B5EF4-FFF2-40B4-BE49-F238E27FC236}">
                    <a16:creationId xmlns:a16="http://schemas.microsoft.com/office/drawing/2014/main" id="{22B23FA8-0315-4AF0-9FD6-00CFD46A8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" y="327"/>
                <a:ext cx="878" cy="327"/>
                <a:chOff x="0" y="0"/>
                <a:chExt cx="878" cy="327"/>
              </a:xfrm>
            </p:grpSpPr>
            <p:sp>
              <p:nvSpPr>
                <p:cNvPr id="48144" name="Rectangle 10">
                  <a:extLst>
                    <a:ext uri="{FF2B5EF4-FFF2-40B4-BE49-F238E27FC236}">
                      <a16:creationId xmlns:a16="http://schemas.microsoft.com/office/drawing/2014/main" id="{959F1749-4B4F-425E-9EE4-B427C0977D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9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数值域</a:t>
                  </a:r>
                  <a:r>
                    <a:rPr lang="en-US" altLang="zh-CN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(</a:t>
                  </a:r>
                  <a:r>
                    <a:rPr lang="zh-CN" altLang="en-US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尾数</a:t>
                  </a:r>
                  <a:r>
                    <a:rPr lang="en-US" altLang="zh-CN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)</a:t>
                  </a:r>
                </a:p>
                <a:p>
                  <a:endParaRPr lang="en-US" altLang="zh-CN" sz="2000" b="1"/>
                </a:p>
              </p:txBody>
            </p:sp>
            <p:sp>
              <p:nvSpPr>
                <p:cNvPr id="48145" name="Rectangle 17">
                  <a:extLst>
                    <a:ext uri="{FF2B5EF4-FFF2-40B4-BE49-F238E27FC236}">
                      <a16:creationId xmlns:a16="http://schemas.microsoft.com/office/drawing/2014/main" id="{1A58FB9E-AF66-4BB0-BB9B-C7E757E90E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7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8139" name="Rectangle 20">
              <a:extLst>
                <a:ext uri="{FF2B5EF4-FFF2-40B4-BE49-F238E27FC236}">
                  <a16:creationId xmlns:a16="http://schemas.microsoft.com/office/drawing/2014/main" id="{A124541D-B829-47F1-A28B-FC584AC40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0" cy="66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</p:grpSp>
      <p:sp>
        <p:nvSpPr>
          <p:cNvPr id="149524" name="Rectangle 22">
            <a:extLst>
              <a:ext uri="{FF2B5EF4-FFF2-40B4-BE49-F238E27FC236}">
                <a16:creationId xmlns:a16="http://schemas.microsoft.com/office/drawing/2014/main" id="{78C45DC9-5C44-40FB-9010-12952918E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357813"/>
            <a:ext cx="716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609725">
              <a:defRPr/>
            </a:pPr>
            <a:r>
              <a:rPr lang="zh-CN" altLang="en-US" sz="2400">
                <a:latin typeface="宋体" pitchFamily="2" charset="-122"/>
              </a:rPr>
              <a:t>原码：</a:t>
            </a:r>
            <a:r>
              <a:rPr lang="en-US" sz="2400">
                <a:latin typeface="Times New Roman" pitchFamily="18" charset="0"/>
              </a:rPr>
              <a:t>–(1–2</a:t>
            </a:r>
            <a:r>
              <a:rPr lang="en-US" sz="2400" baseline="30000">
                <a:latin typeface="Times New Roman" pitchFamily="18" charset="0"/>
              </a:rPr>
              <a:t>–n+1</a:t>
            </a:r>
            <a:r>
              <a:rPr lang="en-US" sz="2400">
                <a:latin typeface="Times New Roman" pitchFamily="18" charset="0"/>
              </a:rPr>
              <a:t>)</a:t>
            </a:r>
            <a:r>
              <a:rPr lang="zh-CN" altLang="en-US" sz="2400">
                <a:latin typeface="Times New Roman" pitchFamily="18" charset="0"/>
              </a:rPr>
              <a:t>～</a:t>
            </a:r>
            <a:r>
              <a:rPr lang="en-US" sz="2400">
                <a:latin typeface="Times New Roman" pitchFamily="18" charset="0"/>
              </a:rPr>
              <a:t>+(1–2</a:t>
            </a:r>
            <a:r>
              <a:rPr lang="en-US" sz="2400" baseline="30000">
                <a:latin typeface="Times New Roman" pitchFamily="18" charset="0"/>
              </a:rPr>
              <a:t>–n+1</a:t>
            </a:r>
            <a:r>
              <a:rPr lang="en-US" sz="2400">
                <a:latin typeface="Times New Roman" pitchFamily="18" charset="0"/>
              </a:rPr>
              <a:t>)</a:t>
            </a:r>
          </a:p>
          <a:p>
            <a:pPr indent="1609725" eaLnBrk="0" hangingPunct="0">
              <a:defRPr/>
            </a:pPr>
            <a:r>
              <a:rPr lang="zh-CN" altLang="en-US" sz="2400">
                <a:latin typeface="Times New Roman" pitchFamily="18" charset="0"/>
              </a:rPr>
              <a:t>补码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：     </a:t>
            </a:r>
            <a:r>
              <a:rPr lang="en-US" sz="2400">
                <a:latin typeface="Times New Roman" pitchFamily="18" charset="0"/>
              </a:rPr>
              <a:t>–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</a:t>
            </a:r>
            <a:r>
              <a:rPr lang="zh-CN" altLang="en-US" sz="2400">
                <a:latin typeface="Times New Roman" pitchFamily="18" charset="0"/>
              </a:rPr>
              <a:t>～</a:t>
            </a:r>
            <a:r>
              <a:rPr lang="en-US" sz="2400">
                <a:latin typeface="Times New Roman" pitchFamily="18" charset="0"/>
              </a:rPr>
              <a:t>+(1–2</a:t>
            </a:r>
            <a:r>
              <a:rPr lang="en-US" sz="2400" baseline="30000">
                <a:latin typeface="Times New Roman" pitchFamily="18" charset="0"/>
              </a:rPr>
              <a:t>–n</a:t>
            </a:r>
            <a:r>
              <a:rPr lang="en-US" altLang="zh-CN" sz="2400" baseline="30000">
                <a:latin typeface="Times New Roman" pitchFamily="18" charset="0"/>
              </a:rPr>
              <a:t>+1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sp>
        <p:nvSpPr>
          <p:cNvPr id="149525" name="Rectangle 23">
            <a:extLst>
              <a:ext uri="{FF2B5EF4-FFF2-40B4-BE49-F238E27FC236}">
                <a16:creationId xmlns:a16="http://schemas.microsoft.com/office/drawing/2014/main" id="{646537A6-3B66-46AF-A76D-BC0D6E81D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71600"/>
            <a:ext cx="5392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>
                <a:solidFill>
                  <a:schemeClr val="accent2"/>
                </a:solidFill>
                <a:latin typeface="宋体" pitchFamily="2" charset="-122"/>
              </a:rPr>
              <a:t>定点表示法</a:t>
            </a:r>
            <a:r>
              <a:rPr lang="zh-CN" altLang="en-US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</a:t>
            </a:r>
            <a:r>
              <a:rPr lang="zh-CN" altLang="en-US" sz="2400" b="1">
                <a:latin typeface="宋体" pitchFamily="2" charset="-122"/>
              </a:rPr>
              <a:t>小数点的位置固定不变；</a:t>
            </a:r>
          </a:p>
        </p:txBody>
      </p:sp>
      <p:sp>
        <p:nvSpPr>
          <p:cNvPr id="48135" name="Rectangle 24">
            <a:extLst>
              <a:ext uri="{FF2B5EF4-FFF2-40B4-BE49-F238E27FC236}">
                <a16:creationId xmlns:a16="http://schemas.microsoft.com/office/drawing/2014/main" id="{022EADAE-ABCF-4500-B8BD-83F928D4A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05000"/>
            <a:ext cx="508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定点机：</a:t>
            </a:r>
            <a:r>
              <a:rPr lang="zh-CN" altLang="en-US" sz="2400" b="1">
                <a:latin typeface="宋体" panose="02010600030101010101" pitchFamily="2" charset="-122"/>
              </a:rPr>
              <a:t>数是用定点表示的计算机。</a:t>
            </a:r>
          </a:p>
        </p:txBody>
      </p:sp>
      <p:sp>
        <p:nvSpPr>
          <p:cNvPr id="48136" name="Rectangle 25">
            <a:extLst>
              <a:ext uri="{FF2B5EF4-FFF2-40B4-BE49-F238E27FC236}">
                <a16:creationId xmlns:a16="http://schemas.microsoft.com/office/drawing/2014/main" id="{E9541926-034C-408B-B1D9-70E04DD02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352800"/>
            <a:ext cx="493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宋体" panose="02010600030101010101" pitchFamily="2" charset="-122"/>
              </a:rPr>
              <a:t>① </a:t>
            </a:r>
            <a:r>
              <a:rPr lang="zh-CN" altLang="en-US" sz="2400" b="1">
                <a:latin typeface="宋体" panose="02010600030101010101" pitchFamily="2" charset="-122"/>
              </a:rPr>
              <a:t>纯小数：定点于数的最高位之前</a:t>
            </a:r>
          </a:p>
        </p:txBody>
      </p:sp>
      <p:sp>
        <p:nvSpPr>
          <p:cNvPr id="48137" name="Rectangle 26">
            <a:extLst>
              <a:ext uri="{FF2B5EF4-FFF2-40B4-BE49-F238E27FC236}">
                <a16:creationId xmlns:a16="http://schemas.microsoft.com/office/drawing/2014/main" id="{F2CC041A-55BB-4D97-AAFC-7F691B56B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10200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表数范围：</a:t>
            </a: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B5C4F612-1968-4775-B731-01DE6FB764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4200" b="1">
                <a:solidFill>
                  <a:schemeClr val="tx1"/>
                </a:solidFill>
                <a:latin typeface="宋体" panose="02010600030101010101" pitchFamily="2" charset="-122"/>
              </a:rPr>
              <a:t>2.1.2 </a:t>
            </a:r>
            <a:r>
              <a:rPr lang="zh-CN" altLang="en-US" sz="4200" b="1">
                <a:solidFill>
                  <a:schemeClr val="tx1"/>
                </a:solidFill>
                <a:latin typeface="宋体" panose="02010600030101010101" pitchFamily="2" charset="-122"/>
              </a:rPr>
              <a:t>数值数据的定点表示</a:t>
            </a:r>
          </a:p>
        </p:txBody>
      </p:sp>
      <p:sp>
        <p:nvSpPr>
          <p:cNvPr id="49155" name="Rectangle 7">
            <a:extLst>
              <a:ext uri="{FF2B5EF4-FFF2-40B4-BE49-F238E27FC236}">
                <a16:creationId xmlns:a16="http://schemas.microsoft.com/office/drawing/2014/main" id="{85E058AF-B9A7-4B77-A604-A6140AD6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② </a:t>
            </a:r>
            <a:r>
              <a:rPr lang="zh-CN" altLang="en-US" sz="2400" b="1">
                <a:latin typeface="宋体" panose="02010600030101010101" pitchFamily="2" charset="-122"/>
              </a:rPr>
              <a:t>纯整数：定点于数的最低位之后</a:t>
            </a:r>
            <a:endParaRPr lang="zh-CN" altLang="en-US" sz="2400" b="1"/>
          </a:p>
        </p:txBody>
      </p:sp>
      <p:grpSp>
        <p:nvGrpSpPr>
          <p:cNvPr id="49156" name="Group 5">
            <a:extLst>
              <a:ext uri="{FF2B5EF4-FFF2-40B4-BE49-F238E27FC236}">
                <a16:creationId xmlns:a16="http://schemas.microsoft.com/office/drawing/2014/main" id="{0C949BCE-C584-4707-8EB1-6F369B4AE977}"/>
              </a:ext>
            </a:extLst>
          </p:cNvPr>
          <p:cNvGrpSpPr>
            <a:grpSpLocks/>
          </p:cNvGrpSpPr>
          <p:nvPr/>
        </p:nvGrpSpPr>
        <p:grpSpPr bwMode="auto">
          <a:xfrm>
            <a:off x="1149350" y="2603500"/>
            <a:ext cx="4038600" cy="1143000"/>
            <a:chOff x="0" y="0"/>
            <a:chExt cx="1330" cy="708"/>
          </a:xfrm>
        </p:grpSpPr>
        <p:grpSp>
          <p:nvGrpSpPr>
            <p:cNvPr id="49160" name="Group 6">
              <a:extLst>
                <a:ext uri="{FF2B5EF4-FFF2-40B4-BE49-F238E27FC236}">
                  <a16:creationId xmlns:a16="http://schemas.microsoft.com/office/drawing/2014/main" id="{8E559C08-8D1F-4070-BDF9-5AB1F8B53E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3"/>
              <a:ext cx="1324" cy="702"/>
              <a:chOff x="0" y="0"/>
              <a:chExt cx="1324" cy="702"/>
            </a:xfrm>
          </p:grpSpPr>
          <p:grpSp>
            <p:nvGrpSpPr>
              <p:cNvPr id="49162" name="Group 7">
                <a:extLst>
                  <a:ext uri="{FF2B5EF4-FFF2-40B4-BE49-F238E27FC236}">
                    <a16:creationId xmlns:a16="http://schemas.microsoft.com/office/drawing/2014/main" id="{C84572D4-78AB-46F6-B98F-6D06D5F1BC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446" cy="375"/>
                <a:chOff x="0" y="0"/>
                <a:chExt cx="446" cy="375"/>
              </a:xfrm>
            </p:grpSpPr>
            <p:sp>
              <p:nvSpPr>
                <p:cNvPr id="150536" name="Rectangle 8">
                  <a:extLst>
                    <a:ext uri="{FF2B5EF4-FFF2-40B4-BE49-F238E27FC236}">
                      <a16:creationId xmlns:a16="http://schemas.microsoft.com/office/drawing/2014/main" id="{82B36330-32C2-4F6A-B228-A005A86A7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0" cy="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>
                    <a:defRPr/>
                  </a:pPr>
                  <a:r>
                    <a:rPr lang="en-US" sz="2000" b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itchFamily="2" charset="-122"/>
                    </a:rPr>
                    <a:t>   </a:t>
                  </a:r>
                  <a:r>
                    <a:rPr lang="en-US" sz="2000" b="1">
                      <a:latin typeface="Times New Roman" pitchFamily="18" charset="0"/>
                    </a:rPr>
                    <a:t>X</a:t>
                  </a:r>
                  <a:r>
                    <a:rPr lang="en-US" sz="2000" b="1" baseline="-30000">
                      <a:latin typeface="Times New Roman" pitchFamily="18" charset="0"/>
                    </a:rPr>
                    <a:t>0</a:t>
                  </a:r>
                  <a:endParaRPr lang="en-US" sz="2000" b="1">
                    <a:latin typeface="Times New Roman" pitchFamily="18" charset="0"/>
                  </a:endParaRPr>
                </a:p>
              </p:txBody>
            </p:sp>
            <p:sp>
              <p:nvSpPr>
                <p:cNvPr id="49173" name="Rectangle 12">
                  <a:extLst>
                    <a:ext uri="{FF2B5EF4-FFF2-40B4-BE49-F238E27FC236}">
                      <a16:creationId xmlns:a16="http://schemas.microsoft.com/office/drawing/2014/main" id="{B2C046E6-EDC1-4897-872E-1D5504CD9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46" cy="37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9163" name="Group 10">
                <a:extLst>
                  <a:ext uri="{FF2B5EF4-FFF2-40B4-BE49-F238E27FC236}">
                    <a16:creationId xmlns:a16="http://schemas.microsoft.com/office/drawing/2014/main" id="{A6776AB0-EB5D-483F-B6C4-8F53C5018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" y="0"/>
                <a:ext cx="878" cy="375"/>
                <a:chOff x="0" y="0"/>
                <a:chExt cx="878" cy="375"/>
              </a:xfrm>
            </p:grpSpPr>
            <p:sp>
              <p:nvSpPr>
                <p:cNvPr id="49170" name="Rectangle 9">
                  <a:extLst>
                    <a:ext uri="{FF2B5EF4-FFF2-40B4-BE49-F238E27FC236}">
                      <a16:creationId xmlns:a16="http://schemas.microsoft.com/office/drawing/2014/main" id="{7D96187D-9085-463C-B28B-1D1833504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92" cy="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b="1">
                      <a:latin typeface="Times New Roman" panose="02020603050405020304" pitchFamily="18" charset="0"/>
                    </a:rPr>
                    <a:t>  X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1  </a:t>
                  </a:r>
                  <a:r>
                    <a:rPr lang="en-US" altLang="zh-CN" sz="2000" b="1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2  </a:t>
                  </a:r>
                  <a:r>
                    <a:rPr lang="en-US" altLang="zh-CN" sz="2000" b="1">
                      <a:latin typeface="Times New Roman" panose="02020603050405020304" pitchFamily="18" charset="0"/>
                    </a:rPr>
                    <a:t>· · · </a:t>
                  </a:r>
                  <a:r>
                    <a:rPr lang="en-US" altLang="zh-CN" sz="2400" b="1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2000" b="1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zh-CN" sz="2000" b="1" baseline="-30000">
                      <a:latin typeface="Times New Roman" panose="02020603050405020304" pitchFamily="18" charset="0"/>
                    </a:rPr>
                    <a:t>n-1</a:t>
                  </a:r>
                  <a:r>
                    <a:rPr lang="en-US" altLang="zh-CN" sz="2000" b="1" baseline="-30000">
                      <a:latin typeface="宋体" panose="02010600030101010101" pitchFamily="2" charset="-122"/>
                    </a:rPr>
                    <a:t> </a:t>
                  </a:r>
                  <a:r>
                    <a:rPr lang="en-US" altLang="zh-CN" sz="2000" b="1">
                      <a:solidFill>
                        <a:srgbClr val="FF0066"/>
                      </a:solidFill>
                      <a:latin typeface="宋体" panose="02010600030101010101" pitchFamily="2" charset="-122"/>
                    </a:rPr>
                    <a:t>.</a:t>
                  </a:r>
                </a:p>
              </p:txBody>
            </p:sp>
            <p:sp>
              <p:nvSpPr>
                <p:cNvPr id="49171" name="Rectangle 14">
                  <a:extLst>
                    <a:ext uri="{FF2B5EF4-FFF2-40B4-BE49-F238E27FC236}">
                      <a16:creationId xmlns:a16="http://schemas.microsoft.com/office/drawing/2014/main" id="{D49A4C30-DE0F-4DDF-809A-1D7321C1E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78" cy="37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9164" name="Group 13">
                <a:extLst>
                  <a:ext uri="{FF2B5EF4-FFF2-40B4-BE49-F238E27FC236}">
                    <a16:creationId xmlns:a16="http://schemas.microsoft.com/office/drawing/2014/main" id="{B7DD1B48-506A-4E91-9537-8D6ECFDFA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75"/>
                <a:ext cx="446" cy="327"/>
                <a:chOff x="0" y="0"/>
                <a:chExt cx="446" cy="327"/>
              </a:xfrm>
            </p:grpSpPr>
            <p:sp>
              <p:nvSpPr>
                <p:cNvPr id="49168" name="Rectangle 10">
                  <a:extLst>
                    <a:ext uri="{FF2B5EF4-FFF2-40B4-BE49-F238E27FC236}">
                      <a16:creationId xmlns:a16="http://schemas.microsoft.com/office/drawing/2014/main" id="{F3C491C5-AE7F-4C7C-B073-FE101AE61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36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符号位</a:t>
                  </a:r>
                  <a:endParaRPr lang="zh-CN" altLang="en-US" sz="2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169" name="Rectangle 16">
                  <a:extLst>
                    <a:ext uri="{FF2B5EF4-FFF2-40B4-BE49-F238E27FC236}">
                      <a16:creationId xmlns:a16="http://schemas.microsoft.com/office/drawing/2014/main" id="{93F0F1CA-46FB-4CF8-92BA-F99C8282A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46" cy="327"/>
                </a:xfrm>
                <a:prstGeom prst="rect">
                  <a:avLst/>
                </a:prstGeom>
                <a:noFill/>
                <a:ln w="28575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9165" name="Group 16">
                <a:extLst>
                  <a:ext uri="{FF2B5EF4-FFF2-40B4-BE49-F238E27FC236}">
                    <a16:creationId xmlns:a16="http://schemas.microsoft.com/office/drawing/2014/main" id="{01F059C4-C1A7-4AC9-91BB-1651AED8C0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" y="375"/>
                <a:ext cx="878" cy="327"/>
                <a:chOff x="0" y="0"/>
                <a:chExt cx="878" cy="327"/>
              </a:xfrm>
            </p:grpSpPr>
            <p:sp>
              <p:nvSpPr>
                <p:cNvPr id="49166" name="Rectangle 11">
                  <a:extLst>
                    <a:ext uri="{FF2B5EF4-FFF2-40B4-BE49-F238E27FC236}">
                      <a16:creationId xmlns:a16="http://schemas.microsoft.com/office/drawing/2014/main" id="{9F958906-18EE-4C69-89BE-C5A0F0FB5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9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b="1">
                      <a:solidFill>
                        <a:srgbClr val="0000FF"/>
                      </a:solidFill>
                    </a:rPr>
                    <a:t>数值域</a:t>
                  </a:r>
                  <a:r>
                    <a:rPr lang="en-US" altLang="zh-CN" b="1">
                      <a:solidFill>
                        <a:srgbClr val="0000FF"/>
                      </a:solidFill>
                    </a:rPr>
                    <a:t>(</a:t>
                  </a:r>
                  <a:r>
                    <a:rPr lang="zh-CN" altLang="en-US" b="1">
                      <a:solidFill>
                        <a:srgbClr val="0000FF"/>
                      </a:solidFill>
                    </a:rPr>
                    <a:t>尾数</a:t>
                  </a:r>
                  <a:r>
                    <a:rPr lang="en-US" altLang="zh-CN" b="1">
                      <a:solidFill>
                        <a:srgbClr val="0000FF"/>
                      </a:solidFill>
                    </a:rPr>
                    <a:t>)</a:t>
                  </a:r>
                  <a:endParaRPr lang="en-US" altLang="zh-CN" sz="2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167" name="Rectangle 18">
                  <a:extLst>
                    <a:ext uri="{FF2B5EF4-FFF2-40B4-BE49-F238E27FC236}">
                      <a16:creationId xmlns:a16="http://schemas.microsoft.com/office/drawing/2014/main" id="{8793F46B-3BB1-449B-860F-0886DF2D91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78" cy="327"/>
                </a:xfrm>
                <a:prstGeom prst="rect">
                  <a:avLst/>
                </a:prstGeom>
                <a:noFill/>
                <a:ln w="28575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49161" name="Rectangle 21">
              <a:extLst>
                <a:ext uri="{FF2B5EF4-FFF2-40B4-BE49-F238E27FC236}">
                  <a16:creationId xmlns:a16="http://schemas.microsoft.com/office/drawing/2014/main" id="{54346CB6-4617-475D-806C-BB97575E7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0" cy="708"/>
            </a:xfrm>
            <a:prstGeom prst="rect">
              <a:avLst/>
            </a:prstGeom>
            <a:noFill/>
            <a:ln w="2857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</p:grpSp>
      <p:sp>
        <p:nvSpPr>
          <p:cNvPr id="150548" name="Rectangle 23">
            <a:extLst>
              <a:ext uri="{FF2B5EF4-FFF2-40B4-BE49-F238E27FC236}">
                <a16:creationId xmlns:a16="http://schemas.microsoft.com/office/drawing/2014/main" id="{008CD625-1094-4D99-B658-09C00AAF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5562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>
                <a:latin typeface="宋体" pitchFamily="2" charset="-122"/>
              </a:rPr>
              <a:t>原码、反码：</a:t>
            </a:r>
            <a:r>
              <a:rPr lang="en-US" sz="2400" b="1"/>
              <a:t>–</a:t>
            </a:r>
            <a:r>
              <a:rPr lang="en-US" sz="2400" b="1">
                <a:latin typeface="宋体" pitchFamily="2" charset="-122"/>
              </a:rPr>
              <a:t>(2</a:t>
            </a:r>
            <a:r>
              <a:rPr lang="en-US" sz="2400" b="1" baseline="30000">
                <a:latin typeface="宋体" pitchFamily="2" charset="-122"/>
              </a:rPr>
              <a:t>n-1 </a:t>
            </a:r>
            <a:r>
              <a:rPr lang="en-US" sz="2400" b="1"/>
              <a:t>–</a:t>
            </a:r>
            <a:r>
              <a:rPr lang="en-US" sz="2400" b="1">
                <a:latin typeface="宋体" pitchFamily="2" charset="-122"/>
              </a:rPr>
              <a:t>1)</a:t>
            </a:r>
            <a:r>
              <a:rPr lang="zh-CN" altLang="en-US" sz="2400" b="1">
                <a:latin typeface="宋体" pitchFamily="2" charset="-122"/>
              </a:rPr>
              <a:t>～</a:t>
            </a:r>
            <a:r>
              <a:rPr lang="en-US" sz="2400" b="1">
                <a:latin typeface="宋体" pitchFamily="2" charset="-122"/>
              </a:rPr>
              <a:t>+(2</a:t>
            </a:r>
            <a:r>
              <a:rPr lang="en-US" sz="2400" b="1" baseline="30000">
                <a:latin typeface="宋体" pitchFamily="2" charset="-122"/>
              </a:rPr>
              <a:t>n-1 </a:t>
            </a:r>
            <a:r>
              <a:rPr lang="en-US" sz="2400" b="1"/>
              <a:t>–</a:t>
            </a:r>
            <a:r>
              <a:rPr lang="en-US" sz="2400" b="1">
                <a:latin typeface="宋体" pitchFamily="2" charset="-122"/>
              </a:rPr>
              <a:t>1)</a:t>
            </a:r>
          </a:p>
          <a:p>
            <a:pPr eaLnBrk="0" hangingPunct="0">
              <a:defRPr/>
            </a:pPr>
            <a:r>
              <a:rPr lang="zh-CN" altLang="en-US" sz="2400" b="1">
                <a:latin typeface="宋体" pitchFamily="2" charset="-122"/>
              </a:rPr>
              <a:t>补码、移码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：     </a:t>
            </a:r>
            <a:r>
              <a:rPr lang="en-US" sz="2400" b="1"/>
              <a:t>–</a:t>
            </a:r>
            <a:r>
              <a:rPr lang="en-US" sz="2400" b="1">
                <a:latin typeface="宋体" pitchFamily="2" charset="-122"/>
              </a:rPr>
              <a:t>2</a:t>
            </a:r>
            <a:r>
              <a:rPr lang="en-US" sz="2400" b="1" baseline="30000">
                <a:latin typeface="宋体" pitchFamily="2" charset="-122"/>
              </a:rPr>
              <a:t>n-1</a:t>
            </a:r>
            <a:r>
              <a:rPr lang="zh-CN" altLang="en-US" sz="2400" b="1">
                <a:latin typeface="宋体" pitchFamily="2" charset="-122"/>
              </a:rPr>
              <a:t>～</a:t>
            </a:r>
            <a:r>
              <a:rPr lang="en-US" sz="2400" b="1">
                <a:latin typeface="宋体" pitchFamily="2" charset="-122"/>
              </a:rPr>
              <a:t>+(2</a:t>
            </a:r>
            <a:r>
              <a:rPr lang="en-US" sz="2400" b="1" baseline="30000">
                <a:latin typeface="宋体" pitchFamily="2" charset="-122"/>
              </a:rPr>
              <a:t>n-1 </a:t>
            </a:r>
            <a:r>
              <a:rPr lang="en-US" sz="2400" b="1"/>
              <a:t>–</a:t>
            </a:r>
            <a:r>
              <a:rPr lang="en-US" sz="2400" b="1">
                <a:latin typeface="宋体" pitchFamily="2" charset="-122"/>
              </a:rPr>
              <a:t>1)</a:t>
            </a:r>
          </a:p>
        </p:txBody>
      </p:sp>
      <p:sp>
        <p:nvSpPr>
          <p:cNvPr id="49158" name="Rectangle 24">
            <a:extLst>
              <a:ext uri="{FF2B5EF4-FFF2-40B4-BE49-F238E27FC236}">
                <a16:creationId xmlns:a16="http://schemas.microsoft.com/office/drawing/2014/main" id="{323A71B0-295B-40EB-AECD-0FED57AAB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733800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表数范围：</a:t>
            </a:r>
          </a:p>
        </p:txBody>
      </p:sp>
      <p:sp>
        <p:nvSpPr>
          <p:cNvPr id="49159" name="Rectangle 6">
            <a:extLst>
              <a:ext uri="{FF2B5EF4-FFF2-40B4-BE49-F238E27FC236}">
                <a16:creationId xmlns:a16="http://schemas.microsoft.com/office/drawing/2014/main" id="{8BBAFC01-B448-4563-9451-82758559E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47800"/>
            <a:ext cx="708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常用的定点数表示：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2">
            <a:extLst>
              <a:ext uri="{FF2B5EF4-FFF2-40B4-BE49-F238E27FC236}">
                <a16:creationId xmlns:a16="http://schemas.microsoft.com/office/drawing/2014/main" id="{37A7F063-F0EE-4E8C-A7E7-F2BBFBB52A0B}"/>
              </a:ext>
            </a:extLst>
          </p:cNvPr>
          <p:cNvGrpSpPr>
            <a:grpSpLocks/>
          </p:cNvGrpSpPr>
          <p:nvPr/>
        </p:nvGrpSpPr>
        <p:grpSpPr bwMode="auto">
          <a:xfrm>
            <a:off x="0" y="188913"/>
            <a:ext cx="9144000" cy="5575300"/>
            <a:chOff x="0" y="0"/>
            <a:chExt cx="5760" cy="3512"/>
          </a:xfrm>
        </p:grpSpPr>
        <p:sp>
          <p:nvSpPr>
            <p:cNvPr id="50179" name="Rectangle 3">
              <a:extLst>
                <a:ext uri="{FF2B5EF4-FFF2-40B4-BE49-F238E27FC236}">
                  <a16:creationId xmlns:a16="http://schemas.microsoft.com/office/drawing/2014/main" id="{1679A516-2F95-485D-A5A4-F543FF49A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</a:rPr>
                <a:t>【</a:t>
              </a:r>
              <a:r>
                <a:rPr lang="zh-CN" altLang="en-US" sz="2800" b="1">
                  <a:latin typeface="Times New Roman" panose="02020603050405020304" pitchFamily="18" charset="0"/>
                </a:rPr>
                <a:t>例</a:t>
              </a:r>
              <a:r>
                <a:rPr lang="en-US" altLang="zh-CN" sz="2800" b="1">
                  <a:latin typeface="Times New Roman" panose="02020603050405020304" pitchFamily="18" charset="0"/>
                </a:rPr>
                <a:t>2.8 】</a:t>
              </a:r>
              <a:r>
                <a:rPr lang="zh-CN" altLang="en-US" sz="2400" b="1">
                  <a:latin typeface="Times New Roman" panose="02020603050405020304" pitchFamily="18" charset="0"/>
                </a:rPr>
                <a:t>机器字长</a:t>
              </a:r>
              <a:r>
                <a:rPr lang="en-US" altLang="zh-CN" sz="2400" b="1">
                  <a:latin typeface="Times New Roman" panose="02020603050405020304" pitchFamily="18" charset="0"/>
                </a:rPr>
                <a:t>16</a:t>
              </a:r>
              <a:r>
                <a:rPr lang="zh-CN" altLang="en-US" sz="2400" b="1">
                  <a:latin typeface="Times New Roman" panose="02020603050405020304" pitchFamily="18" charset="0"/>
                </a:rPr>
                <a:t>位，定点表示，尾数</a:t>
              </a:r>
              <a:r>
                <a:rPr lang="en-US" altLang="zh-CN" sz="2400" b="1">
                  <a:latin typeface="Times New Roman" panose="02020603050405020304" pitchFamily="18" charset="0"/>
                </a:rPr>
                <a:t>15</a:t>
              </a:r>
              <a:r>
                <a:rPr lang="zh-CN" altLang="en-US" sz="2400" b="1">
                  <a:latin typeface="Times New Roman" panose="02020603050405020304" pitchFamily="18" charset="0"/>
                </a:rPr>
                <a:t>位，数符</a:t>
              </a: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位问：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）定点原码整数表示时，最大正数是多少？最小负数是多少？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）定点原码小数表示时，最大正数是多少？最小负数是多少？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latin typeface="Times New Roman" panose="02020603050405020304" pitchFamily="18" charset="0"/>
                </a:rPr>
                <a:t>解：定点原码整数表示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latin typeface="Times New Roman" panose="02020603050405020304" pitchFamily="18" charset="0"/>
                </a:rPr>
                <a:t>       最大正数值＝（</a:t>
              </a:r>
              <a:r>
                <a:rPr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baseline="30000">
                  <a:solidFill>
                    <a:srgbClr val="FF0000"/>
                  </a:solidFill>
                  <a:latin typeface="宋体" panose="02010600030101010101" pitchFamily="2" charset="-122"/>
                </a:rPr>
                <a:t>15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－</a:t>
              </a:r>
              <a:r>
                <a:rPr lang="en-US" altLang="zh-CN" sz="2800" b="1">
                  <a:latin typeface="Times New Roman" panose="02020603050405020304" pitchFamily="18" charset="0"/>
                </a:rPr>
                <a:t>1 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lang="en-US" altLang="zh-CN" sz="1600" b="1">
                  <a:latin typeface="Times New Roman" panose="02020603050405020304" pitchFamily="18" charset="0"/>
                </a:rPr>
                <a:t>10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＝ （＋</a:t>
              </a:r>
              <a:r>
                <a:rPr lang="en-US" altLang="zh-CN" sz="2800" b="1">
                  <a:latin typeface="Times New Roman" panose="02020603050405020304" pitchFamily="18" charset="0"/>
                </a:rPr>
                <a:t>32767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lang="en-US" altLang="zh-CN" sz="1600" b="1">
                  <a:latin typeface="Times New Roman" panose="02020603050405020304" pitchFamily="18" charset="0"/>
                </a:rPr>
                <a:t>10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zh-CN" sz="2800" b="1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endParaRPr lang="en-US" altLang="zh-CN" sz="2800" b="1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latin typeface="Times New Roman" panose="02020603050405020304" pitchFamily="18" charset="0"/>
                </a:rPr>
                <a:t>       </a:t>
              </a:r>
              <a:r>
                <a:rPr lang="zh-CN" altLang="en-US" sz="2800" b="1">
                  <a:latin typeface="Times New Roman" panose="02020603050405020304" pitchFamily="18" charset="0"/>
                </a:rPr>
                <a:t>最小负数值＝ － （</a:t>
              </a:r>
              <a:r>
                <a:rPr lang="en-US" altLang="zh-CN" sz="2800" b="1">
                  <a:latin typeface="Times New Roman" panose="02020603050405020304" pitchFamily="18" charset="0"/>
                </a:rPr>
                <a:t>2</a:t>
              </a:r>
              <a:r>
                <a:rPr lang="en-US" altLang="zh-CN" sz="2800" b="1" baseline="30000">
                  <a:solidFill>
                    <a:srgbClr val="FF0000"/>
                  </a:solidFill>
                  <a:latin typeface="宋体" panose="02010600030101010101" pitchFamily="2" charset="-122"/>
                </a:rPr>
                <a:t>15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－</a:t>
              </a:r>
              <a:r>
                <a:rPr lang="en-US" altLang="zh-CN" sz="2800" b="1">
                  <a:latin typeface="Times New Roman" panose="02020603050405020304" pitchFamily="18" charset="0"/>
                </a:rPr>
                <a:t>1 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lang="en-US" altLang="zh-CN" sz="1600" b="1">
                  <a:latin typeface="Times New Roman" panose="02020603050405020304" pitchFamily="18" charset="0"/>
                </a:rPr>
                <a:t>10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＝ （ － </a:t>
              </a:r>
              <a:r>
                <a:rPr lang="en-US" altLang="zh-CN" sz="2800" b="1">
                  <a:latin typeface="Times New Roman" panose="02020603050405020304" pitchFamily="18" charset="0"/>
                </a:rPr>
                <a:t>32767</a:t>
              </a:r>
              <a:r>
                <a:rPr lang="zh-CN" altLang="en-US" sz="2800" b="1">
                  <a:latin typeface="Times New Roman" panose="02020603050405020304" pitchFamily="18" charset="0"/>
                </a:rPr>
                <a:t>）</a:t>
              </a:r>
              <a:r>
                <a:rPr lang="en-US" altLang="zh-CN" sz="1600" b="1">
                  <a:latin typeface="Times New Roman" panose="02020603050405020304" pitchFamily="18" charset="0"/>
                </a:rPr>
                <a:t>10</a:t>
              </a:r>
            </a:p>
          </p:txBody>
        </p:sp>
        <p:grpSp>
          <p:nvGrpSpPr>
            <p:cNvPr id="50180" name="Group 4">
              <a:extLst>
                <a:ext uri="{FF2B5EF4-FFF2-40B4-BE49-F238E27FC236}">
                  <a16:creationId xmlns:a16="http://schemas.microsoft.com/office/drawing/2014/main" id="{7480F52C-3311-419B-87BE-34A2A57E8A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1905"/>
              <a:ext cx="4128" cy="428"/>
              <a:chOff x="0" y="0"/>
              <a:chExt cx="4128" cy="428"/>
            </a:xfrm>
          </p:grpSpPr>
          <p:sp>
            <p:nvSpPr>
              <p:cNvPr id="50184" name="Line 5">
                <a:extLst>
                  <a:ext uri="{FF2B5EF4-FFF2-40B4-BE49-F238E27FC236}">
                    <a16:creationId xmlns:a16="http://schemas.microsoft.com/office/drawing/2014/main" id="{F6A17A9E-9D58-4376-9F31-92B41E75F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0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185" name="Text Box 6">
                <a:extLst>
                  <a:ext uri="{FF2B5EF4-FFF2-40B4-BE49-F238E27FC236}">
                    <a16:creationId xmlns:a16="http://schemas.microsoft.com/office/drawing/2014/main" id="{5127D07B-0694-42EC-88F1-BCA8914211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128" cy="4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360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sz="3600">
                    <a:latin typeface="Times New Roman" panose="02020603050405020304" pitchFamily="18" charset="0"/>
                  </a:rPr>
                  <a:t>0           111 1111 1111 1111 </a:t>
                </a:r>
              </a:p>
            </p:txBody>
          </p:sp>
        </p:grpSp>
        <p:grpSp>
          <p:nvGrpSpPr>
            <p:cNvPr id="50181" name="Group 7">
              <a:extLst>
                <a:ext uri="{FF2B5EF4-FFF2-40B4-BE49-F238E27FC236}">
                  <a16:creationId xmlns:a16="http://schemas.microsoft.com/office/drawing/2014/main" id="{B119EBBD-A1A7-4BDB-8452-E07355999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3084"/>
              <a:ext cx="4128" cy="428"/>
              <a:chOff x="0" y="0"/>
              <a:chExt cx="4128" cy="428"/>
            </a:xfrm>
          </p:grpSpPr>
          <p:sp>
            <p:nvSpPr>
              <p:cNvPr id="50182" name="Line 8">
                <a:extLst>
                  <a:ext uri="{FF2B5EF4-FFF2-40B4-BE49-F238E27FC236}">
                    <a16:creationId xmlns:a16="http://schemas.microsoft.com/office/drawing/2014/main" id="{C6063EEF-3941-4D90-B87D-BBDF524CD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0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0183" name="Text Box 9">
                <a:extLst>
                  <a:ext uri="{FF2B5EF4-FFF2-40B4-BE49-F238E27FC236}">
                    <a16:creationId xmlns:a16="http://schemas.microsoft.com/office/drawing/2014/main" id="{5C8A80D3-2F69-45B8-A556-27EAF07DE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4128" cy="4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360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sz="3600">
                    <a:latin typeface="Times New Roman" panose="02020603050405020304" pitchFamily="18" charset="0"/>
                  </a:rPr>
                  <a:t>1           111 1111 1111 1111 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1403D66F-6DAC-481B-8C5A-97B810EB3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57200"/>
            <a:ext cx="80772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定点原码小数表示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最大正数值＝（ 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－ </a:t>
            </a:r>
            <a:r>
              <a:rPr lang="en-US" altLang="zh-CN" sz="2800" b="1">
                <a:latin typeface="Times New Roman" panose="02020603050405020304" pitchFamily="18" charset="0"/>
              </a:rPr>
              <a:t>2</a:t>
            </a:r>
            <a:r>
              <a:rPr lang="en-US" altLang="zh-CN" sz="2800" b="1" baseline="30000">
                <a:latin typeface="宋体" panose="02010600030101010101" pitchFamily="2" charset="-122"/>
              </a:rPr>
              <a:t>-</a:t>
            </a:r>
            <a:r>
              <a:rPr lang="en-US" altLang="zh-CN" sz="28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>15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1600" b="1">
                <a:latin typeface="Times New Roman" panose="02020603050405020304" pitchFamily="18" charset="0"/>
              </a:rPr>
              <a:t>10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                    </a:t>
            </a:r>
            <a:r>
              <a:rPr lang="zh-CN" altLang="en-US" sz="2800" b="1">
                <a:latin typeface="Times New Roman" panose="02020603050405020304" pitchFamily="18" charset="0"/>
              </a:rPr>
              <a:t>＝ （＋</a:t>
            </a:r>
            <a:r>
              <a:rPr lang="en-US" altLang="zh-CN" sz="2800" b="1">
                <a:latin typeface="Times New Roman" panose="02020603050405020304" pitchFamily="18" charset="0"/>
              </a:rPr>
              <a:t>0.111 1111 1111 1111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1600" b="1"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最小负数值＝ －（ 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－ </a:t>
            </a:r>
            <a:r>
              <a:rPr lang="en-US" altLang="zh-CN" sz="2800" b="1">
                <a:latin typeface="Times New Roman" panose="02020603050405020304" pitchFamily="18" charset="0"/>
              </a:rPr>
              <a:t>2</a:t>
            </a:r>
            <a:r>
              <a:rPr lang="en-US" altLang="zh-CN" sz="2800" b="1" baseline="30000">
                <a:latin typeface="宋体" panose="02010600030101010101" pitchFamily="2" charset="-122"/>
              </a:rPr>
              <a:t>-</a:t>
            </a:r>
            <a:r>
              <a:rPr lang="en-US" altLang="zh-CN" sz="2800" b="1" baseline="30000">
                <a:solidFill>
                  <a:srgbClr val="FF0000"/>
                </a:solidFill>
                <a:latin typeface="宋体" panose="02010600030101010101" pitchFamily="2" charset="-122"/>
              </a:rPr>
              <a:t>15</a:t>
            </a:r>
            <a:r>
              <a:rPr lang="en-US" altLang="zh-CN" sz="2800" b="1">
                <a:latin typeface="Times New Roman" panose="02020603050405020304" pitchFamily="18" charset="0"/>
              </a:rPr>
              <a:t> 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1600" b="1">
                <a:latin typeface="Times New Roman" panose="02020603050405020304" pitchFamily="18" charset="0"/>
              </a:rPr>
              <a:t>10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                    </a:t>
            </a:r>
            <a:r>
              <a:rPr lang="zh-CN" altLang="en-US" sz="2800" b="1">
                <a:latin typeface="Times New Roman" panose="02020603050405020304" pitchFamily="18" charset="0"/>
              </a:rPr>
              <a:t>＝ （ － </a:t>
            </a:r>
            <a:r>
              <a:rPr lang="en-US" altLang="zh-CN" sz="2800" b="1">
                <a:latin typeface="Times New Roman" panose="02020603050405020304" pitchFamily="18" charset="0"/>
              </a:rPr>
              <a:t>0.111 1111 1111 1111 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1600" b="1">
                <a:latin typeface="Times New Roman" panose="02020603050405020304" pitchFamily="18" charset="0"/>
              </a:rPr>
              <a:t>2</a:t>
            </a:r>
          </a:p>
        </p:txBody>
      </p:sp>
      <p:grpSp>
        <p:nvGrpSpPr>
          <p:cNvPr id="51203" name="Group 3">
            <a:extLst>
              <a:ext uri="{FF2B5EF4-FFF2-40B4-BE49-F238E27FC236}">
                <a16:creationId xmlns:a16="http://schemas.microsoft.com/office/drawing/2014/main" id="{4BC1B545-8D2E-4004-88F2-8B5185979D96}"/>
              </a:ext>
            </a:extLst>
          </p:cNvPr>
          <p:cNvGrpSpPr>
            <a:grpSpLocks/>
          </p:cNvGrpSpPr>
          <p:nvPr/>
        </p:nvGrpSpPr>
        <p:grpSpPr bwMode="auto">
          <a:xfrm>
            <a:off x="750888" y="2586038"/>
            <a:ext cx="6553200" cy="679450"/>
            <a:chOff x="0" y="0"/>
            <a:chExt cx="4128" cy="428"/>
          </a:xfrm>
        </p:grpSpPr>
        <p:sp>
          <p:nvSpPr>
            <p:cNvPr id="51207" name="Line 6">
              <a:extLst>
                <a:ext uri="{FF2B5EF4-FFF2-40B4-BE49-F238E27FC236}">
                  <a16:creationId xmlns:a16="http://schemas.microsoft.com/office/drawing/2014/main" id="{165B0C0F-25AC-4380-94AF-FAA9EC045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1208" name="Text Box 7">
              <a:extLst>
                <a:ext uri="{FF2B5EF4-FFF2-40B4-BE49-F238E27FC236}">
                  <a16:creationId xmlns:a16="http://schemas.microsoft.com/office/drawing/2014/main" id="{2C942CF6-016D-4907-A412-CEE6E837B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128" cy="4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 b="1">
                  <a:latin typeface="Times New Roman" panose="02020603050405020304" pitchFamily="18" charset="0"/>
                </a:rPr>
                <a:t>    </a:t>
              </a:r>
              <a:r>
                <a:rPr lang="en-US" altLang="zh-CN" sz="3600" b="1">
                  <a:latin typeface="Times New Roman" panose="02020603050405020304" pitchFamily="18" charset="0"/>
                </a:rPr>
                <a:t>0           111 1111 1111 1111 </a:t>
              </a:r>
            </a:p>
          </p:txBody>
        </p:sp>
      </p:grpSp>
      <p:grpSp>
        <p:nvGrpSpPr>
          <p:cNvPr id="51204" name="Group 6">
            <a:extLst>
              <a:ext uri="{FF2B5EF4-FFF2-40B4-BE49-F238E27FC236}">
                <a16:creationId xmlns:a16="http://schemas.microsoft.com/office/drawing/2014/main" id="{9C11B6A8-678D-49FB-BD29-0C663A4DF641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5080000"/>
            <a:ext cx="6553200" cy="679450"/>
            <a:chOff x="0" y="0"/>
            <a:chExt cx="4128" cy="428"/>
          </a:xfrm>
        </p:grpSpPr>
        <p:sp>
          <p:nvSpPr>
            <p:cNvPr id="51205" name="Line 9">
              <a:extLst>
                <a:ext uri="{FF2B5EF4-FFF2-40B4-BE49-F238E27FC236}">
                  <a16:creationId xmlns:a16="http://schemas.microsoft.com/office/drawing/2014/main" id="{0EDC1E70-09A0-4130-B3E8-B44A7FFB7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1206" name="Text Box 10">
              <a:extLst>
                <a:ext uri="{FF2B5EF4-FFF2-40B4-BE49-F238E27FC236}">
                  <a16:creationId xmlns:a16="http://schemas.microsoft.com/office/drawing/2014/main" id="{6B5D7B6E-4E8F-4C0C-9FC6-E021659BB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128" cy="42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 b="1">
                  <a:latin typeface="Times New Roman" panose="02020603050405020304" pitchFamily="18" charset="0"/>
                </a:rPr>
                <a:t>    </a:t>
              </a:r>
              <a:r>
                <a:rPr lang="en-US" altLang="zh-CN" sz="3600" b="1">
                  <a:latin typeface="Times New Roman" panose="02020603050405020304" pitchFamily="18" charset="0"/>
                </a:rPr>
                <a:t>1           111 1111 1111 1111 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B08E3FC-F3CD-4D6C-BA94-93A3F7D6C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67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4200" b="1">
                <a:solidFill>
                  <a:schemeClr val="tx2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2.2</a:t>
            </a:r>
            <a:r>
              <a:rPr lang="zh-CN" altLang="zh-CN" sz="42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4200">
                <a:solidFill>
                  <a:schemeClr val="tx2"/>
                </a:solidFill>
                <a:latin typeface="宋体" panose="02010600030101010101" pitchFamily="2" charset="-122"/>
              </a:rPr>
              <a:t>定点数的加减法运算及加法器</a:t>
            </a:r>
            <a:r>
              <a:rPr lang="zh-CN" altLang="zh-CN" sz="45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>
            <a:extLst>
              <a:ext uri="{FF2B5EF4-FFF2-40B4-BE49-F238E27FC236}">
                <a16:creationId xmlns:a16="http://schemas.microsoft.com/office/drawing/2014/main" id="{50C0E49E-C904-4347-9FFB-F53B5E2CC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2766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>
                <a:latin typeface="宋体" panose="02010600030101010101" pitchFamily="2" charset="-122"/>
              </a:rPr>
              <a:t>所以，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X+Y= +0.0110</a:t>
            </a:r>
            <a:r>
              <a:rPr lang="zh-CN" altLang="zh-CN" sz="2400"/>
              <a:t> </a:t>
            </a:r>
          </a:p>
        </p:txBody>
      </p:sp>
      <p:graphicFrame>
        <p:nvGraphicFramePr>
          <p:cNvPr id="3074" name="Object 4">
            <a:extLst>
              <a:ext uri="{FF2B5EF4-FFF2-40B4-BE49-F238E27FC236}">
                <a16:creationId xmlns:a16="http://schemas.microsoft.com/office/drawing/2014/main" id="{D86765AC-A075-4C61-B6F7-5A5017FD1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524000"/>
          <a:ext cx="51816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MP 图像" r:id="rId3" imgW="2076740" imgH="590476" progId="Paint.Picture">
                  <p:embed/>
                </p:oleObj>
              </mc:Choice>
              <mc:Fallback>
                <p:oleObj name="BMP 图像" r:id="rId3" imgW="2076740" imgH="59047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24000"/>
                        <a:ext cx="51816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6">
            <a:extLst>
              <a:ext uri="{FF2B5EF4-FFF2-40B4-BE49-F238E27FC236}">
                <a16:creationId xmlns:a16="http://schemas.microsoft.com/office/drawing/2014/main" id="{75BFC028-B969-4A34-A7E9-C02B80D7A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例：X=+0.1011，Y＝-0.0101，求X+Y</a:t>
            </a:r>
          </a:p>
        </p:txBody>
      </p:sp>
      <p:sp>
        <p:nvSpPr>
          <p:cNvPr id="3077" name="Rectangle 7">
            <a:extLst>
              <a:ext uri="{FF2B5EF4-FFF2-40B4-BE49-F238E27FC236}">
                <a16:creationId xmlns:a16="http://schemas.microsoft.com/office/drawing/2014/main" id="{2813371B-DDC3-4EDB-9537-B568664C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914400"/>
            <a:ext cx="561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6600"/>
                </a:solidFill>
                <a:latin typeface="宋体" panose="02010600030101010101" pitchFamily="2" charset="-122"/>
              </a:rPr>
              <a:t>解：</a:t>
            </a:r>
            <a:r>
              <a:rPr lang="zh-CN" altLang="zh-CN" sz="2400">
                <a:latin typeface="宋体" panose="02010600030101010101" pitchFamily="2" charset="-122"/>
              </a:rPr>
              <a:t>	[X]</a:t>
            </a:r>
            <a:r>
              <a:rPr lang="zh-CN" altLang="zh-CN" sz="2400" baseline="-30000">
                <a:latin typeface="宋体" panose="02010600030101010101" pitchFamily="2" charset="-122"/>
              </a:rPr>
              <a:t>补</a:t>
            </a:r>
            <a:r>
              <a:rPr lang="zh-CN" altLang="zh-CN" sz="2400">
                <a:latin typeface="宋体" panose="02010600030101010101" pitchFamily="2" charset="-122"/>
              </a:rPr>
              <a:t>= 0.1011 ，  [Y]</a:t>
            </a:r>
            <a:r>
              <a:rPr lang="zh-CN" altLang="zh-CN" sz="2400" baseline="-30000">
                <a:latin typeface="宋体" panose="02010600030101010101" pitchFamily="2" charset="-122"/>
              </a:rPr>
              <a:t>补</a:t>
            </a:r>
            <a:r>
              <a:rPr lang="zh-CN" altLang="zh-CN" sz="2400">
                <a:latin typeface="宋体" panose="02010600030101010101" pitchFamily="2" charset="-122"/>
              </a:rPr>
              <a:t>= 1.1011</a:t>
            </a:r>
          </a:p>
        </p:txBody>
      </p:sp>
      <p:sp>
        <p:nvSpPr>
          <p:cNvPr id="3078" name="Rectangle 8">
            <a:extLst>
              <a:ext uri="{FF2B5EF4-FFF2-40B4-BE49-F238E27FC236}">
                <a16:creationId xmlns:a16="http://schemas.microsoft.com/office/drawing/2014/main" id="{F73CA9A3-58BA-434B-9F95-681870A84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181600"/>
            <a:ext cx="7710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②</a:t>
            </a:r>
            <a:r>
              <a:rPr lang="zh-CN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参加运算的操作数和</a:t>
            </a:r>
            <a:r>
              <a:rPr lang="zh-CN" altLang="zh-CN" sz="2400">
                <a:latin typeface="宋体" panose="02010600030101010101" pitchFamily="2" charset="-122"/>
              </a:rPr>
              <a:t>运算结果均为补码形式表示。</a:t>
            </a:r>
            <a:r>
              <a:rPr lang="zh-CN" altLang="zh-CN" sz="2400"/>
              <a:t> </a:t>
            </a:r>
          </a:p>
        </p:txBody>
      </p:sp>
      <p:sp>
        <p:nvSpPr>
          <p:cNvPr id="3079" name="Rectangle 9">
            <a:extLst>
              <a:ext uri="{FF2B5EF4-FFF2-40B4-BE49-F238E27FC236}">
                <a16:creationId xmlns:a16="http://schemas.microsoft.com/office/drawing/2014/main" id="{46B51796-5B31-450E-B1A3-94399EB2E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0386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补码加法的两个特点：</a:t>
            </a:r>
          </a:p>
        </p:txBody>
      </p:sp>
      <p:sp>
        <p:nvSpPr>
          <p:cNvPr id="3080" name="Rectangle 10">
            <a:extLst>
              <a:ext uri="{FF2B5EF4-FFF2-40B4-BE49-F238E27FC236}">
                <a16:creationId xmlns:a16="http://schemas.microsoft.com/office/drawing/2014/main" id="{5C3A6A8C-C55A-42B3-BE97-F68EFE8DB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48200"/>
            <a:ext cx="795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①</a:t>
            </a:r>
            <a:r>
              <a:rPr lang="zh-CN" altLang="zh-CN" sz="2400">
                <a:latin typeface="宋体" panose="02010600030101010101" pitchFamily="2" charset="-122"/>
              </a:rPr>
              <a:t> 符号位作为数的一部分参加运算, 符号位的进位丢掉。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>
            <a:extLst>
              <a:ext uri="{FF2B5EF4-FFF2-40B4-BE49-F238E27FC236}">
                <a16:creationId xmlns:a16="http://schemas.microsoft.com/office/drawing/2014/main" id="{334503B8-DDB4-4DDB-A7C1-D88F14FC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257800"/>
            <a:ext cx="57912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Times New Roman" panose="02020603050405020304" pitchFamily="18" charset="0"/>
              </a:rPr>
              <a:t>∴  x </a:t>
            </a:r>
            <a:r>
              <a:rPr lang="zh-CN" altLang="zh-CN" sz="2800" b="1"/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 y =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0.0110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(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0.1010)</a:t>
            </a:r>
          </a:p>
          <a:p>
            <a:r>
              <a:rPr lang="zh-CN" altLang="zh-CN" sz="2400" b="1">
                <a:latin typeface="Times New Roman" panose="02020603050405020304" pitchFamily="18" charset="0"/>
              </a:rPr>
              <a:t>                = +0.0100</a:t>
            </a:r>
          </a:p>
        </p:txBody>
      </p:sp>
      <p:sp>
        <p:nvSpPr>
          <p:cNvPr id="53251" name="Rectangle 5">
            <a:extLst>
              <a:ext uri="{FF2B5EF4-FFF2-40B4-BE49-F238E27FC236}">
                <a16:creationId xmlns:a16="http://schemas.microsoft.com/office/drawing/2014/main" id="{48B06529-C969-4286-852F-D86C9767E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1000"/>
            <a:ext cx="7778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【例2.14】 已知[x]</a:t>
            </a:r>
            <a:r>
              <a:rPr lang="zh-CN" altLang="zh-CN" sz="2800" b="1" baseline="-30000">
                <a:latin typeface="宋体" panose="02010600030101010101" pitchFamily="2" charset="-122"/>
              </a:rPr>
              <a:t>补</a:t>
            </a:r>
            <a:r>
              <a:rPr lang="zh-CN" altLang="zh-CN" sz="2800" b="1">
                <a:latin typeface="宋体" panose="02010600030101010101" pitchFamily="2" charset="-122"/>
              </a:rPr>
              <a:t>＝1.1010, [y]</a:t>
            </a:r>
            <a:r>
              <a:rPr lang="zh-CN" altLang="zh-CN" sz="2800" b="1" baseline="-30000">
                <a:latin typeface="宋体" panose="02010600030101010101" pitchFamily="2" charset="-122"/>
              </a:rPr>
              <a:t>补</a:t>
            </a:r>
            <a:r>
              <a:rPr lang="zh-CN" altLang="zh-CN" sz="2800" b="1">
                <a:latin typeface="宋体" panose="02010600030101010101" pitchFamily="2" charset="-122"/>
              </a:rPr>
              <a:t>＝1.0110,</a:t>
            </a:r>
          </a:p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           求[x-y]</a:t>
            </a:r>
            <a:r>
              <a:rPr lang="zh-CN" altLang="zh-CN" sz="2800" b="1" baseline="-30000">
                <a:latin typeface="宋体" panose="02010600030101010101" pitchFamily="2" charset="-122"/>
              </a:rPr>
              <a:t>补</a:t>
            </a:r>
            <a:r>
              <a:rPr lang="zh-CN" altLang="zh-CN" sz="28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53252" name="Rectangle 6">
            <a:extLst>
              <a:ext uri="{FF2B5EF4-FFF2-40B4-BE49-F238E27FC236}">
                <a16:creationId xmlns:a16="http://schemas.microsoft.com/office/drawing/2014/main" id="{5225F2BE-97AE-4B57-AA81-3F91A4FA3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7160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FF6600"/>
                </a:solidFill>
                <a:latin typeface="宋体" panose="02010600030101010101" pitchFamily="2" charset="-122"/>
              </a:rPr>
              <a:t>解：</a:t>
            </a:r>
          </a:p>
        </p:txBody>
      </p:sp>
      <p:sp>
        <p:nvSpPr>
          <p:cNvPr id="53253" name="Rectangle 7">
            <a:extLst>
              <a:ext uri="{FF2B5EF4-FFF2-40B4-BE49-F238E27FC236}">
                <a16:creationId xmlns:a16="http://schemas.microsoft.com/office/drawing/2014/main" id="{F59FE62F-696A-4497-8E7B-8CB8F8F6F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463675"/>
            <a:ext cx="2943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Times New Roman" panose="02020603050405020304" pitchFamily="18" charset="0"/>
              </a:rPr>
              <a:t>[x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=[x]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+[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</a:p>
        </p:txBody>
      </p:sp>
      <p:sp>
        <p:nvSpPr>
          <p:cNvPr id="53254" name="Rectangle 8">
            <a:extLst>
              <a:ext uri="{FF2B5EF4-FFF2-40B4-BE49-F238E27FC236}">
                <a16:creationId xmlns:a16="http://schemas.microsoft.com/office/drawing/2014/main" id="{1C32C80C-23E0-4D79-AFC3-977C9DDE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149475"/>
            <a:ext cx="477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[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=0.1010</a:t>
            </a:r>
          </a:p>
        </p:txBody>
      </p:sp>
      <p:sp>
        <p:nvSpPr>
          <p:cNvPr id="53255" name="Rectangle 9">
            <a:extLst>
              <a:ext uri="{FF2B5EF4-FFF2-40B4-BE49-F238E27FC236}">
                <a16:creationId xmlns:a16="http://schemas.microsoft.com/office/drawing/2014/main" id="{528EF933-FD63-44DF-87B8-531F8C4CD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835275"/>
            <a:ext cx="3857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∴　[x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=1.1010+0.1010</a:t>
            </a:r>
          </a:p>
        </p:txBody>
      </p:sp>
      <p:sp>
        <p:nvSpPr>
          <p:cNvPr id="53256" name="Rectangle 10">
            <a:extLst>
              <a:ext uri="{FF2B5EF4-FFF2-40B4-BE49-F238E27FC236}">
                <a16:creationId xmlns:a16="http://schemas.microsoft.com/office/drawing/2014/main" id="{54D20BF4-4DBB-4985-920D-F0757D88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429000"/>
            <a:ext cx="497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=10.0100=0.0100 (mod 2)</a:t>
            </a:r>
          </a:p>
        </p:txBody>
      </p:sp>
      <p:sp>
        <p:nvSpPr>
          <p:cNvPr id="53257" name="Rectangle 11">
            <a:extLst>
              <a:ext uri="{FF2B5EF4-FFF2-40B4-BE49-F238E27FC236}">
                <a16:creationId xmlns:a16="http://schemas.microsoft.com/office/drawing/2014/main" id="{3C606CAD-95A0-454C-A69D-70A88337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257675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用真值运算并加以验算</a:t>
            </a:r>
          </a:p>
        </p:txBody>
      </p:sp>
      <p:sp>
        <p:nvSpPr>
          <p:cNvPr id="53258" name="Rectangle 12">
            <a:extLst>
              <a:ext uri="{FF2B5EF4-FFF2-40B4-BE49-F238E27FC236}">
                <a16:creationId xmlns:a16="http://schemas.microsoft.com/office/drawing/2014/main" id="{53BB384F-38B8-4E48-A0B0-DE4AE3C69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664075"/>
            <a:ext cx="5343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∵　x=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0.0110    y= </a:t>
            </a:r>
            <a:r>
              <a:rPr lang="zh-CN" altLang="zh-CN" sz="2800" b="1">
                <a:latin typeface="宋体" panose="02010600030101010101" pitchFamily="2" charset="-122"/>
              </a:rPr>
              <a:t>-</a:t>
            </a:r>
            <a:r>
              <a:rPr lang="zh-CN" altLang="zh-CN" sz="2400" b="1">
                <a:latin typeface="Times New Roman" panose="02020603050405020304" pitchFamily="18" charset="0"/>
              </a:rPr>
              <a:t> 0.1010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5">
            <a:extLst>
              <a:ext uri="{FF2B5EF4-FFF2-40B4-BE49-F238E27FC236}">
                <a16:creationId xmlns:a16="http://schemas.microsoft.com/office/drawing/2014/main" id="{1F46E3AA-D26D-4071-BDE1-E714BEFA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7696200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t" hangingPunct="1">
              <a:spcBef>
                <a:spcPct val="50000"/>
              </a:spcBef>
            </a:pPr>
            <a:r>
              <a:rPr lang="zh-CN" altLang="zh-CN" sz="2800" b="1">
                <a:latin typeface="Times New Roman" panose="02020603050405020304" pitchFamily="18" charset="0"/>
              </a:rPr>
              <a:t>溢出：</a:t>
            </a:r>
            <a:r>
              <a:rPr lang="zh-CN" altLang="zh-CN" sz="2800" b="1">
                <a:solidFill>
                  <a:srgbClr val="0000FF"/>
                </a:solidFill>
              </a:rPr>
              <a:t>运算结果超出机器的表数范围</a:t>
            </a:r>
            <a:endParaRPr lang="zh-CN" altLang="zh-CN" sz="2800" b="1">
              <a:latin typeface="Times New Roman" panose="02020603050405020304" pitchFamily="18" charset="0"/>
            </a:endParaRPr>
          </a:p>
          <a:p>
            <a:pPr eaLnBrk="1" fontAlgn="t" hangingPunct="1">
              <a:spcBef>
                <a:spcPct val="50000"/>
              </a:spcBef>
            </a:pP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正溢</a:t>
            </a:r>
            <a:r>
              <a:rPr lang="zh-CN" altLang="zh-CN" sz="2800" b="1">
                <a:latin typeface="Times New Roman" panose="02020603050405020304" pitchFamily="18" charset="0"/>
              </a:rPr>
              <a:t>：两个正数相加,结果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大于</a:t>
            </a:r>
            <a:r>
              <a:rPr lang="zh-CN" altLang="zh-CN" sz="2800" b="1">
                <a:latin typeface="Times New Roman" panose="02020603050405020304" pitchFamily="18" charset="0"/>
              </a:rPr>
              <a:t>机器所能表示的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最大正数</a:t>
            </a:r>
            <a:r>
              <a:rPr lang="zh-CN" altLang="zh-CN" sz="2800" b="1">
                <a:latin typeface="Times New Roman" panose="02020603050405020304" pitchFamily="18" charset="0"/>
              </a:rPr>
              <a:t>。</a:t>
            </a:r>
          </a:p>
          <a:p>
            <a:pPr eaLnBrk="1" fontAlgn="t" hangingPunct="1">
              <a:spcBef>
                <a:spcPct val="50000"/>
              </a:spcBef>
            </a:pP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负溢</a:t>
            </a:r>
            <a:r>
              <a:rPr lang="zh-CN" altLang="zh-CN" sz="2800" b="1">
                <a:latin typeface="Times New Roman" panose="02020603050405020304" pitchFamily="18" charset="0"/>
              </a:rPr>
              <a:t>：两个负数相加,结果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小于</a:t>
            </a:r>
            <a:r>
              <a:rPr lang="zh-CN" altLang="zh-CN" sz="2800" b="1">
                <a:latin typeface="Times New Roman" panose="02020603050405020304" pitchFamily="18" charset="0"/>
              </a:rPr>
              <a:t>机器所能表示的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最小负数</a:t>
            </a:r>
            <a:r>
              <a:rPr lang="zh-CN" altLang="zh-CN" sz="2800" b="1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54275" name="Group 3">
            <a:extLst>
              <a:ext uri="{FF2B5EF4-FFF2-40B4-BE49-F238E27FC236}">
                <a16:creationId xmlns:a16="http://schemas.microsoft.com/office/drawing/2014/main" id="{712AAC3D-07FE-4CE4-B23A-50CEF5B4D7B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127500"/>
            <a:ext cx="7416800" cy="2730500"/>
            <a:chOff x="0" y="0"/>
            <a:chExt cx="4672" cy="1720"/>
          </a:xfrm>
        </p:grpSpPr>
        <p:grpSp>
          <p:nvGrpSpPr>
            <p:cNvPr id="54279" name="Group 4">
              <a:extLst>
                <a:ext uri="{FF2B5EF4-FFF2-40B4-BE49-F238E27FC236}">
                  <a16:creationId xmlns:a16="http://schemas.microsoft.com/office/drawing/2014/main" id="{72207808-BFB9-4A67-97F1-4969E95EC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" y="91"/>
              <a:ext cx="4355" cy="1088"/>
              <a:chOff x="0" y="0"/>
              <a:chExt cx="4355" cy="1088"/>
            </a:xfrm>
          </p:grpSpPr>
          <p:sp>
            <p:nvSpPr>
              <p:cNvPr id="54286" name="Line 8">
                <a:extLst>
                  <a:ext uri="{FF2B5EF4-FFF2-40B4-BE49-F238E27FC236}">
                    <a16:creationId xmlns:a16="http://schemas.microsoft.com/office/drawing/2014/main" id="{3FC958B6-C7E6-4460-B69A-3E0E830D3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" y="45"/>
                <a:ext cx="0" cy="104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287" name="Line 9">
                <a:extLst>
                  <a:ext uri="{FF2B5EF4-FFF2-40B4-BE49-F238E27FC236}">
                    <a16:creationId xmlns:a16="http://schemas.microsoft.com/office/drawing/2014/main" id="{DB30D17E-2904-4610-9FC7-BCDF58368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453"/>
                <a:ext cx="4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288" name="Line 10">
                <a:extLst>
                  <a:ext uri="{FF2B5EF4-FFF2-40B4-BE49-F238E27FC236}">
                    <a16:creationId xmlns:a16="http://schemas.microsoft.com/office/drawing/2014/main" id="{54C4B8C8-0101-4EF7-93C2-E3AB14E02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" y="1088"/>
                <a:ext cx="4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289" name="Line 11">
                <a:extLst>
                  <a:ext uri="{FF2B5EF4-FFF2-40B4-BE49-F238E27FC236}">
                    <a16:creationId xmlns:a16="http://schemas.microsoft.com/office/drawing/2014/main" id="{2D562C7F-7ED2-4F8F-9670-D4011B2BC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9" y="0"/>
                <a:ext cx="0" cy="10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290" name="Line 12">
                <a:extLst>
                  <a:ext uri="{FF2B5EF4-FFF2-40B4-BE49-F238E27FC236}">
                    <a16:creationId xmlns:a16="http://schemas.microsoft.com/office/drawing/2014/main" id="{5088F364-9C8C-4EC7-9C50-5D8DC7EA4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6" y="453"/>
                <a:ext cx="0" cy="6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4291" name="Line 13">
                <a:extLst>
                  <a:ext uri="{FF2B5EF4-FFF2-40B4-BE49-F238E27FC236}">
                    <a16:creationId xmlns:a16="http://schemas.microsoft.com/office/drawing/2014/main" id="{10E56E19-76DD-4CA5-860E-735CEB8A5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" y="272"/>
                <a:ext cx="313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4280" name="Text Box 14">
              <a:extLst>
                <a:ext uri="{FF2B5EF4-FFF2-40B4-BE49-F238E27FC236}">
                  <a16:creationId xmlns:a16="http://schemas.microsoft.com/office/drawing/2014/main" id="{9B447527-EAA9-4AED-8160-B043AD4E3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" y="1316"/>
              <a:ext cx="4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54281" name="Text Box 15">
              <a:extLst>
                <a:ext uri="{FF2B5EF4-FFF2-40B4-BE49-F238E27FC236}">
                  <a16:creationId xmlns:a16="http://schemas.microsoft.com/office/drawing/2014/main" id="{CF49BA91-CE63-478D-ABFE-35BDF8C1C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1" y="1316"/>
              <a:ext cx="4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282" name="Text Box 16">
              <a:extLst>
                <a:ext uri="{FF2B5EF4-FFF2-40B4-BE49-F238E27FC236}">
                  <a16:creationId xmlns:a16="http://schemas.microsoft.com/office/drawing/2014/main" id="{F1E01E6C-AE41-46B8-8D60-B6239368F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316"/>
              <a:ext cx="4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283" name="Text Box 17">
              <a:extLst>
                <a:ext uri="{FF2B5EF4-FFF2-40B4-BE49-F238E27FC236}">
                  <a16:creationId xmlns:a16="http://schemas.microsoft.com/office/drawing/2014/main" id="{1CE04538-EFFA-454E-B5E4-CDE5AC4D9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82"/>
              <a:ext cx="7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负溢</a:t>
              </a:r>
              <a:endParaRPr lang="zh-CN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54284" name="Text Box 18">
              <a:extLst>
                <a:ext uri="{FF2B5EF4-FFF2-40B4-BE49-F238E27FC236}">
                  <a16:creationId xmlns:a16="http://schemas.microsoft.com/office/drawing/2014/main" id="{17CBDC78-8E4F-4D8D-BD73-ECB7C7783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1" y="0"/>
              <a:ext cx="20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2800">
                  <a:latin typeface="Times New Roman" panose="02020603050405020304" pitchFamily="18" charset="0"/>
                </a:rPr>
                <a:t>可表示的数</a:t>
              </a:r>
            </a:p>
          </p:txBody>
        </p:sp>
        <p:sp>
          <p:nvSpPr>
            <p:cNvPr id="54285" name="Text Box 19">
              <a:extLst>
                <a:ext uri="{FF2B5EF4-FFF2-40B4-BE49-F238E27FC236}">
                  <a16:creationId xmlns:a16="http://schemas.microsoft.com/office/drawing/2014/main" id="{4D057537-31A2-43D3-9835-9A597CC0B4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" y="182"/>
              <a:ext cx="7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zh-CN" sz="2800">
                  <a:solidFill>
                    <a:schemeClr val="tx2"/>
                  </a:solidFill>
                  <a:latin typeface="Times New Roman" panose="02020603050405020304" pitchFamily="18" charset="0"/>
                </a:rPr>
                <a:t>正溢</a:t>
              </a:r>
              <a:endParaRPr lang="zh-CN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54276" name="Rectangle 20">
            <a:extLst>
              <a:ext uri="{FF2B5EF4-FFF2-40B4-BE49-F238E27FC236}">
                <a16:creationId xmlns:a16="http://schemas.microsoft.com/office/drawing/2014/main" id="{CDAB1014-61B2-4A21-AE00-5B2525903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5267325"/>
            <a:ext cx="1223962" cy="457200"/>
          </a:xfrm>
          <a:prstGeom prst="rect">
            <a:avLst/>
          </a:prstGeom>
          <a:solidFill>
            <a:srgbClr val="00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b="1">
              <a:latin typeface="宋体" panose="02010600030101010101" pitchFamily="2" charset="-122"/>
            </a:endParaRPr>
          </a:p>
        </p:txBody>
      </p:sp>
      <p:sp>
        <p:nvSpPr>
          <p:cNvPr id="54277" name="Rectangle 21">
            <a:extLst>
              <a:ext uri="{FF2B5EF4-FFF2-40B4-BE49-F238E27FC236}">
                <a16:creationId xmlns:a16="http://schemas.microsoft.com/office/drawing/2014/main" id="{F51F50E3-7DF4-4E3F-896C-7D11BBC4D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267325"/>
            <a:ext cx="1223963" cy="457200"/>
          </a:xfrm>
          <a:prstGeom prst="rect">
            <a:avLst/>
          </a:prstGeom>
          <a:solidFill>
            <a:srgbClr val="00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400" b="1">
              <a:latin typeface="宋体" panose="02010600030101010101" pitchFamily="2" charset="-122"/>
            </a:endParaRPr>
          </a:p>
        </p:txBody>
      </p:sp>
      <p:sp>
        <p:nvSpPr>
          <p:cNvPr id="54278" name="Rectangle 2">
            <a:extLst>
              <a:ext uri="{FF2B5EF4-FFF2-40B4-BE49-F238E27FC236}">
                <a16:creationId xmlns:a16="http://schemas.microsoft.com/office/drawing/2014/main" id="{91955B2A-04FB-4C73-9C44-9BA9B2F0C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2 . 2. 3  </a:t>
            </a:r>
            <a:r>
              <a:rPr lang="zh-CN" altLang="zh-CN" sz="4400" b="1">
                <a:solidFill>
                  <a:schemeClr val="tx2"/>
                </a:solidFill>
                <a:latin typeface="宋体" panose="02010600030101010101" pitchFamily="2" charset="-122"/>
              </a:rPr>
              <a:t>溢出及其判别</a:t>
            </a:r>
            <a:r>
              <a:rPr lang="zh-CN" altLang="zh-CN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zh-CN" sz="4400" b="1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>
            <a:extLst>
              <a:ext uri="{FF2B5EF4-FFF2-40B4-BE49-F238E27FC236}">
                <a16:creationId xmlns:a16="http://schemas.microsoft.com/office/drawing/2014/main" id="{1B06628C-3890-4813-9592-D2148945B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第一章  概论</a:t>
            </a:r>
            <a:r>
              <a:rPr lang="zh-CN" altLang="en-US" sz="51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EBC9DEB0-7535-4B39-AA9F-F86AB479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684213" y="1268413"/>
            <a:ext cx="7924800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11">
            <a:extLst>
              <a:ext uri="{FF2B5EF4-FFF2-40B4-BE49-F238E27FC236}">
                <a16:creationId xmlns:a16="http://schemas.microsoft.com/office/drawing/2014/main" id="{ED2B3E28-D3C5-4EC0-B603-01F25B27F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200" b="1">
                <a:latin typeface="宋体" panose="02010600030101010101" pitchFamily="2" charset="-122"/>
              </a:rPr>
              <a:t>补码的几何描述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76861A52-7798-4FC4-B146-ED0BBFC47F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zh-C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2 . 2. 3  </a:t>
            </a:r>
            <a:r>
              <a:rPr lang="zh-CN" altLang="zh-CN" b="1">
                <a:latin typeface="宋体" panose="02010600030101010101" pitchFamily="2" charset="-122"/>
              </a:rPr>
              <a:t>溢出及其判别</a:t>
            </a:r>
            <a:r>
              <a:rPr lang="zh-C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zh-CN" b="1"/>
              <a:t> </a:t>
            </a:r>
          </a:p>
        </p:txBody>
      </p:sp>
      <p:sp>
        <p:nvSpPr>
          <p:cNvPr id="56323" name="Rectangle 8">
            <a:extLst>
              <a:ext uri="{FF2B5EF4-FFF2-40B4-BE49-F238E27FC236}">
                <a16:creationId xmlns:a16="http://schemas.microsoft.com/office/drawing/2014/main" id="{2398E205-9C89-40D7-9852-9C640A376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（1) 单符号位的判溢</a:t>
            </a:r>
          </a:p>
        </p:txBody>
      </p:sp>
      <p:sp>
        <p:nvSpPr>
          <p:cNvPr id="56324" name="Rectangle 9">
            <a:extLst>
              <a:ext uri="{FF2B5EF4-FFF2-40B4-BE49-F238E27FC236}">
                <a16:creationId xmlns:a16="http://schemas.microsoft.com/office/drawing/2014/main" id="{91726FA2-96F7-4E26-9760-F98209E7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828800"/>
            <a:ext cx="692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两操作数同号且和数的符号与操作数的符号不同。</a:t>
            </a:r>
          </a:p>
        </p:txBody>
      </p:sp>
      <p:sp>
        <p:nvSpPr>
          <p:cNvPr id="56325" name="Rectangle 9">
            <a:extLst>
              <a:ext uri="{FF2B5EF4-FFF2-40B4-BE49-F238E27FC236}">
                <a16:creationId xmlns:a16="http://schemas.microsoft.com/office/drawing/2014/main" id="{E3B65663-12AB-41AE-BB03-45A5C895D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19400"/>
            <a:ext cx="79136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【例】</a:t>
            </a:r>
            <a:r>
              <a:rPr lang="zh-CN" altLang="zh-CN" sz="2400" b="1">
                <a:latin typeface="宋体" panose="02010600030101010101" pitchFamily="2" charset="-122"/>
              </a:rPr>
              <a:t> 设字长为8位(包括1位符号)，若十进制数</a:t>
            </a:r>
          </a:p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          </a:t>
            </a:r>
            <a:r>
              <a:rPr lang="zh-CN" altLang="zh-CN" sz="2400" b="1">
                <a:latin typeface="Times New Roman" panose="02020603050405020304" pitchFamily="18" charset="0"/>
              </a:rPr>
              <a:t>x= 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73，y= 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83</a:t>
            </a:r>
            <a:r>
              <a:rPr lang="zh-CN" altLang="zh-CN" sz="2400" b="1">
                <a:latin typeface="宋体" panose="02010600030101010101" pitchFamily="2" charset="-122"/>
              </a:rPr>
              <a:t>，用二进制补码求[x+y]</a:t>
            </a:r>
            <a:r>
              <a:rPr lang="zh-CN" altLang="zh-CN" sz="2400" b="1" baseline="-30000">
                <a:latin typeface="宋体" panose="02010600030101010101" pitchFamily="2" charset="-122"/>
              </a:rPr>
              <a:t>补</a:t>
            </a:r>
            <a:r>
              <a:rPr lang="zh-CN" altLang="zh-CN" sz="24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56326" name="Rectangle 10">
            <a:extLst>
              <a:ext uri="{FF2B5EF4-FFF2-40B4-BE49-F238E27FC236}">
                <a16:creationId xmlns:a16="http://schemas.microsoft.com/office/drawing/2014/main" id="{006971B5-E628-421D-AD11-A94D00B83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333399"/>
                </a:solidFill>
                <a:latin typeface="宋体" panose="02010600030101010101" pitchFamily="2" charset="-122"/>
              </a:rPr>
              <a:t>解：</a:t>
            </a:r>
          </a:p>
        </p:txBody>
      </p:sp>
      <p:sp>
        <p:nvSpPr>
          <p:cNvPr id="56327" name="Rectangle 11">
            <a:extLst>
              <a:ext uri="{FF2B5EF4-FFF2-40B4-BE49-F238E27FC236}">
                <a16:creationId xmlns:a16="http://schemas.microsoft.com/office/drawing/2014/main" id="{093C6311-64F6-4435-B65D-752770E2A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733800"/>
            <a:ext cx="546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x=(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73)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10</a:t>
            </a:r>
            <a:r>
              <a:rPr lang="zh-CN" altLang="zh-CN" sz="2400" b="1">
                <a:latin typeface="Times New Roman" panose="02020603050405020304" pitchFamily="18" charset="0"/>
              </a:rPr>
              <a:t>=(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1001001)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2</a:t>
            </a:r>
            <a:r>
              <a:rPr lang="zh-CN" altLang="zh-CN" sz="2400" b="1">
                <a:latin typeface="Times New Roman" panose="02020603050405020304" pitchFamily="18" charset="0"/>
              </a:rPr>
              <a:t>，[x]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＝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400" b="1">
                <a:latin typeface="Times New Roman" panose="02020603050405020304" pitchFamily="18" charset="0"/>
              </a:rPr>
              <a:t>0110111</a:t>
            </a:r>
          </a:p>
        </p:txBody>
      </p:sp>
      <p:sp>
        <p:nvSpPr>
          <p:cNvPr id="56328" name="Rectangle 12">
            <a:extLst>
              <a:ext uri="{FF2B5EF4-FFF2-40B4-BE49-F238E27FC236}">
                <a16:creationId xmlns:a16="http://schemas.microsoft.com/office/drawing/2014/main" id="{4D5F19EA-EE2A-4F86-A3EB-048A4E48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191000"/>
            <a:ext cx="546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y=(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83)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10</a:t>
            </a:r>
            <a:r>
              <a:rPr lang="zh-CN" altLang="zh-CN" sz="2400" b="1">
                <a:latin typeface="Times New Roman" panose="02020603050405020304" pitchFamily="18" charset="0"/>
              </a:rPr>
              <a:t>=(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1010011)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2</a:t>
            </a:r>
            <a:r>
              <a:rPr lang="zh-CN" altLang="zh-CN" sz="2400" b="1">
                <a:latin typeface="Times New Roman" panose="02020603050405020304" pitchFamily="18" charset="0"/>
              </a:rPr>
              <a:t>，[y]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＝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400" b="1">
                <a:latin typeface="Times New Roman" panose="02020603050405020304" pitchFamily="18" charset="0"/>
              </a:rPr>
              <a:t>0101101</a:t>
            </a:r>
          </a:p>
        </p:txBody>
      </p:sp>
      <p:sp>
        <p:nvSpPr>
          <p:cNvPr id="56329" name="Rectangle 13">
            <a:extLst>
              <a:ext uri="{FF2B5EF4-FFF2-40B4-BE49-F238E27FC236}">
                <a16:creationId xmlns:a16="http://schemas.microsoft.com/office/drawing/2014/main" id="{E4B2B668-9AE7-43BB-B9CC-15999CB2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648200"/>
            <a:ext cx="5334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>
                <a:latin typeface="宋体" panose="02010600030101010101" pitchFamily="2" charset="-122"/>
              </a:rPr>
              <a:t>则   [x+y]</a:t>
            </a:r>
            <a:r>
              <a:rPr lang="zh-CN" altLang="zh-CN" sz="2400" b="1" baseline="-30000">
                <a:latin typeface="宋体" panose="02010600030101010101" pitchFamily="2" charset="-122"/>
              </a:rPr>
              <a:t>补</a:t>
            </a:r>
            <a:r>
              <a:rPr lang="zh-CN" altLang="zh-CN" sz="2400" b="1">
                <a:latin typeface="宋体" panose="02010600030101010101" pitchFamily="2" charset="-122"/>
              </a:rPr>
              <a:t>=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400" b="1">
                <a:latin typeface="Times New Roman" panose="02020603050405020304" pitchFamily="18" charset="0"/>
              </a:rPr>
              <a:t>0110111+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400" b="1">
                <a:latin typeface="Times New Roman" panose="02020603050405020304" pitchFamily="18" charset="0"/>
              </a:rPr>
              <a:t>0101101</a:t>
            </a:r>
          </a:p>
          <a:p>
            <a:pPr>
              <a:spcBef>
                <a:spcPct val="50000"/>
              </a:spcBef>
            </a:pPr>
            <a:r>
              <a:rPr lang="zh-CN" altLang="zh-CN" sz="2400" b="1">
                <a:latin typeface="Times New Roman" panose="02020603050405020304" pitchFamily="18" charset="0"/>
              </a:rPr>
              <a:t>                       =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zh-CN" sz="2400" b="1">
                <a:latin typeface="Times New Roman" panose="02020603050405020304" pitchFamily="18" charset="0"/>
              </a:rPr>
              <a:t>1100100   （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溢出</a:t>
            </a:r>
            <a:r>
              <a:rPr lang="zh-CN" altLang="zh-CN" sz="2400" b="1"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8553750E-9C86-4AA3-8D3B-BE0A3AB03CE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zh-C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2 . 2. 3  </a:t>
            </a:r>
            <a:r>
              <a:rPr lang="zh-CN" altLang="zh-CN" b="1">
                <a:latin typeface="宋体" panose="02010600030101010101" pitchFamily="2" charset="-122"/>
              </a:rPr>
              <a:t>溢出及其判别</a:t>
            </a:r>
            <a:r>
              <a:rPr lang="zh-C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zh-CN" b="1"/>
              <a:t> </a:t>
            </a:r>
          </a:p>
        </p:txBody>
      </p:sp>
      <p:sp>
        <p:nvSpPr>
          <p:cNvPr id="57347" name="Rectangle 8">
            <a:extLst>
              <a:ext uri="{FF2B5EF4-FFF2-40B4-BE49-F238E27FC236}">
                <a16:creationId xmlns:a16="http://schemas.microsoft.com/office/drawing/2014/main" id="{5C38BFD4-F4D3-434B-A924-09FDC0057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（1) 双符号位的判溢: 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01/10</a:t>
            </a:r>
          </a:p>
        </p:txBody>
      </p:sp>
      <p:sp>
        <p:nvSpPr>
          <p:cNvPr id="57348" name="Rectangle 5">
            <a:extLst>
              <a:ext uri="{FF2B5EF4-FFF2-40B4-BE49-F238E27FC236}">
                <a16:creationId xmlns:a16="http://schemas.microsoft.com/office/drawing/2014/main" id="{DDB9BCA6-EFBD-4240-8D2D-5F16FD46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715000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b="1"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latin typeface="Times New Roman" panose="02020603050405020304" pitchFamily="18" charset="0"/>
              </a:rPr>
              <a:t>两个符号位出现“01”，表示已经溢出，结果大于+1。</a:t>
            </a:r>
          </a:p>
        </p:txBody>
      </p:sp>
      <p:sp>
        <p:nvSpPr>
          <p:cNvPr id="57349" name="Line 4">
            <a:extLst>
              <a:ext uri="{FF2B5EF4-FFF2-40B4-BE49-F238E27FC236}">
                <a16:creationId xmlns:a16="http://schemas.microsoft.com/office/drawing/2014/main" id="{5D3D6DDB-CA8E-4B1B-8E63-7F2BE4ECE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4800600"/>
            <a:ext cx="5105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622FA164-9021-42A9-A6D5-78B9DA1D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953000"/>
            <a:ext cx="5867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	    </a:t>
            </a:r>
            <a:r>
              <a:rPr lang="zh-CN" altLang="zh-CN" sz="2800" b="1">
                <a:latin typeface="宋体" pitchFamily="2" charset="-122"/>
              </a:rPr>
              <a:t>[X+Y]</a:t>
            </a:r>
            <a:r>
              <a:rPr lang="zh-CN" sz="2800" b="1" baseline="-30000">
                <a:latin typeface="宋体" pitchFamily="2" charset="-122"/>
              </a:rPr>
              <a:t>补    </a:t>
            </a:r>
            <a:r>
              <a:rPr lang="zh-CN" sz="2800" b="1">
                <a:latin typeface="宋体" pitchFamily="2" charset="-122"/>
              </a:rPr>
              <a:t> </a:t>
            </a:r>
            <a:r>
              <a:rPr lang="zh-CN" altLang="zh-CN" sz="2800" b="1">
                <a:latin typeface="宋体" pitchFamily="2" charset="-122"/>
              </a:rPr>
              <a:t>01.0100</a:t>
            </a:r>
            <a:endParaRPr lang="zh-CN" altLang="zh-CN" sz="2800" b="1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9EFA30EB-C660-4630-B753-E0137F81C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81200"/>
            <a:ext cx="6453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例如：X = +0.1100，Y=+0.1000，求X+Y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B7F0531A-73B9-4F20-82C8-08BAF014B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667000"/>
            <a:ext cx="6997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sz="2800" b="1">
                <a:solidFill>
                  <a:srgbClr val="333399"/>
                </a:solidFill>
                <a:latin typeface="宋体" pitchFamily="2" charset="-122"/>
              </a:rPr>
              <a:t>解：</a:t>
            </a:r>
            <a:r>
              <a:rPr 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[X]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altLang="zh-CN" sz="2800" b="1">
                <a:latin typeface="宋体" pitchFamily="2" charset="-122"/>
              </a:rPr>
              <a:t>=00.1100</a:t>
            </a:r>
            <a:r>
              <a:rPr lang="zh-CN" sz="2800" b="1">
                <a:latin typeface="宋体" pitchFamily="2" charset="-122"/>
              </a:rPr>
              <a:t>，		</a:t>
            </a:r>
            <a:r>
              <a:rPr lang="zh-CN" altLang="zh-CN" sz="2800" b="1">
                <a:latin typeface="宋体" pitchFamily="2" charset="-122"/>
              </a:rPr>
              <a:t>[Y]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altLang="zh-CN" sz="2800" b="1">
                <a:latin typeface="宋体" pitchFamily="2" charset="-122"/>
              </a:rPr>
              <a:t>=00.1000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7AB9DE36-191A-4367-AF63-C0112AC3E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29000"/>
            <a:ext cx="52578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  </a:t>
            </a:r>
            <a:r>
              <a:rPr lang="zh-CN" altLang="zh-CN" sz="2800" b="1">
                <a:latin typeface="宋体" pitchFamily="2" charset="-122"/>
              </a:rPr>
              <a:t>[X]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sz="2800" b="1"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00.1100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zh-CN" sz="2800" b="1">
                <a:latin typeface="宋体" pitchFamily="2" charset="-122"/>
              </a:rPr>
              <a:t>+	 [Y]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sz="2800" b="1"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00.1000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823E6D12-5372-4F76-9D24-65973A8D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724400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Times New Roman" panose="02020603050405020304" pitchFamily="18" charset="0"/>
              </a:rPr>
              <a:t>符号位“11”，表示未溢出，    故     </a:t>
            </a:r>
            <a:r>
              <a:rPr lang="zh-CN" altLang="zh-CN" sz="2400" b="1">
                <a:latin typeface="宋体" panose="02010600030101010101" pitchFamily="2" charset="-122"/>
              </a:rPr>
              <a:t>X-Y = -00100</a:t>
            </a:r>
            <a:endParaRPr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8371" name="Line 4">
            <a:extLst>
              <a:ext uri="{FF2B5EF4-FFF2-40B4-BE49-F238E27FC236}">
                <a16:creationId xmlns:a16="http://schemas.microsoft.com/office/drawing/2014/main" id="{AF0CCCB6-0FFB-4D32-ACBA-DBCD1FF056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962400"/>
            <a:ext cx="5105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4" name="Rectangle 6">
            <a:extLst>
              <a:ext uri="{FF2B5EF4-FFF2-40B4-BE49-F238E27FC236}">
                <a16:creationId xmlns:a16="http://schemas.microsoft.com/office/drawing/2014/main" id="{2A21364A-E654-44D4-AAB1-8193C94B9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14800"/>
            <a:ext cx="5867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	    </a:t>
            </a:r>
            <a:r>
              <a:rPr lang="zh-CN" altLang="zh-CN" sz="2800" b="1">
                <a:latin typeface="宋体" pitchFamily="2" charset="-122"/>
              </a:rPr>
              <a:t>[X-Y]</a:t>
            </a:r>
            <a:r>
              <a:rPr lang="zh-CN" sz="2800" b="1" baseline="-30000">
                <a:latin typeface="宋体" pitchFamily="2" charset="-122"/>
              </a:rPr>
              <a:t>补    </a:t>
            </a:r>
            <a:r>
              <a:rPr lang="zh-CN" sz="2800" b="1">
                <a:latin typeface="宋体" pitchFamily="2" charset="-122"/>
              </a:rPr>
              <a:t> </a:t>
            </a:r>
            <a:r>
              <a:rPr lang="zh-CN" altLang="zh-CN" sz="2800" b="1">
                <a:latin typeface="宋体" pitchFamily="2" charset="-122"/>
              </a:rPr>
              <a:t>11 11100</a:t>
            </a:r>
            <a:endParaRPr lang="zh-CN" altLang="zh-CN" sz="2800" b="1"/>
          </a:p>
        </p:txBody>
      </p:sp>
      <p:sp>
        <p:nvSpPr>
          <p:cNvPr id="58373" name="Rectangle 7">
            <a:extLst>
              <a:ext uri="{FF2B5EF4-FFF2-40B4-BE49-F238E27FC236}">
                <a16:creationId xmlns:a16="http://schemas.microsoft.com/office/drawing/2014/main" id="{1613CA30-7629-4506-8CBE-F446FD642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3400"/>
            <a:ext cx="731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题 2-6(3)：X=10111，Y=11011，求X-Y</a:t>
            </a:r>
          </a:p>
        </p:txBody>
      </p:sp>
      <p:sp>
        <p:nvSpPr>
          <p:cNvPr id="15366" name="Rectangle 8">
            <a:extLst>
              <a:ext uri="{FF2B5EF4-FFF2-40B4-BE49-F238E27FC236}">
                <a16:creationId xmlns:a16="http://schemas.microsoft.com/office/drawing/2014/main" id="{4D9133D7-4B6E-438A-B009-A401B7411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219200"/>
            <a:ext cx="6997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sz="2800" b="1">
                <a:solidFill>
                  <a:srgbClr val="333399"/>
                </a:solidFill>
                <a:latin typeface="宋体" pitchFamily="2" charset="-122"/>
              </a:rPr>
              <a:t>解：</a:t>
            </a:r>
            <a:r>
              <a:rPr 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[X]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altLang="zh-CN" sz="2800" b="1">
                <a:latin typeface="宋体" pitchFamily="2" charset="-122"/>
              </a:rPr>
              <a:t>=00 10111</a:t>
            </a:r>
            <a:r>
              <a:rPr lang="zh-CN" sz="2800" b="1">
                <a:latin typeface="宋体" pitchFamily="2" charset="-122"/>
              </a:rPr>
              <a:t>，   </a:t>
            </a:r>
            <a:r>
              <a:rPr lang="zh-CN" altLang="zh-CN" sz="2800" b="1">
                <a:latin typeface="宋体" pitchFamily="2" charset="-122"/>
              </a:rPr>
              <a:t>[Y]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altLang="zh-CN" sz="2800" b="1">
                <a:latin typeface="宋体" pitchFamily="2" charset="-122"/>
              </a:rPr>
              <a:t>=00 11011</a:t>
            </a:r>
          </a:p>
        </p:txBody>
      </p:sp>
      <p:sp>
        <p:nvSpPr>
          <p:cNvPr id="15367" name="Rectangle 9">
            <a:extLst>
              <a:ext uri="{FF2B5EF4-FFF2-40B4-BE49-F238E27FC236}">
                <a16:creationId xmlns:a16="http://schemas.microsoft.com/office/drawing/2014/main" id="{979E43E0-D9C3-4092-9898-4D854488C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590800"/>
            <a:ext cx="52578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  </a:t>
            </a:r>
            <a:r>
              <a:rPr lang="zh-CN" altLang="zh-CN" sz="2800" b="1">
                <a:latin typeface="宋体" pitchFamily="2" charset="-122"/>
              </a:rPr>
              <a:t>[X]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sz="2800" b="1"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00 10111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zh-CN" sz="2800" b="1">
                <a:solidFill>
                  <a:srgbClr val="CC0000"/>
                </a:solidFill>
                <a:latin typeface="宋体" pitchFamily="2" charset="-122"/>
              </a:rPr>
              <a:t>+</a:t>
            </a:r>
            <a:r>
              <a:rPr lang="zh-CN" altLang="zh-CN" sz="2800" b="1">
                <a:latin typeface="宋体" pitchFamily="2" charset="-122"/>
              </a:rPr>
              <a:t>    [-Y]</a:t>
            </a:r>
            <a:r>
              <a:rPr lang="zh-CN" sz="2800" b="1" baseline="-30000">
                <a:latin typeface="宋体" pitchFamily="2" charset="-122"/>
              </a:rPr>
              <a:t>补</a:t>
            </a:r>
            <a:r>
              <a:rPr lang="zh-CN" sz="2800" b="1">
                <a:latin typeface="宋体" pitchFamily="2" charset="-122"/>
              </a:rPr>
              <a:t>	</a:t>
            </a:r>
            <a:r>
              <a:rPr lang="zh-CN" altLang="zh-CN" sz="2800" b="1">
                <a:latin typeface="宋体" pitchFamily="2" charset="-122"/>
              </a:rPr>
              <a:t>11 00101</a:t>
            </a:r>
          </a:p>
        </p:txBody>
      </p:sp>
      <p:sp>
        <p:nvSpPr>
          <p:cNvPr id="58376" name="Rectangle 10">
            <a:extLst>
              <a:ext uri="{FF2B5EF4-FFF2-40B4-BE49-F238E27FC236}">
                <a16:creationId xmlns:a16="http://schemas.microsoft.com/office/drawing/2014/main" id="{9BD15D07-FD54-4344-A5C9-4D8A7C9CF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10200"/>
            <a:ext cx="656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CC0000"/>
                </a:solidFill>
                <a:latin typeface="宋体" panose="02010600030101010101" pitchFamily="2" charset="-122"/>
              </a:rPr>
              <a:t>注意: 补码只有加法,没有 -[X]</a:t>
            </a:r>
            <a:r>
              <a:rPr lang="zh-CN" altLang="zh-CN" sz="1400" b="1">
                <a:solidFill>
                  <a:srgbClr val="CC0000"/>
                </a:solidFill>
                <a:latin typeface="宋体" panose="02010600030101010101" pitchFamily="2" charset="-122"/>
              </a:rPr>
              <a:t>补</a:t>
            </a:r>
            <a:endParaRPr lang="zh-CN" altLang="zh-CN" sz="2400" b="1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58377" name="Rectangle 8">
            <a:extLst>
              <a:ext uri="{FF2B5EF4-FFF2-40B4-BE49-F238E27FC236}">
                <a16:creationId xmlns:a16="http://schemas.microsoft.com/office/drawing/2014/main" id="{BCFCDBCE-6801-444D-A261-37FCDD200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828800"/>
            <a:ext cx="6997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                 	   [-Y]</a:t>
            </a:r>
            <a:r>
              <a:rPr lang="zh-CN" altLang="zh-CN" sz="2800" b="1" baseline="-30000">
                <a:latin typeface="宋体" panose="02010600030101010101" pitchFamily="2" charset="-122"/>
              </a:rPr>
              <a:t>补</a:t>
            </a:r>
            <a:r>
              <a:rPr lang="zh-CN" altLang="zh-CN" sz="2800" b="1">
                <a:latin typeface="宋体" panose="02010600030101010101" pitchFamily="2" charset="-122"/>
              </a:rPr>
              <a:t>=11 00101</a:t>
            </a:r>
          </a:p>
        </p:txBody>
      </p:sp>
      <p:sp>
        <p:nvSpPr>
          <p:cNvPr id="58378" name="Line 10">
            <a:extLst>
              <a:ext uri="{FF2B5EF4-FFF2-40B4-BE49-F238E27FC236}">
                <a16:creationId xmlns:a16="http://schemas.microsoft.com/office/drawing/2014/main" id="{ED16ADB2-6DDE-468D-BFE0-FED4B361D2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3810000"/>
            <a:ext cx="533400" cy="1676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>
            <a:extLst>
              <a:ext uri="{FF2B5EF4-FFF2-40B4-BE49-F238E27FC236}">
                <a16:creationId xmlns:a16="http://schemas.microsoft.com/office/drawing/2014/main" id="{3949608D-2500-4D12-AE69-9884A84E4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1401763"/>
            <a:ext cx="1717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1．全加器</a:t>
            </a:r>
          </a:p>
        </p:txBody>
      </p:sp>
      <p:sp>
        <p:nvSpPr>
          <p:cNvPr id="4100" name="Rectangle 6">
            <a:extLst>
              <a:ext uri="{FF2B5EF4-FFF2-40B4-BE49-F238E27FC236}">
                <a16:creationId xmlns:a16="http://schemas.microsoft.com/office/drawing/2014/main" id="{99235DD6-3F4C-4B2B-9949-B63BE9D0C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905000"/>
            <a:ext cx="647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（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400" b="1">
                <a:latin typeface="宋体" panose="02010600030101010101" pitchFamily="2" charset="-122"/>
              </a:rPr>
              <a:t>）</a:t>
            </a:r>
            <a:r>
              <a:rPr lang="zh-CN" altLang="zh-CN" sz="2400">
                <a:latin typeface="宋体" panose="02010600030101010101" pitchFamily="2" charset="-122"/>
              </a:rPr>
              <a:t>一位全加器的逻辑图和符号表示</a:t>
            </a:r>
            <a:r>
              <a:rPr lang="zh-CN" altLang="zh-CN" sz="2800"/>
              <a:t> </a:t>
            </a:r>
          </a:p>
        </p:txBody>
      </p:sp>
      <p:graphicFrame>
        <p:nvGraphicFramePr>
          <p:cNvPr id="4098" name="Object 7">
            <a:extLst>
              <a:ext uri="{FF2B5EF4-FFF2-40B4-BE49-F238E27FC236}">
                <a16:creationId xmlns:a16="http://schemas.microsoft.com/office/drawing/2014/main" id="{B45024F3-63BE-4716-9BB2-491A03AD3C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166938"/>
          <a:ext cx="7772400" cy="469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r:id="rId3" imgW="4368101" imgH="2639885" progId="Word.Document.8">
                  <p:embed/>
                </p:oleObj>
              </mc:Choice>
              <mc:Fallback>
                <p:oleObj name="Document" r:id="rId3" imgW="4368101" imgH="2639885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166938"/>
                        <a:ext cx="7772400" cy="469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9">
            <a:extLst>
              <a:ext uri="{FF2B5EF4-FFF2-40B4-BE49-F238E27FC236}">
                <a16:creationId xmlns:a16="http://schemas.microsoft.com/office/drawing/2014/main" id="{7913AFC9-E997-4DF8-829E-9FC7EA0BD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997200"/>
            <a:ext cx="4267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756" tIns="12696" rIns="15870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=A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cs typeface="Times New Roman" panose="02020603050405020304" pitchFamily="18" charset="0"/>
              </a:rPr>
              <a:t>·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+ (A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⊕</a:t>
            </a:r>
            <a:r>
              <a:rPr lang="zh-CN" altLang="zh-CN" sz="2800" b="1">
                <a:latin typeface="Times New Roman" panose="02020603050405020304" pitchFamily="18" charset="0"/>
              </a:rPr>
              <a:t>B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</a:rPr>
              <a:t>)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·C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/>
              <a:t> </a:t>
            </a:r>
          </a:p>
        </p:txBody>
      </p:sp>
      <p:sp>
        <p:nvSpPr>
          <p:cNvPr id="4102" name="Rectangle 14">
            <a:extLst>
              <a:ext uri="{FF2B5EF4-FFF2-40B4-BE49-F238E27FC236}">
                <a16:creationId xmlns:a16="http://schemas.microsoft.com/office/drawing/2014/main" id="{300E222E-AAE5-41DF-A256-7DC85FEA4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2276475"/>
            <a:ext cx="2736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b="1">
                <a:latin typeface="Times New Roman" panose="02020603050405020304" pitchFamily="18" charset="0"/>
              </a:rPr>
              <a:t>F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i </a:t>
            </a:r>
            <a:r>
              <a:rPr lang="zh-CN" altLang="zh-CN" sz="2800" b="1">
                <a:latin typeface="Times New Roman" panose="02020603050405020304" pitchFamily="18" charset="0"/>
              </a:rPr>
              <a:t>= A</a:t>
            </a:r>
            <a:r>
              <a:rPr lang="zh-CN" altLang="zh-CN" sz="2800" b="1" baseline="-30000">
                <a:latin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</a:rPr>
              <a:t>⊕</a:t>
            </a:r>
            <a:r>
              <a:rPr lang="zh-CN" altLang="zh-CN" sz="2800" b="1" baseline="-30000">
                <a:latin typeface="Times New Roman" panose="02020603050405020304" pitchFamily="18" charset="0"/>
              </a:rPr>
              <a:t> </a:t>
            </a:r>
            <a:r>
              <a:rPr lang="zh-CN" altLang="zh-CN" sz="2800" b="1">
                <a:latin typeface="Times New Roman" panose="02020603050405020304" pitchFamily="18" charset="0"/>
              </a:rPr>
              <a:t>B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</a:rPr>
              <a:t>⊕C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i</a:t>
            </a:r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7FBE7C5E-00BC-4E89-9B13-A469FA03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04813"/>
            <a:ext cx="15144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Rectangle 2">
            <a:extLst>
              <a:ext uri="{FF2B5EF4-FFF2-40B4-BE49-F238E27FC236}">
                <a16:creationId xmlns:a16="http://schemas.microsoft.com/office/drawing/2014/main" id="{4646D40E-6DFC-43E9-BAF9-E4AB73C73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42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2.2.4  </a:t>
            </a:r>
            <a:r>
              <a:rPr lang="zh-CN" altLang="zh-CN" sz="4200" b="1">
                <a:solidFill>
                  <a:schemeClr val="tx2"/>
                </a:solidFill>
                <a:latin typeface="宋体" panose="02010600030101010101" pitchFamily="2" charset="-122"/>
              </a:rPr>
              <a:t>二进制并行加减法器</a:t>
            </a:r>
            <a:r>
              <a:rPr lang="zh-CN" altLang="zh-CN" sz="4200" b="1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2">
            <a:extLst>
              <a:ext uri="{FF2B5EF4-FFF2-40B4-BE49-F238E27FC236}">
                <a16:creationId xmlns:a16="http://schemas.microsoft.com/office/drawing/2014/main" id="{EE7C8470-9C34-4E45-8158-736B92047F5C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295400"/>
            <a:ext cx="7772400" cy="5562600"/>
            <a:chOff x="0" y="0"/>
            <a:chExt cx="6044" cy="4378"/>
          </a:xfrm>
        </p:grpSpPr>
        <p:sp>
          <p:nvSpPr>
            <p:cNvPr id="5127" name="Text Box 5">
              <a:extLst>
                <a:ext uri="{FF2B5EF4-FFF2-40B4-BE49-F238E27FC236}">
                  <a16:creationId xmlns:a16="http://schemas.microsoft.com/office/drawing/2014/main" id="{1E014916-1AA3-4F7D-9819-A19D7AE23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" y="1756"/>
              <a:ext cx="37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B’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28" name="Text Box 6">
              <a:extLst>
                <a:ext uri="{FF2B5EF4-FFF2-40B4-BE49-F238E27FC236}">
                  <a16:creationId xmlns:a16="http://schemas.microsoft.com/office/drawing/2014/main" id="{B73330EC-C5EF-4AAF-B880-A01337D0A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1756"/>
              <a:ext cx="37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B’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29" name="Text Box 7">
              <a:extLst>
                <a:ext uri="{FF2B5EF4-FFF2-40B4-BE49-F238E27FC236}">
                  <a16:creationId xmlns:a16="http://schemas.microsoft.com/office/drawing/2014/main" id="{576DDA3C-DC01-4BDA-BF85-D2DF612ED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0" y="173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B’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0" name="Text Box 8">
              <a:extLst>
                <a:ext uri="{FF2B5EF4-FFF2-40B4-BE49-F238E27FC236}">
                  <a16:creationId xmlns:a16="http://schemas.microsoft.com/office/drawing/2014/main" id="{7FC8D560-01F5-4765-8505-6833AD473A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" y="3358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A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1" name="Text Box 9">
              <a:extLst>
                <a:ext uri="{FF2B5EF4-FFF2-40B4-BE49-F238E27FC236}">
                  <a16:creationId xmlns:a16="http://schemas.microsoft.com/office/drawing/2014/main" id="{7B0D7265-7022-435C-BB0A-B2E7CBED6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" y="332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F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2" name="Line 10">
              <a:extLst>
                <a:ext uri="{FF2B5EF4-FFF2-40B4-BE49-F238E27FC236}">
                  <a16:creationId xmlns:a16="http://schemas.microsoft.com/office/drawing/2014/main" id="{761CB105-AE45-4384-B3E9-3031F091B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" y="0"/>
              <a:ext cx="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3" name="Text Box 11">
              <a:extLst>
                <a:ext uri="{FF2B5EF4-FFF2-40B4-BE49-F238E27FC236}">
                  <a16:creationId xmlns:a16="http://schemas.microsoft.com/office/drawing/2014/main" id="{703EFBE8-79EE-40FC-9DB0-2C1E122C4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" y="0"/>
              <a:ext cx="65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OF</a:t>
              </a:r>
            </a:p>
          </p:txBody>
        </p:sp>
        <p:sp>
          <p:nvSpPr>
            <p:cNvPr id="5134" name="Text Box 12">
              <a:extLst>
                <a:ext uri="{FF2B5EF4-FFF2-40B4-BE49-F238E27FC236}">
                  <a16:creationId xmlns:a16="http://schemas.microsoft.com/office/drawing/2014/main" id="{59E733B8-2760-4331-9D2B-CDF5CA594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" y="2022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M=1减</a:t>
              </a:r>
            </a:p>
          </p:txBody>
        </p:sp>
        <p:sp>
          <p:nvSpPr>
            <p:cNvPr id="5135" name="Text Box 13">
              <a:extLst>
                <a:ext uri="{FF2B5EF4-FFF2-40B4-BE49-F238E27FC236}">
                  <a16:creationId xmlns:a16="http://schemas.microsoft.com/office/drawing/2014/main" id="{AD5671FE-A307-43A5-B76A-650856D72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0" y="1162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6" name="Text Box 14">
              <a:extLst>
                <a:ext uri="{FF2B5EF4-FFF2-40B4-BE49-F238E27FC236}">
                  <a16:creationId xmlns:a16="http://schemas.microsoft.com/office/drawing/2014/main" id="{1CDFD82E-62C1-4DCD-AA36-8F760920D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" y="1178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7" name="Text Box 15">
              <a:extLst>
                <a:ext uri="{FF2B5EF4-FFF2-40B4-BE49-F238E27FC236}">
                  <a16:creationId xmlns:a16="http://schemas.microsoft.com/office/drawing/2014/main" id="{4558D9AB-60A3-41BC-AAA2-A3348E530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" y="1178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8" name="Text Box 16">
              <a:extLst>
                <a:ext uri="{FF2B5EF4-FFF2-40B4-BE49-F238E27FC236}">
                  <a16:creationId xmlns:a16="http://schemas.microsoft.com/office/drawing/2014/main" id="{3E91D325-136B-4987-9CE9-3951F8982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6" y="1198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39" name="Text Box 17">
              <a:extLst>
                <a:ext uri="{FF2B5EF4-FFF2-40B4-BE49-F238E27FC236}">
                  <a16:creationId xmlns:a16="http://schemas.microsoft.com/office/drawing/2014/main" id="{958B8089-E521-4A27-BAF2-B9E1F4183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2" y="1554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40" name="Text Box 18">
              <a:extLst>
                <a:ext uri="{FF2B5EF4-FFF2-40B4-BE49-F238E27FC236}">
                  <a16:creationId xmlns:a16="http://schemas.microsoft.com/office/drawing/2014/main" id="{91CA2C50-E8A0-4467-9A63-FF84CBA28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" y="1490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C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grpSp>
          <p:nvGrpSpPr>
            <p:cNvPr id="5141" name="Group 17">
              <a:extLst>
                <a:ext uri="{FF2B5EF4-FFF2-40B4-BE49-F238E27FC236}">
                  <a16:creationId xmlns:a16="http://schemas.microsoft.com/office/drawing/2014/main" id="{C670353B-87BF-45EE-9907-67C01F0D41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2"/>
              <a:ext cx="361" cy="521"/>
              <a:chOff x="0" y="0"/>
              <a:chExt cx="390" cy="563"/>
            </a:xfrm>
          </p:grpSpPr>
          <p:sp>
            <p:nvSpPr>
              <p:cNvPr id="5221" name="Freeform 20">
                <a:extLst>
                  <a:ext uri="{FF2B5EF4-FFF2-40B4-BE49-F238E27FC236}">
                    <a16:creationId xmlns:a16="http://schemas.microsoft.com/office/drawing/2014/main" id="{D44D0C18-D380-4272-A02F-79EA39CD3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0"/>
                <a:ext cx="385" cy="166"/>
              </a:xfrm>
              <a:custGeom>
                <a:avLst/>
                <a:gdLst>
                  <a:gd name="T0" fmla="*/ 0 w 1440"/>
                  <a:gd name="T1" fmla="*/ 213 h 156"/>
                  <a:gd name="T2" fmla="*/ 1 w 1440"/>
                  <a:gd name="T3" fmla="*/ 0 h 156"/>
                  <a:gd name="T4" fmla="*/ 2 w 1440"/>
                  <a:gd name="T5" fmla="*/ 213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5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2" name="Freeform 21">
                <a:extLst>
                  <a:ext uri="{FF2B5EF4-FFF2-40B4-BE49-F238E27FC236}">
                    <a16:creationId xmlns:a16="http://schemas.microsoft.com/office/drawing/2014/main" id="{91720F08-02CF-45A9-947B-3713E7472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39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" name="Freeform 22">
                <a:extLst>
                  <a:ext uri="{FF2B5EF4-FFF2-40B4-BE49-F238E27FC236}">
                    <a16:creationId xmlns:a16="http://schemas.microsoft.com/office/drawing/2014/main" id="{793AE59A-BFC4-42C6-B0C5-717BC02EDEA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-140" y="304"/>
                <a:ext cx="300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/>
              <a:p>
                <a:endParaRPr lang="zh-CN" altLang="en-US"/>
              </a:p>
            </p:txBody>
          </p:sp>
          <p:sp>
            <p:nvSpPr>
              <p:cNvPr id="5224" name="Freeform 23">
                <a:extLst>
                  <a:ext uri="{FF2B5EF4-FFF2-40B4-BE49-F238E27FC236}">
                    <a16:creationId xmlns:a16="http://schemas.microsoft.com/office/drawing/2014/main" id="{06DED131-CD54-4EE2-9F21-AF5E8A86FE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227" y="297"/>
                <a:ext cx="301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zh-CN" altLang="en-US"/>
              </a:p>
            </p:txBody>
          </p:sp>
          <p:sp>
            <p:nvSpPr>
              <p:cNvPr id="5225" name="Freeform 24">
                <a:extLst>
                  <a:ext uri="{FF2B5EF4-FFF2-40B4-BE49-F238E27FC236}">
                    <a16:creationId xmlns:a16="http://schemas.microsoft.com/office/drawing/2014/main" id="{835BE8D8-0205-4E2C-BF37-11A2D352B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20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42" name="Text Box 25">
              <a:extLst>
                <a:ext uri="{FF2B5EF4-FFF2-40B4-BE49-F238E27FC236}">
                  <a16:creationId xmlns:a16="http://schemas.microsoft.com/office/drawing/2014/main" id="{FA51085E-4885-41E5-B363-D5849DCB5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" y="1384"/>
              <a:ext cx="480" cy="3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0" rIns="18000" bIns="216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FA</a:t>
              </a:r>
            </a:p>
          </p:txBody>
        </p:sp>
        <p:sp>
          <p:nvSpPr>
            <p:cNvPr id="5143" name="Line 26">
              <a:extLst>
                <a:ext uri="{FF2B5EF4-FFF2-40B4-BE49-F238E27FC236}">
                  <a16:creationId xmlns:a16="http://schemas.microsoft.com/office/drawing/2014/main" id="{83C542DF-5F95-4147-949B-A099D2882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" y="1025"/>
              <a:ext cx="1060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Line 27">
              <a:extLst>
                <a:ext uri="{FF2B5EF4-FFF2-40B4-BE49-F238E27FC236}">
                  <a16:creationId xmlns:a16="http://schemas.microsoft.com/office/drawing/2014/main" id="{EA5D493C-8EB0-492E-AC23-9286D6BEC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" y="729"/>
              <a:ext cx="1" cy="3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5" name="Line 28">
              <a:extLst>
                <a:ext uri="{FF2B5EF4-FFF2-40B4-BE49-F238E27FC236}">
                  <a16:creationId xmlns:a16="http://schemas.microsoft.com/office/drawing/2014/main" id="{103BDA0C-29C1-4077-8340-6FB71CE04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5" y="1031"/>
              <a:ext cx="1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6" name="Line 29">
              <a:extLst>
                <a:ext uri="{FF2B5EF4-FFF2-40B4-BE49-F238E27FC236}">
                  <a16:creationId xmlns:a16="http://schemas.microsoft.com/office/drawing/2014/main" id="{D7513E99-6AB7-41AA-A4A0-AC5A5D859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" y="745"/>
              <a:ext cx="1" cy="7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7" name="Line 30">
              <a:extLst>
                <a:ext uri="{FF2B5EF4-FFF2-40B4-BE49-F238E27FC236}">
                  <a16:creationId xmlns:a16="http://schemas.microsoft.com/office/drawing/2014/main" id="{991CA96B-32CC-4E85-941B-403464522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" y="1540"/>
              <a:ext cx="4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8" name="Text Box 31">
              <a:extLst>
                <a:ext uri="{FF2B5EF4-FFF2-40B4-BE49-F238E27FC236}">
                  <a16:creationId xmlns:a16="http://schemas.microsoft.com/office/drawing/2014/main" id="{335B4653-5FF4-4CCB-8DEE-346D1B096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" y="1384"/>
              <a:ext cx="480" cy="3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0" rIns="18000" bIns="216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FA</a:t>
              </a:r>
            </a:p>
          </p:txBody>
        </p:sp>
        <p:sp>
          <p:nvSpPr>
            <p:cNvPr id="5149" name="Line 32">
              <a:extLst>
                <a:ext uri="{FF2B5EF4-FFF2-40B4-BE49-F238E27FC236}">
                  <a16:creationId xmlns:a16="http://schemas.microsoft.com/office/drawing/2014/main" id="{76941C3A-E700-4397-8851-8A08443CE8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0" y="1540"/>
              <a:ext cx="76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0" name="Text Box 33">
              <a:extLst>
                <a:ext uri="{FF2B5EF4-FFF2-40B4-BE49-F238E27FC236}">
                  <a16:creationId xmlns:a16="http://schemas.microsoft.com/office/drawing/2014/main" id="{E3EEAE27-D7AE-4190-AAEF-98D7DEF88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0" y="1384"/>
              <a:ext cx="480" cy="3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0" rIns="18000" bIns="216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FA</a:t>
              </a:r>
            </a:p>
          </p:txBody>
        </p:sp>
        <p:sp>
          <p:nvSpPr>
            <p:cNvPr id="5151" name="Text Box 34">
              <a:extLst>
                <a:ext uri="{FF2B5EF4-FFF2-40B4-BE49-F238E27FC236}">
                  <a16:creationId xmlns:a16="http://schemas.microsoft.com/office/drawing/2014/main" id="{C4779A6C-02C7-4C9A-B1F3-788CFC3B3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5" y="1378"/>
              <a:ext cx="480" cy="3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0" rIns="18000" bIns="216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FA</a:t>
              </a:r>
            </a:p>
          </p:txBody>
        </p:sp>
        <p:sp>
          <p:nvSpPr>
            <p:cNvPr id="5152" name="Line 35">
              <a:extLst>
                <a:ext uri="{FF2B5EF4-FFF2-40B4-BE49-F238E27FC236}">
                  <a16:creationId xmlns:a16="http://schemas.microsoft.com/office/drawing/2014/main" id="{71129EE6-3F14-4FCF-8404-7866E6FB85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55" y="1535"/>
              <a:ext cx="265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Line 36">
              <a:extLst>
                <a:ext uri="{FF2B5EF4-FFF2-40B4-BE49-F238E27FC236}">
                  <a16:creationId xmlns:a16="http://schemas.microsoft.com/office/drawing/2014/main" id="{139F5827-521E-48F7-BD52-818AC0273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5" y="1535"/>
              <a:ext cx="4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Line 37">
              <a:extLst>
                <a:ext uri="{FF2B5EF4-FFF2-40B4-BE49-F238E27FC236}">
                  <a16:creationId xmlns:a16="http://schemas.microsoft.com/office/drawing/2014/main" id="{C804E5DD-9957-45E3-A83B-65ED581B8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0" y="1535"/>
              <a:ext cx="39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Line 38">
              <a:extLst>
                <a:ext uri="{FF2B5EF4-FFF2-40B4-BE49-F238E27FC236}">
                  <a16:creationId xmlns:a16="http://schemas.microsoft.com/office/drawing/2014/main" id="{5F15AA3C-A840-4B81-9F14-DA37017FF3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5" y="1540"/>
              <a:ext cx="6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Line 39">
              <a:extLst>
                <a:ext uri="{FF2B5EF4-FFF2-40B4-BE49-F238E27FC236}">
                  <a16:creationId xmlns:a16="http://schemas.microsoft.com/office/drawing/2014/main" id="{67977630-7FEF-4D70-AE54-B2C917039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60" y="1540"/>
              <a:ext cx="2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57" name="Group 38">
              <a:extLst>
                <a:ext uri="{FF2B5EF4-FFF2-40B4-BE49-F238E27FC236}">
                  <a16:creationId xmlns:a16="http://schemas.microsoft.com/office/drawing/2014/main" id="{C600DAFB-6E08-455A-B221-D707AC359E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" y="2008"/>
              <a:ext cx="361" cy="521"/>
              <a:chOff x="0" y="0"/>
              <a:chExt cx="390" cy="563"/>
            </a:xfrm>
          </p:grpSpPr>
          <p:sp>
            <p:nvSpPr>
              <p:cNvPr id="5216" name="Freeform 41">
                <a:extLst>
                  <a:ext uri="{FF2B5EF4-FFF2-40B4-BE49-F238E27FC236}">
                    <a16:creationId xmlns:a16="http://schemas.microsoft.com/office/drawing/2014/main" id="{56DFB154-837F-4FE5-9886-90490D5AF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0"/>
                <a:ext cx="385" cy="166"/>
              </a:xfrm>
              <a:custGeom>
                <a:avLst/>
                <a:gdLst>
                  <a:gd name="T0" fmla="*/ 0 w 1440"/>
                  <a:gd name="T1" fmla="*/ 213 h 156"/>
                  <a:gd name="T2" fmla="*/ 1 w 1440"/>
                  <a:gd name="T3" fmla="*/ 0 h 156"/>
                  <a:gd name="T4" fmla="*/ 2 w 1440"/>
                  <a:gd name="T5" fmla="*/ 213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5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7" name="Freeform 42">
                <a:extLst>
                  <a:ext uri="{FF2B5EF4-FFF2-40B4-BE49-F238E27FC236}">
                    <a16:creationId xmlns:a16="http://schemas.microsoft.com/office/drawing/2014/main" id="{A7CB1FA8-1F64-493D-8520-974026BBD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39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8" name="Freeform 43">
                <a:extLst>
                  <a:ext uri="{FF2B5EF4-FFF2-40B4-BE49-F238E27FC236}">
                    <a16:creationId xmlns:a16="http://schemas.microsoft.com/office/drawing/2014/main" id="{681EE673-669B-438F-A4E4-FD1F0F3C1FF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-140" y="304"/>
                <a:ext cx="300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/>
              <a:p>
                <a:endParaRPr lang="zh-CN" altLang="en-US"/>
              </a:p>
            </p:txBody>
          </p:sp>
          <p:sp>
            <p:nvSpPr>
              <p:cNvPr id="5219" name="Freeform 44">
                <a:extLst>
                  <a:ext uri="{FF2B5EF4-FFF2-40B4-BE49-F238E27FC236}">
                    <a16:creationId xmlns:a16="http://schemas.microsoft.com/office/drawing/2014/main" id="{31025163-4F84-4FAE-9845-89026E7427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227" y="297"/>
                <a:ext cx="301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zh-CN" altLang="en-US"/>
              </a:p>
            </p:txBody>
          </p:sp>
          <p:sp>
            <p:nvSpPr>
              <p:cNvPr id="5220" name="Freeform 45">
                <a:extLst>
                  <a:ext uri="{FF2B5EF4-FFF2-40B4-BE49-F238E27FC236}">
                    <a16:creationId xmlns:a16="http://schemas.microsoft.com/office/drawing/2014/main" id="{F7E95C1E-593E-4040-B655-62F3C304C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20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58" name="Group 44">
              <a:extLst>
                <a:ext uri="{FF2B5EF4-FFF2-40B4-BE49-F238E27FC236}">
                  <a16:creationId xmlns:a16="http://schemas.microsoft.com/office/drawing/2014/main" id="{09D20590-8F15-4DB5-8AD4-D0314A467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0" y="2023"/>
              <a:ext cx="361" cy="521"/>
              <a:chOff x="0" y="0"/>
              <a:chExt cx="390" cy="563"/>
            </a:xfrm>
          </p:grpSpPr>
          <p:sp>
            <p:nvSpPr>
              <p:cNvPr id="5211" name="Freeform 47">
                <a:extLst>
                  <a:ext uri="{FF2B5EF4-FFF2-40B4-BE49-F238E27FC236}">
                    <a16:creationId xmlns:a16="http://schemas.microsoft.com/office/drawing/2014/main" id="{4F441218-7538-48BB-AC15-2239206ED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0"/>
                <a:ext cx="385" cy="166"/>
              </a:xfrm>
              <a:custGeom>
                <a:avLst/>
                <a:gdLst>
                  <a:gd name="T0" fmla="*/ 0 w 1440"/>
                  <a:gd name="T1" fmla="*/ 213 h 156"/>
                  <a:gd name="T2" fmla="*/ 1 w 1440"/>
                  <a:gd name="T3" fmla="*/ 0 h 156"/>
                  <a:gd name="T4" fmla="*/ 2 w 1440"/>
                  <a:gd name="T5" fmla="*/ 213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5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2" name="Freeform 48">
                <a:extLst>
                  <a:ext uri="{FF2B5EF4-FFF2-40B4-BE49-F238E27FC236}">
                    <a16:creationId xmlns:a16="http://schemas.microsoft.com/office/drawing/2014/main" id="{60E1CA82-10B4-4F54-9CDC-9E5BEE203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39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3" name="Freeform 49">
                <a:extLst>
                  <a:ext uri="{FF2B5EF4-FFF2-40B4-BE49-F238E27FC236}">
                    <a16:creationId xmlns:a16="http://schemas.microsoft.com/office/drawing/2014/main" id="{D5462D67-735B-4C18-8515-850A124AD6D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-140" y="304"/>
                <a:ext cx="300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/>
              <a:p>
                <a:endParaRPr lang="zh-CN" altLang="en-US"/>
              </a:p>
            </p:txBody>
          </p:sp>
          <p:sp>
            <p:nvSpPr>
              <p:cNvPr id="5214" name="Freeform 50">
                <a:extLst>
                  <a:ext uri="{FF2B5EF4-FFF2-40B4-BE49-F238E27FC236}">
                    <a16:creationId xmlns:a16="http://schemas.microsoft.com/office/drawing/2014/main" id="{AE16BDE2-39B3-481F-87F3-9F8346B17E9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227" y="297"/>
                <a:ext cx="301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zh-CN" altLang="en-US"/>
              </a:p>
            </p:txBody>
          </p:sp>
          <p:sp>
            <p:nvSpPr>
              <p:cNvPr id="5215" name="Freeform 51">
                <a:extLst>
                  <a:ext uri="{FF2B5EF4-FFF2-40B4-BE49-F238E27FC236}">
                    <a16:creationId xmlns:a16="http://schemas.microsoft.com/office/drawing/2014/main" id="{99D1E926-A7DF-44C4-B28D-946BEE95C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20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59" name="Group 50">
              <a:extLst>
                <a:ext uri="{FF2B5EF4-FFF2-40B4-BE49-F238E27FC236}">
                  <a16:creationId xmlns:a16="http://schemas.microsoft.com/office/drawing/2014/main" id="{187788B5-F1D3-4856-8EFB-79C2BC766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5" y="2008"/>
              <a:ext cx="361" cy="521"/>
              <a:chOff x="0" y="0"/>
              <a:chExt cx="390" cy="563"/>
            </a:xfrm>
          </p:grpSpPr>
          <p:sp>
            <p:nvSpPr>
              <p:cNvPr id="5206" name="Freeform 53">
                <a:extLst>
                  <a:ext uri="{FF2B5EF4-FFF2-40B4-BE49-F238E27FC236}">
                    <a16:creationId xmlns:a16="http://schemas.microsoft.com/office/drawing/2014/main" id="{302CA1FB-CE1F-4050-ACED-066ED8D3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0"/>
                <a:ext cx="385" cy="166"/>
              </a:xfrm>
              <a:custGeom>
                <a:avLst/>
                <a:gdLst>
                  <a:gd name="T0" fmla="*/ 0 w 1440"/>
                  <a:gd name="T1" fmla="*/ 213 h 156"/>
                  <a:gd name="T2" fmla="*/ 1 w 1440"/>
                  <a:gd name="T3" fmla="*/ 0 h 156"/>
                  <a:gd name="T4" fmla="*/ 2 w 1440"/>
                  <a:gd name="T5" fmla="*/ 213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5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7" name="Freeform 54">
                <a:extLst>
                  <a:ext uri="{FF2B5EF4-FFF2-40B4-BE49-F238E27FC236}">
                    <a16:creationId xmlns:a16="http://schemas.microsoft.com/office/drawing/2014/main" id="{B0651F4D-2BD9-4576-A67D-42C4C3E35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39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8" name="Freeform 55">
                <a:extLst>
                  <a:ext uri="{FF2B5EF4-FFF2-40B4-BE49-F238E27FC236}">
                    <a16:creationId xmlns:a16="http://schemas.microsoft.com/office/drawing/2014/main" id="{B5A85EFA-8919-4907-8B9C-B39695D4056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-140" y="304"/>
                <a:ext cx="300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/>
              <a:p>
                <a:endParaRPr lang="zh-CN" altLang="en-US"/>
              </a:p>
            </p:txBody>
          </p:sp>
          <p:sp>
            <p:nvSpPr>
              <p:cNvPr id="5209" name="Freeform 56">
                <a:extLst>
                  <a:ext uri="{FF2B5EF4-FFF2-40B4-BE49-F238E27FC236}">
                    <a16:creationId xmlns:a16="http://schemas.microsoft.com/office/drawing/2014/main" id="{1C0DADB0-1649-49EC-AD86-41A36EDB4E8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227" y="297"/>
                <a:ext cx="301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zh-CN" altLang="en-US"/>
              </a:p>
            </p:txBody>
          </p:sp>
          <p:sp>
            <p:nvSpPr>
              <p:cNvPr id="5210" name="Freeform 57">
                <a:extLst>
                  <a:ext uri="{FF2B5EF4-FFF2-40B4-BE49-F238E27FC236}">
                    <a16:creationId xmlns:a16="http://schemas.microsoft.com/office/drawing/2014/main" id="{CC595786-669D-47B3-B05C-0B8A6EA9F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20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60" name="Group 56">
              <a:extLst>
                <a:ext uri="{FF2B5EF4-FFF2-40B4-BE49-F238E27FC236}">
                  <a16:creationId xmlns:a16="http://schemas.microsoft.com/office/drawing/2014/main" id="{F03ED029-D9C4-4701-B607-E63B1914A0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" y="2008"/>
              <a:ext cx="361" cy="521"/>
              <a:chOff x="0" y="0"/>
              <a:chExt cx="390" cy="563"/>
            </a:xfrm>
          </p:grpSpPr>
          <p:sp>
            <p:nvSpPr>
              <p:cNvPr id="5201" name="Freeform 59">
                <a:extLst>
                  <a:ext uri="{FF2B5EF4-FFF2-40B4-BE49-F238E27FC236}">
                    <a16:creationId xmlns:a16="http://schemas.microsoft.com/office/drawing/2014/main" id="{2F89B1BE-E93D-479E-AA42-FA46A1EC4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0"/>
                <a:ext cx="385" cy="166"/>
              </a:xfrm>
              <a:custGeom>
                <a:avLst/>
                <a:gdLst>
                  <a:gd name="T0" fmla="*/ 0 w 1440"/>
                  <a:gd name="T1" fmla="*/ 213 h 156"/>
                  <a:gd name="T2" fmla="*/ 1 w 1440"/>
                  <a:gd name="T3" fmla="*/ 0 h 156"/>
                  <a:gd name="T4" fmla="*/ 2 w 1440"/>
                  <a:gd name="T5" fmla="*/ 213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5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2" name="Freeform 60">
                <a:extLst>
                  <a:ext uri="{FF2B5EF4-FFF2-40B4-BE49-F238E27FC236}">
                    <a16:creationId xmlns:a16="http://schemas.microsoft.com/office/drawing/2014/main" id="{8CBBD576-8C76-4E9A-A8C3-33C6E138D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439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3" name="Freeform 61">
                <a:extLst>
                  <a:ext uri="{FF2B5EF4-FFF2-40B4-BE49-F238E27FC236}">
                    <a16:creationId xmlns:a16="http://schemas.microsoft.com/office/drawing/2014/main" id="{6B9058C2-C029-4CC1-A06D-8314BAE847D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-140" y="304"/>
                <a:ext cx="300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/>
              <a:p>
                <a:endParaRPr lang="zh-CN" altLang="en-US"/>
              </a:p>
            </p:txBody>
          </p:sp>
          <p:sp>
            <p:nvSpPr>
              <p:cNvPr id="5204" name="Freeform 62">
                <a:extLst>
                  <a:ext uri="{FF2B5EF4-FFF2-40B4-BE49-F238E27FC236}">
                    <a16:creationId xmlns:a16="http://schemas.microsoft.com/office/drawing/2014/main" id="{FD0545D8-6737-4052-84FB-24C42B555E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V="1">
                <a:off x="227" y="297"/>
                <a:ext cx="301" cy="12"/>
              </a:xfrm>
              <a:custGeom>
                <a:avLst/>
                <a:gdLst>
                  <a:gd name="T0" fmla="*/ 0 w 1440"/>
                  <a:gd name="T1" fmla="*/ 0 h 156"/>
                  <a:gd name="T2" fmla="*/ 0 w 1440"/>
                  <a:gd name="T3" fmla="*/ 0 h 156"/>
                  <a:gd name="T4" fmla="*/ 1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/>
              <a:p>
                <a:endParaRPr lang="zh-CN" altLang="en-US"/>
              </a:p>
            </p:txBody>
          </p:sp>
          <p:sp>
            <p:nvSpPr>
              <p:cNvPr id="5205" name="Freeform 63">
                <a:extLst>
                  <a:ext uri="{FF2B5EF4-FFF2-40B4-BE49-F238E27FC236}">
                    <a16:creationId xmlns:a16="http://schemas.microsoft.com/office/drawing/2014/main" id="{03903442-BCE3-4905-8851-B30E5D30D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20"/>
                <a:ext cx="385" cy="43"/>
              </a:xfrm>
              <a:custGeom>
                <a:avLst/>
                <a:gdLst>
                  <a:gd name="T0" fmla="*/ 0 w 1440"/>
                  <a:gd name="T1" fmla="*/ 0 h 156"/>
                  <a:gd name="T2" fmla="*/ 1 w 1440"/>
                  <a:gd name="T3" fmla="*/ 0 h 156"/>
                  <a:gd name="T4" fmla="*/ 2 w 1440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56"/>
                  <a:gd name="T11" fmla="*/ 1440 w 1440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56">
                    <a:moveTo>
                      <a:pt x="0" y="156"/>
                    </a:moveTo>
                    <a:cubicBezTo>
                      <a:pt x="240" y="78"/>
                      <a:pt x="480" y="0"/>
                      <a:pt x="720" y="0"/>
                    </a:cubicBezTo>
                    <a:cubicBezTo>
                      <a:pt x="960" y="0"/>
                      <a:pt x="1320" y="130"/>
                      <a:pt x="1440" y="156"/>
                    </a:cubicBezTo>
                  </a:path>
                </a:pathLst>
              </a:cu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61" name="Line 64">
              <a:extLst>
                <a:ext uri="{FF2B5EF4-FFF2-40B4-BE49-F238E27FC236}">
                  <a16:creationId xmlns:a16="http://schemas.microsoft.com/office/drawing/2014/main" id="{91359936-8718-4B79-9358-E74FDEFA90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1" y="1699"/>
              <a:ext cx="9" cy="3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2" name="Line 65">
              <a:extLst>
                <a:ext uri="{FF2B5EF4-FFF2-40B4-BE49-F238E27FC236}">
                  <a16:creationId xmlns:a16="http://schemas.microsoft.com/office/drawing/2014/main" id="{FE8D2696-A015-42CF-AC31-B8434656D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1" y="1696"/>
              <a:ext cx="9" cy="3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66">
              <a:extLst>
                <a:ext uri="{FF2B5EF4-FFF2-40B4-BE49-F238E27FC236}">
                  <a16:creationId xmlns:a16="http://schemas.microsoft.com/office/drawing/2014/main" id="{258592A8-A0E7-47C4-9A78-58C9C3654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" y="1691"/>
              <a:ext cx="1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Line 67">
              <a:extLst>
                <a:ext uri="{FF2B5EF4-FFF2-40B4-BE49-F238E27FC236}">
                  <a16:creationId xmlns:a16="http://schemas.microsoft.com/office/drawing/2014/main" id="{8105DFF1-E227-4A75-82D9-EEC7805BA4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1" y="2425"/>
              <a:ext cx="9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Line 68">
              <a:extLst>
                <a:ext uri="{FF2B5EF4-FFF2-40B4-BE49-F238E27FC236}">
                  <a16:creationId xmlns:a16="http://schemas.microsoft.com/office/drawing/2014/main" id="{6EAA439E-3E09-429D-9707-F141E7FD9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5" y="1699"/>
              <a:ext cx="1" cy="3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Line 69">
              <a:extLst>
                <a:ext uri="{FF2B5EF4-FFF2-40B4-BE49-F238E27FC236}">
                  <a16:creationId xmlns:a16="http://schemas.microsoft.com/office/drawing/2014/main" id="{6FDC69B9-4DC7-4175-A7EF-3400CE255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5" y="2425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Line 70">
              <a:extLst>
                <a:ext uri="{FF2B5EF4-FFF2-40B4-BE49-F238E27FC236}">
                  <a16:creationId xmlns:a16="http://schemas.microsoft.com/office/drawing/2014/main" id="{9E9398BC-DC41-44F7-9E4C-C48B7421C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71" y="2431"/>
              <a:ext cx="9" cy="9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8" name="Line 71">
              <a:extLst>
                <a:ext uri="{FF2B5EF4-FFF2-40B4-BE49-F238E27FC236}">
                  <a16:creationId xmlns:a16="http://schemas.microsoft.com/office/drawing/2014/main" id="{96F90D3C-EF32-4F06-8D27-11593D9015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1" y="2461"/>
              <a:ext cx="9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9" name="Line 72">
              <a:extLst>
                <a:ext uri="{FF2B5EF4-FFF2-40B4-BE49-F238E27FC236}">
                  <a16:creationId xmlns:a16="http://schemas.microsoft.com/office/drawing/2014/main" id="{0EB1E072-1989-4B6E-BF9E-A45B08837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5" y="2395"/>
              <a:ext cx="1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Line 73">
              <a:extLst>
                <a:ext uri="{FF2B5EF4-FFF2-40B4-BE49-F238E27FC236}">
                  <a16:creationId xmlns:a16="http://schemas.microsoft.com/office/drawing/2014/main" id="{C9823E2C-0216-4E77-A7F0-273CFA76B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2752"/>
              <a:ext cx="522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Line 74">
              <a:extLst>
                <a:ext uri="{FF2B5EF4-FFF2-40B4-BE49-F238E27FC236}">
                  <a16:creationId xmlns:a16="http://schemas.microsoft.com/office/drawing/2014/main" id="{1243B79E-7259-4256-9A3F-77CC2829DC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1" y="2431"/>
              <a:ext cx="9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Line 75">
              <a:extLst>
                <a:ext uri="{FF2B5EF4-FFF2-40B4-BE49-F238E27FC236}">
                  <a16:creationId xmlns:a16="http://schemas.microsoft.com/office/drawing/2014/main" id="{CD1B7CAB-B68E-4702-93B3-569A65AEE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5" y="2446"/>
              <a:ext cx="1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Line 76">
              <a:extLst>
                <a:ext uri="{FF2B5EF4-FFF2-40B4-BE49-F238E27FC236}">
                  <a16:creationId xmlns:a16="http://schemas.microsoft.com/office/drawing/2014/main" id="{199F5B02-8CD8-4E29-9311-89400E05C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" y="2431"/>
              <a:ext cx="1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Line 77">
              <a:extLst>
                <a:ext uri="{FF2B5EF4-FFF2-40B4-BE49-F238E27FC236}">
                  <a16:creationId xmlns:a16="http://schemas.microsoft.com/office/drawing/2014/main" id="{CE73E19B-9C54-4E2E-9EAB-BDB4D5463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" y="1699"/>
              <a:ext cx="1" cy="17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Line 78">
              <a:extLst>
                <a:ext uri="{FF2B5EF4-FFF2-40B4-BE49-F238E27FC236}">
                  <a16:creationId xmlns:a16="http://schemas.microsoft.com/office/drawing/2014/main" id="{3C474BBA-DD81-423F-9D2D-DD474C2FD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1" y="1699"/>
              <a:ext cx="9" cy="16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Line 79">
              <a:extLst>
                <a:ext uri="{FF2B5EF4-FFF2-40B4-BE49-F238E27FC236}">
                  <a16:creationId xmlns:a16="http://schemas.microsoft.com/office/drawing/2014/main" id="{DB638B6F-6306-41F1-B18F-A54D0B203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5" y="1691"/>
              <a:ext cx="1" cy="17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Line 80">
              <a:extLst>
                <a:ext uri="{FF2B5EF4-FFF2-40B4-BE49-F238E27FC236}">
                  <a16:creationId xmlns:a16="http://schemas.microsoft.com/office/drawing/2014/main" id="{9A1B6FB9-D3DC-4BFC-B0BA-32DB08807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5" y="1699"/>
              <a:ext cx="1" cy="16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Text Box 81">
              <a:extLst>
                <a:ext uri="{FF2B5EF4-FFF2-40B4-BE49-F238E27FC236}">
                  <a16:creationId xmlns:a16="http://schemas.microsoft.com/office/drawing/2014/main" id="{9737BF60-ABFF-40C3-985F-6B7BC5764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3334"/>
              <a:ext cx="3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79" name="Text Box 82">
              <a:extLst>
                <a:ext uri="{FF2B5EF4-FFF2-40B4-BE49-F238E27FC236}">
                  <a16:creationId xmlns:a16="http://schemas.microsoft.com/office/drawing/2014/main" id="{390641B4-D90B-4A18-891E-805F220FE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" y="335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A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0" name="Text Box 83">
              <a:extLst>
                <a:ext uri="{FF2B5EF4-FFF2-40B4-BE49-F238E27FC236}">
                  <a16:creationId xmlns:a16="http://schemas.microsoft.com/office/drawing/2014/main" id="{84C5A903-63BE-455D-885F-497F7EFEC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" y="332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1" name="Text Box 84">
              <a:extLst>
                <a:ext uri="{FF2B5EF4-FFF2-40B4-BE49-F238E27FC236}">
                  <a16:creationId xmlns:a16="http://schemas.microsoft.com/office/drawing/2014/main" id="{510621EC-EE00-4B7E-8D8E-D537D690A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4" y="3358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A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2" name="Text Box 85">
              <a:extLst>
                <a:ext uri="{FF2B5EF4-FFF2-40B4-BE49-F238E27FC236}">
                  <a16:creationId xmlns:a16="http://schemas.microsoft.com/office/drawing/2014/main" id="{C94C20ED-99EB-42FA-813C-DC8E830E8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0" y="334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A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3" name="Text Box 86">
              <a:extLst>
                <a:ext uri="{FF2B5EF4-FFF2-40B4-BE49-F238E27FC236}">
                  <a16:creationId xmlns:a16="http://schemas.microsoft.com/office/drawing/2014/main" id="{C1043C48-E876-4F0D-ABCF-5590F3487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" y="334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4" name="Text Box 87">
              <a:extLst>
                <a:ext uri="{FF2B5EF4-FFF2-40B4-BE49-F238E27FC236}">
                  <a16:creationId xmlns:a16="http://schemas.microsoft.com/office/drawing/2014/main" id="{40091DE0-A7DC-4E3F-9AC1-16212EB03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334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85" name="Text Box 88">
              <a:extLst>
                <a:ext uri="{FF2B5EF4-FFF2-40B4-BE49-F238E27FC236}">
                  <a16:creationId xmlns:a16="http://schemas.microsoft.com/office/drawing/2014/main" id="{AA7CB48A-CCCC-4C37-AE70-601500048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6" y="3346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5186" name="Text Box 89">
              <a:extLst>
                <a:ext uri="{FF2B5EF4-FFF2-40B4-BE49-F238E27FC236}">
                  <a16:creationId xmlns:a16="http://schemas.microsoft.com/office/drawing/2014/main" id="{EB485899-9C3A-4829-97AD-C4C835985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2144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…………</a:t>
              </a:r>
            </a:p>
          </p:txBody>
        </p:sp>
        <p:sp>
          <p:nvSpPr>
            <p:cNvPr id="5187" name="Text Box 90">
              <a:extLst>
                <a:ext uri="{FF2B5EF4-FFF2-40B4-BE49-F238E27FC236}">
                  <a16:creationId xmlns:a16="http://schemas.microsoft.com/office/drawing/2014/main" id="{40FBCD67-F68F-4ADB-ABFE-45417E96C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3598"/>
              <a:ext cx="72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符号位</a:t>
              </a:r>
            </a:p>
          </p:txBody>
        </p:sp>
        <p:sp>
          <p:nvSpPr>
            <p:cNvPr id="5188" name="Line 91">
              <a:extLst>
                <a:ext uri="{FF2B5EF4-FFF2-40B4-BE49-F238E27FC236}">
                  <a16:creationId xmlns:a16="http://schemas.microsoft.com/office/drawing/2014/main" id="{5569C756-8EEF-48C5-93EA-91C35914F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2" y="1538"/>
              <a:ext cx="1" cy="1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9" name="Text Box 92">
              <a:extLst>
                <a:ext uri="{FF2B5EF4-FFF2-40B4-BE49-F238E27FC236}">
                  <a16:creationId xmlns:a16="http://schemas.microsoft.com/office/drawing/2014/main" id="{7C369028-FCFF-4EEC-9D35-73DF78F70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" y="1805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M=0加</a:t>
              </a:r>
            </a:p>
          </p:txBody>
        </p:sp>
        <p:sp>
          <p:nvSpPr>
            <p:cNvPr id="5190" name="Text Box 93">
              <a:extLst>
                <a:ext uri="{FF2B5EF4-FFF2-40B4-BE49-F238E27FC236}">
                  <a16:creationId xmlns:a16="http://schemas.microsoft.com/office/drawing/2014/main" id="{F0131B3C-F352-45A9-B2A9-608F295B0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6" y="2778"/>
              <a:ext cx="90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方式控制M</a:t>
              </a:r>
            </a:p>
          </p:txBody>
        </p:sp>
        <p:sp>
          <p:nvSpPr>
            <p:cNvPr id="5191" name="Text Box 94">
              <a:extLst>
                <a:ext uri="{FF2B5EF4-FFF2-40B4-BE49-F238E27FC236}">
                  <a16:creationId xmlns:a16="http://schemas.microsoft.com/office/drawing/2014/main" id="{9BC1DEB3-A85A-417C-B921-47216BEDC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" y="340"/>
              <a:ext cx="54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5192" name="Line 95">
              <a:extLst>
                <a:ext uri="{FF2B5EF4-FFF2-40B4-BE49-F238E27FC236}">
                  <a16:creationId xmlns:a16="http://schemas.microsoft.com/office/drawing/2014/main" id="{5EC591B9-CB71-4382-AAFD-606E79C694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6" y="610"/>
              <a:ext cx="1" cy="7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3" name="Line 96">
              <a:extLst>
                <a:ext uri="{FF2B5EF4-FFF2-40B4-BE49-F238E27FC236}">
                  <a16:creationId xmlns:a16="http://schemas.microsoft.com/office/drawing/2014/main" id="{62BE8380-7323-4DCA-9C4A-F0CB35780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8" y="610"/>
              <a:ext cx="1" cy="7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Line 97">
              <a:extLst>
                <a:ext uri="{FF2B5EF4-FFF2-40B4-BE49-F238E27FC236}">
                  <a16:creationId xmlns:a16="http://schemas.microsoft.com/office/drawing/2014/main" id="{E43C9ACD-1F37-4A25-A565-37BAE8F6A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8" y="594"/>
              <a:ext cx="1" cy="7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Line 98">
              <a:extLst>
                <a:ext uri="{FF2B5EF4-FFF2-40B4-BE49-F238E27FC236}">
                  <a16:creationId xmlns:a16="http://schemas.microsoft.com/office/drawing/2014/main" id="{D4C86D20-08C8-4621-AF2C-BAA12DE52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2" y="602"/>
              <a:ext cx="1" cy="7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Text Box 99">
              <a:extLst>
                <a:ext uri="{FF2B5EF4-FFF2-40B4-BE49-F238E27FC236}">
                  <a16:creationId xmlns:a16="http://schemas.microsoft.com/office/drawing/2014/main" id="{9E5611DD-DBD5-49F4-8FDA-8AA07CFBA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" y="312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F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n-2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97" name="Text Box 100">
              <a:extLst>
                <a:ext uri="{FF2B5EF4-FFF2-40B4-BE49-F238E27FC236}">
                  <a16:creationId xmlns:a16="http://schemas.microsoft.com/office/drawing/2014/main" id="{BEE37000-2E57-4879-8C2E-5D563E5C5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6" y="294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F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98" name="Text Box 101">
              <a:extLst>
                <a:ext uri="{FF2B5EF4-FFF2-40B4-BE49-F238E27FC236}">
                  <a16:creationId xmlns:a16="http://schemas.microsoft.com/office/drawing/2014/main" id="{1704C467-7705-421A-BB93-B5B133501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" y="30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F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199" name="Text Box 102">
              <a:extLst>
                <a:ext uri="{FF2B5EF4-FFF2-40B4-BE49-F238E27FC236}">
                  <a16:creationId xmlns:a16="http://schemas.microsoft.com/office/drawing/2014/main" id="{0B726BAD-7D5C-4F65-9A06-108D4AD58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" y="3910"/>
              <a:ext cx="3240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图2.3 行波进位的补码加法/减法器</a:t>
              </a:r>
            </a:p>
          </p:txBody>
        </p:sp>
        <p:sp>
          <p:nvSpPr>
            <p:cNvPr id="5200" name="Text Box 103">
              <a:extLst>
                <a:ext uri="{FF2B5EF4-FFF2-40B4-BE49-F238E27FC236}">
                  <a16:creationId xmlns:a16="http://schemas.microsoft.com/office/drawing/2014/main" id="{A8BA5A61-F76D-4539-9FCE-F095B478B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0" y="1716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B’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0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122" name="Object 7">
            <a:extLst>
              <a:ext uri="{FF2B5EF4-FFF2-40B4-BE49-F238E27FC236}">
                <a16:creationId xmlns:a16="http://schemas.microsoft.com/office/drawing/2014/main" id="{86FE3337-F735-43BA-99C3-7D2CC94C4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-169863"/>
          <a:ext cx="3743325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" name="Document" r:id="rId3" imgW="2848320" imgH="2639520" progId="Word.Document.8">
                  <p:embed/>
                </p:oleObj>
              </mc:Choice>
              <mc:Fallback>
                <p:oleObj name="Document" r:id="rId3" imgW="2848320" imgH="263952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-169863"/>
                        <a:ext cx="3743325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4" name="Group 103">
            <a:extLst>
              <a:ext uri="{FF2B5EF4-FFF2-40B4-BE49-F238E27FC236}">
                <a16:creationId xmlns:a16="http://schemas.microsoft.com/office/drawing/2014/main" id="{FBF590EE-6613-4967-938E-FBA42345055D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60350"/>
            <a:ext cx="6477000" cy="1033463"/>
            <a:chOff x="0" y="0"/>
            <a:chExt cx="4080" cy="651"/>
          </a:xfrm>
        </p:grpSpPr>
        <p:sp>
          <p:nvSpPr>
            <p:cNvPr id="5125" name="Rectangle 104">
              <a:extLst>
                <a:ext uri="{FF2B5EF4-FFF2-40B4-BE49-F238E27FC236}">
                  <a16:creationId xmlns:a16="http://schemas.microsoft.com/office/drawing/2014/main" id="{0394684E-D02F-44FF-AE83-74446AA68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" y="363"/>
              <a:ext cx="2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 b="1">
                  <a:latin typeface="宋体" panose="02010600030101010101" pitchFamily="2" charset="-122"/>
                </a:rPr>
                <a:t>ta=n×2T+3T×3=(2n+9)T</a:t>
              </a:r>
            </a:p>
          </p:txBody>
        </p:sp>
        <p:sp>
          <p:nvSpPr>
            <p:cNvPr id="5126" name="Text Box 11">
              <a:extLst>
                <a:ext uri="{FF2B5EF4-FFF2-40B4-BE49-F238E27FC236}">
                  <a16:creationId xmlns:a16="http://schemas.microsoft.com/office/drawing/2014/main" id="{133370CC-27D5-4972-B21F-E85AC8946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0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400" b="1"/>
                <a:t>（4）</a:t>
              </a:r>
              <a:r>
                <a:rPr lang="zh-CN" altLang="zh-CN" sz="2400" b="1">
                  <a:latin typeface="Times New Roman" panose="02020603050405020304" pitchFamily="18" charset="0"/>
                </a:rPr>
                <a:t>n</a:t>
              </a:r>
              <a:r>
                <a:rPr lang="zh-CN" altLang="zh-CN" sz="2400" b="1"/>
                <a:t>位串行进位加减法器结果形成时间</a:t>
              </a: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C80FA3A2-900B-45A6-AA2C-FEE8DD5630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zh-CN" altLang="zh-CN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题2-11 </a:t>
            </a:r>
            <a:r>
              <a:rPr lang="zh-CN" altLang="zh-CN" sz="4200" b="1">
                <a:latin typeface="宋体" panose="02010600030101010101" pitchFamily="2" charset="-122"/>
              </a:rPr>
              <a:t>加法器进位链</a:t>
            </a:r>
          </a:p>
        </p:txBody>
      </p:sp>
      <p:grpSp>
        <p:nvGrpSpPr>
          <p:cNvPr id="59395" name="Group 3">
            <a:extLst>
              <a:ext uri="{FF2B5EF4-FFF2-40B4-BE49-F238E27FC236}">
                <a16:creationId xmlns:a16="http://schemas.microsoft.com/office/drawing/2014/main" id="{96F35AC7-E8BF-47F3-9D1E-A43A0DE897C3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3733800"/>
            <a:ext cx="8724900" cy="1828800"/>
            <a:chOff x="0" y="0"/>
            <a:chExt cx="5496" cy="1152"/>
          </a:xfrm>
        </p:grpSpPr>
        <p:sp>
          <p:nvSpPr>
            <p:cNvPr id="59403" name="Text Box 1029">
              <a:extLst>
                <a:ext uri="{FF2B5EF4-FFF2-40B4-BE49-F238E27FC236}">
                  <a16:creationId xmlns:a16="http://schemas.microsoft.com/office/drawing/2014/main" id="{26305023-A6C3-4BF5-BAF1-260C184D6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" y="0"/>
              <a:ext cx="21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C</a:t>
              </a:r>
              <a:r>
                <a:rPr lang="zh-CN" altLang="zh-CN" sz="1600" b="1"/>
                <a:t>1</a:t>
              </a:r>
              <a:r>
                <a:rPr lang="zh-CN" altLang="zh-CN" sz="2400" b="1"/>
                <a:t>=Y</a:t>
              </a:r>
              <a:r>
                <a:rPr lang="zh-CN" altLang="zh-CN" sz="1600" b="1"/>
                <a:t>0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0</a:t>
              </a:r>
              <a:r>
                <a:rPr lang="zh-CN" altLang="zh-CN" sz="2400" b="1">
                  <a:solidFill>
                    <a:srgbClr val="CC0000"/>
                  </a:solidFill>
                </a:rPr>
                <a:t>C</a:t>
              </a:r>
              <a:r>
                <a:rPr lang="zh-CN" altLang="zh-CN" sz="1600" b="1">
                  <a:solidFill>
                    <a:srgbClr val="CC0000"/>
                  </a:solidFill>
                </a:rPr>
                <a:t>0</a:t>
              </a:r>
              <a:r>
                <a:rPr lang="zh-CN" altLang="zh-CN" sz="1600" b="1"/>
                <a:t>                           </a:t>
              </a:r>
              <a:endParaRPr lang="zh-CN" altLang="zh-CN" sz="2400" b="1"/>
            </a:p>
          </p:txBody>
        </p:sp>
        <p:sp>
          <p:nvSpPr>
            <p:cNvPr id="59404" name="Text Box 1030">
              <a:extLst>
                <a:ext uri="{FF2B5EF4-FFF2-40B4-BE49-F238E27FC236}">
                  <a16:creationId xmlns:a16="http://schemas.microsoft.com/office/drawing/2014/main" id="{8E517FA5-3949-41A3-B14A-2BD6F14C9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8"/>
              <a:ext cx="27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C</a:t>
              </a:r>
              <a:r>
                <a:rPr lang="zh-CN" altLang="zh-CN" sz="1600" b="1"/>
                <a:t>2</a:t>
              </a:r>
              <a:r>
                <a:rPr lang="zh-CN" altLang="zh-CN" sz="2400" b="1"/>
                <a:t>=Y</a:t>
              </a:r>
              <a:r>
                <a:rPr lang="zh-CN" altLang="zh-CN" sz="1600" b="1"/>
                <a:t>1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1</a:t>
              </a:r>
              <a:r>
                <a:rPr lang="zh-CN" altLang="zh-CN" sz="2400" b="1">
                  <a:solidFill>
                    <a:srgbClr val="CC0000"/>
                  </a:solidFill>
                </a:rPr>
                <a:t>C</a:t>
              </a:r>
              <a:r>
                <a:rPr lang="zh-CN" altLang="zh-CN" sz="1600" b="1">
                  <a:solidFill>
                    <a:srgbClr val="CC0000"/>
                  </a:solidFill>
                </a:rPr>
                <a:t>1</a:t>
              </a:r>
              <a:r>
                <a:rPr lang="zh-CN" altLang="zh-CN" sz="1600" b="1">
                  <a:solidFill>
                    <a:srgbClr val="FF0000"/>
                  </a:solidFill>
                </a:rPr>
                <a:t> </a:t>
              </a:r>
              <a:r>
                <a:rPr lang="zh-CN" altLang="zh-CN" sz="2400" b="1">
                  <a:solidFill>
                    <a:srgbClr val="FF0000"/>
                  </a:solidFill>
                </a:rPr>
                <a:t>=</a:t>
              </a:r>
              <a:r>
                <a:rPr lang="zh-CN" altLang="zh-CN" sz="2400" b="1"/>
                <a:t>Y</a:t>
              </a:r>
              <a:r>
                <a:rPr lang="zh-CN" altLang="zh-CN" sz="1600" b="1"/>
                <a:t>1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Y</a:t>
              </a:r>
              <a:r>
                <a:rPr lang="zh-CN" altLang="zh-CN" sz="1600" b="1"/>
                <a:t>0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X</a:t>
              </a:r>
              <a:r>
                <a:rPr lang="zh-CN" altLang="zh-CN" sz="1600" b="1"/>
                <a:t>0</a:t>
              </a:r>
              <a:r>
                <a:rPr lang="zh-CN" altLang="zh-CN" sz="2400" b="1">
                  <a:solidFill>
                    <a:srgbClr val="FF0000"/>
                  </a:solidFill>
                </a:rPr>
                <a:t>C</a:t>
              </a:r>
              <a:r>
                <a:rPr lang="zh-CN" altLang="zh-CN" sz="1600" b="1">
                  <a:solidFill>
                    <a:srgbClr val="FF0000"/>
                  </a:solidFill>
                </a:rPr>
                <a:t>0</a:t>
              </a:r>
              <a:endParaRPr lang="zh-CN" altLang="zh-CN" sz="2400" b="1">
                <a:solidFill>
                  <a:srgbClr val="FF0000"/>
                </a:solidFill>
              </a:endParaRPr>
            </a:p>
          </p:txBody>
        </p:sp>
        <p:sp>
          <p:nvSpPr>
            <p:cNvPr id="59405" name="Text Box 1031">
              <a:extLst>
                <a:ext uri="{FF2B5EF4-FFF2-40B4-BE49-F238E27FC236}">
                  <a16:creationId xmlns:a16="http://schemas.microsoft.com/office/drawing/2014/main" id="{F4F62C97-DB47-410D-BEE8-29970A4A1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76"/>
              <a:ext cx="36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C</a:t>
              </a:r>
              <a:r>
                <a:rPr lang="zh-CN" altLang="zh-CN" sz="1600" b="1"/>
                <a:t>3</a:t>
              </a:r>
              <a:r>
                <a:rPr lang="zh-CN" altLang="zh-CN" sz="2400" b="1"/>
                <a:t>=Y</a:t>
              </a:r>
              <a:r>
                <a:rPr lang="zh-CN" altLang="zh-CN" sz="1600" b="1"/>
                <a:t>2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2</a:t>
              </a:r>
              <a:r>
                <a:rPr lang="zh-CN" altLang="zh-CN" sz="2400" b="1">
                  <a:solidFill>
                    <a:srgbClr val="CC0000"/>
                  </a:solidFill>
                </a:rPr>
                <a:t>C</a:t>
              </a:r>
              <a:r>
                <a:rPr lang="zh-CN" altLang="zh-CN" sz="1600" b="1">
                  <a:solidFill>
                    <a:srgbClr val="CC0000"/>
                  </a:solidFill>
                </a:rPr>
                <a:t>2</a:t>
              </a:r>
              <a:r>
                <a:rPr lang="zh-CN" altLang="zh-CN" sz="2400" b="1">
                  <a:solidFill>
                    <a:srgbClr val="FF0000"/>
                  </a:solidFill>
                </a:rPr>
                <a:t>=</a:t>
              </a:r>
              <a:r>
                <a:rPr lang="zh-CN" altLang="zh-CN" sz="2400" b="1"/>
                <a:t>Y</a:t>
              </a:r>
              <a:r>
                <a:rPr lang="zh-CN" altLang="zh-CN" sz="1600" b="1"/>
                <a:t>2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Y</a:t>
              </a:r>
              <a:r>
                <a:rPr lang="zh-CN" altLang="zh-CN" sz="1600" b="1"/>
                <a:t>1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Y</a:t>
              </a:r>
              <a:r>
                <a:rPr lang="zh-CN" altLang="zh-CN" sz="1600" b="1"/>
                <a:t>0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X</a:t>
              </a:r>
              <a:r>
                <a:rPr lang="zh-CN" altLang="zh-CN" sz="1600" b="1"/>
                <a:t>0</a:t>
              </a:r>
              <a:r>
                <a:rPr lang="zh-CN" altLang="zh-CN" sz="2400" b="1">
                  <a:solidFill>
                    <a:srgbClr val="FF0000"/>
                  </a:solidFill>
                </a:rPr>
                <a:t>C</a:t>
              </a:r>
              <a:r>
                <a:rPr lang="zh-CN" altLang="zh-CN" sz="1600" b="1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9406" name="Text Box 1032">
              <a:extLst>
                <a:ext uri="{FF2B5EF4-FFF2-40B4-BE49-F238E27FC236}">
                  <a16:creationId xmlns:a16="http://schemas.microsoft.com/office/drawing/2014/main" id="{254A8C3E-5DF1-4965-9CB7-18597E69B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64"/>
              <a:ext cx="48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C</a:t>
              </a:r>
              <a:r>
                <a:rPr lang="zh-CN" altLang="zh-CN" sz="1600" b="1"/>
                <a:t>4</a:t>
              </a:r>
              <a:r>
                <a:rPr lang="zh-CN" altLang="zh-CN" sz="2400" b="1"/>
                <a:t>=Y</a:t>
              </a:r>
              <a:r>
                <a:rPr lang="zh-CN" altLang="zh-CN" sz="1600" b="1"/>
                <a:t>3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3</a:t>
              </a:r>
              <a:r>
                <a:rPr lang="zh-CN" altLang="zh-CN" sz="2400" b="1">
                  <a:solidFill>
                    <a:srgbClr val="CC0000"/>
                  </a:solidFill>
                </a:rPr>
                <a:t>C</a:t>
              </a:r>
              <a:r>
                <a:rPr lang="zh-CN" altLang="zh-CN" sz="1600" b="1">
                  <a:solidFill>
                    <a:srgbClr val="CC0000"/>
                  </a:solidFill>
                </a:rPr>
                <a:t>3</a:t>
              </a:r>
              <a:r>
                <a:rPr lang="zh-CN" altLang="zh-CN" sz="2400" b="1">
                  <a:solidFill>
                    <a:srgbClr val="FF0000"/>
                  </a:solidFill>
                </a:rPr>
                <a:t>=</a:t>
              </a:r>
              <a:r>
                <a:rPr lang="zh-CN" altLang="zh-CN" sz="2400" b="1"/>
                <a:t>Y</a:t>
              </a:r>
              <a:r>
                <a:rPr lang="zh-CN" altLang="zh-CN" sz="1600" b="1"/>
                <a:t>3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3</a:t>
              </a:r>
              <a:r>
                <a:rPr lang="zh-CN" altLang="zh-CN" sz="2400" b="1"/>
                <a:t>Y</a:t>
              </a:r>
              <a:r>
                <a:rPr lang="zh-CN" altLang="zh-CN" sz="1600" b="1"/>
                <a:t>2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3</a:t>
              </a:r>
              <a:r>
                <a:rPr lang="zh-CN" altLang="zh-CN" sz="2400" b="1"/>
                <a:t>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Y</a:t>
              </a:r>
              <a:r>
                <a:rPr lang="zh-CN" altLang="zh-CN" sz="1600" b="1"/>
                <a:t>1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3</a:t>
              </a:r>
              <a:r>
                <a:rPr lang="zh-CN" altLang="zh-CN" sz="2400" b="1"/>
                <a:t>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Y</a:t>
              </a:r>
              <a:r>
                <a:rPr lang="zh-CN" altLang="zh-CN" sz="1600" b="1"/>
                <a:t>0 </a:t>
              </a:r>
              <a:r>
                <a:rPr lang="zh-CN" altLang="zh-CN" sz="2400" b="1"/>
                <a:t>+X</a:t>
              </a:r>
              <a:r>
                <a:rPr lang="zh-CN" altLang="zh-CN" sz="1600" b="1"/>
                <a:t>3</a:t>
              </a:r>
              <a:r>
                <a:rPr lang="zh-CN" altLang="zh-CN" sz="2400" b="1"/>
                <a:t>X</a:t>
              </a:r>
              <a:r>
                <a:rPr lang="zh-CN" altLang="zh-CN" sz="1600" b="1"/>
                <a:t>2</a:t>
              </a:r>
              <a:r>
                <a:rPr lang="zh-CN" altLang="zh-CN" sz="2400" b="1"/>
                <a:t>X</a:t>
              </a:r>
              <a:r>
                <a:rPr lang="zh-CN" altLang="zh-CN" sz="1600" b="1"/>
                <a:t>1</a:t>
              </a:r>
              <a:r>
                <a:rPr lang="zh-CN" altLang="zh-CN" sz="2400" b="1"/>
                <a:t>X</a:t>
              </a:r>
              <a:r>
                <a:rPr lang="zh-CN" altLang="zh-CN" sz="1600" b="1"/>
                <a:t>0</a:t>
              </a:r>
              <a:r>
                <a:rPr lang="zh-CN" altLang="zh-CN" sz="2400" b="1">
                  <a:solidFill>
                    <a:srgbClr val="FF0000"/>
                  </a:solidFill>
                </a:rPr>
                <a:t>C</a:t>
              </a:r>
              <a:r>
                <a:rPr lang="zh-CN" altLang="zh-CN" sz="1600" b="1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9407" name="AutoShape 1038">
              <a:extLst>
                <a:ext uri="{FF2B5EF4-FFF2-40B4-BE49-F238E27FC236}">
                  <a16:creationId xmlns:a16="http://schemas.microsoft.com/office/drawing/2014/main" id="{12E5F549-ABF1-4F8E-AD04-F689EC635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" y="144"/>
              <a:ext cx="144" cy="816"/>
            </a:xfrm>
            <a:prstGeom prst="rightBrace">
              <a:avLst>
                <a:gd name="adj1" fmla="val 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59408" name="Text Box 1039">
              <a:extLst>
                <a:ext uri="{FF2B5EF4-FFF2-40B4-BE49-F238E27FC236}">
                  <a16:creationId xmlns:a16="http://schemas.microsoft.com/office/drawing/2014/main" id="{A5409070-1E72-48FE-AD35-3E49513FC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2" y="432"/>
              <a:ext cx="6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b="1"/>
                <a:t>（2.30）</a:t>
              </a:r>
            </a:p>
          </p:txBody>
        </p:sp>
      </p:grpSp>
      <p:sp>
        <p:nvSpPr>
          <p:cNvPr id="59396" name="Text Box 1033">
            <a:extLst>
              <a:ext uri="{FF2B5EF4-FFF2-40B4-BE49-F238E27FC236}">
                <a16:creationId xmlns:a16="http://schemas.microsoft.com/office/drawing/2014/main" id="{D54560AE-C234-4A13-B6AA-847DA4668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5638800"/>
            <a:ext cx="3849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400" b="1"/>
              <a:t>        </a:t>
            </a:r>
            <a:r>
              <a:rPr lang="zh-CN" altLang="zh-CN" sz="2400" b="1">
                <a:solidFill>
                  <a:srgbClr val="CC0000"/>
                </a:solidFill>
              </a:rPr>
              <a:t>串行</a:t>
            </a:r>
            <a:r>
              <a:rPr lang="zh-CN" altLang="zh-CN" sz="2400" b="1"/>
              <a:t>                    </a:t>
            </a:r>
            <a:r>
              <a:rPr lang="zh-CN" altLang="zh-CN" sz="2400" b="1">
                <a:solidFill>
                  <a:srgbClr val="CC0000"/>
                </a:solidFill>
              </a:rPr>
              <a:t>并行</a:t>
            </a:r>
            <a:r>
              <a:rPr lang="zh-CN" altLang="zh-CN" sz="2400" b="1"/>
              <a:t> </a:t>
            </a:r>
          </a:p>
        </p:txBody>
      </p:sp>
      <p:sp>
        <p:nvSpPr>
          <p:cNvPr id="59397" name="Text Box 1033">
            <a:extLst>
              <a:ext uri="{FF2B5EF4-FFF2-40B4-BE49-F238E27FC236}">
                <a16:creationId xmlns:a16="http://schemas.microsoft.com/office/drawing/2014/main" id="{AACACFEE-3529-4448-8691-838D6F725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143000"/>
            <a:ext cx="413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2400" b="1"/>
              <a:t>令Y</a:t>
            </a:r>
            <a:r>
              <a:rPr lang="zh-CN" altLang="zh-CN" b="1"/>
              <a:t>n</a:t>
            </a:r>
            <a:r>
              <a:rPr lang="zh-CN" altLang="zh-CN" sz="2400" b="1"/>
              <a:t>= A</a:t>
            </a:r>
            <a:r>
              <a:rPr lang="zh-CN" altLang="zh-CN" b="1"/>
              <a:t>n</a:t>
            </a:r>
            <a:r>
              <a:rPr lang="zh-CN" altLang="zh-CN" sz="2400" b="1"/>
              <a:t>·B</a:t>
            </a:r>
            <a:r>
              <a:rPr lang="zh-CN" altLang="zh-CN" b="1"/>
              <a:t>n</a:t>
            </a:r>
            <a:r>
              <a:rPr lang="zh-CN" altLang="zh-CN" sz="1600" b="1"/>
              <a:t>    </a:t>
            </a:r>
            <a:r>
              <a:rPr lang="zh-CN" altLang="zh-CN" sz="2400" b="1"/>
              <a:t> X</a:t>
            </a:r>
            <a:r>
              <a:rPr lang="zh-CN" altLang="zh-CN" b="1"/>
              <a:t>n</a:t>
            </a:r>
            <a:r>
              <a:rPr lang="zh-CN" altLang="zh-CN" sz="2400" b="1"/>
              <a:t>= (A</a:t>
            </a:r>
            <a:r>
              <a:rPr lang="zh-CN" altLang="zh-CN" b="1"/>
              <a:t>n</a:t>
            </a:r>
            <a:r>
              <a:rPr lang="zh-CN" altLang="zh-CN" sz="2400" b="1">
                <a:solidFill>
                  <a:srgbClr val="CC0000"/>
                </a:solidFill>
              </a:rPr>
              <a:t>⊕</a:t>
            </a:r>
            <a:r>
              <a:rPr lang="zh-CN" altLang="zh-CN" sz="2400" b="1"/>
              <a:t>B</a:t>
            </a:r>
            <a:r>
              <a:rPr lang="zh-CN" altLang="zh-CN" b="1"/>
              <a:t>n</a:t>
            </a:r>
            <a:r>
              <a:rPr lang="zh-CN" altLang="zh-CN" sz="2400" b="1"/>
              <a:t>) </a:t>
            </a:r>
          </a:p>
        </p:txBody>
      </p:sp>
      <p:sp>
        <p:nvSpPr>
          <p:cNvPr id="59398" name="Text Box 1029">
            <a:extLst>
              <a:ext uri="{FF2B5EF4-FFF2-40B4-BE49-F238E27FC236}">
                <a16:creationId xmlns:a16="http://schemas.microsoft.com/office/drawing/2014/main" id="{3CA38180-561A-423D-B482-7D768F33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2971800"/>
            <a:ext cx="34178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200" b="1"/>
              <a:t>C</a:t>
            </a:r>
            <a:r>
              <a:rPr lang="zh-CN" altLang="zh-CN" sz="2800" b="1" baseline="-25000"/>
              <a:t>n+1</a:t>
            </a:r>
            <a:r>
              <a:rPr lang="zh-CN" altLang="zh-CN" sz="3200" b="1"/>
              <a:t>=Y</a:t>
            </a:r>
            <a:r>
              <a:rPr lang="zh-CN" altLang="zh-CN" b="1"/>
              <a:t>n</a:t>
            </a:r>
            <a:r>
              <a:rPr lang="zh-CN" altLang="zh-CN" sz="3200" b="1"/>
              <a:t>+X</a:t>
            </a:r>
            <a:r>
              <a:rPr lang="zh-CN" altLang="zh-CN" b="1"/>
              <a:t>n</a:t>
            </a:r>
            <a:r>
              <a:rPr lang="zh-CN" altLang="zh-CN" sz="3200" b="1"/>
              <a:t>C</a:t>
            </a:r>
            <a:r>
              <a:rPr lang="zh-CN" altLang="zh-CN" sz="2800" b="1" baseline="-25000"/>
              <a:t>n</a:t>
            </a:r>
          </a:p>
        </p:txBody>
      </p:sp>
      <p:grpSp>
        <p:nvGrpSpPr>
          <p:cNvPr id="59399" name="Group 13">
            <a:extLst>
              <a:ext uri="{FF2B5EF4-FFF2-40B4-BE49-F238E27FC236}">
                <a16:creationId xmlns:a16="http://schemas.microsoft.com/office/drawing/2014/main" id="{021213B2-3054-4BA4-BC1C-A9205AB243BA}"/>
              </a:ext>
            </a:extLst>
          </p:cNvPr>
          <p:cNvGrpSpPr>
            <a:grpSpLocks/>
          </p:cNvGrpSpPr>
          <p:nvPr/>
        </p:nvGrpSpPr>
        <p:grpSpPr bwMode="auto">
          <a:xfrm>
            <a:off x="731838" y="1828800"/>
            <a:ext cx="6059487" cy="990600"/>
            <a:chOff x="0" y="0"/>
            <a:chExt cx="3817" cy="624"/>
          </a:xfrm>
        </p:grpSpPr>
        <p:sp>
          <p:nvSpPr>
            <p:cNvPr id="59401" name="Text Box 1034">
              <a:extLst>
                <a:ext uri="{FF2B5EF4-FFF2-40B4-BE49-F238E27FC236}">
                  <a16:creationId xmlns:a16="http://schemas.microsoft.com/office/drawing/2014/main" id="{8B225C8F-6689-45A9-BE52-8A663BE83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8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称Y</a:t>
              </a:r>
              <a:r>
                <a:rPr lang="zh-CN" altLang="zh-CN" b="1"/>
                <a:t>n</a:t>
              </a:r>
              <a:r>
                <a:rPr lang="zh-CN" altLang="zh-CN" sz="2400" b="1"/>
                <a:t>为4位进位加法链的进位产生函数。</a:t>
              </a:r>
            </a:p>
          </p:txBody>
        </p:sp>
        <p:sp>
          <p:nvSpPr>
            <p:cNvPr id="59402" name="Text Box 1034">
              <a:extLst>
                <a:ext uri="{FF2B5EF4-FFF2-40B4-BE49-F238E27FC236}">
                  <a16:creationId xmlns:a16="http://schemas.microsoft.com/office/drawing/2014/main" id="{F6E0E24F-83D8-413A-8E15-04E0C21D7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36"/>
              <a:ext cx="38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zh-CN" sz="2400" b="1"/>
                <a:t>称X</a:t>
              </a:r>
              <a:r>
                <a:rPr lang="zh-CN" altLang="zh-CN" b="1"/>
                <a:t>n</a:t>
              </a:r>
              <a:r>
                <a:rPr lang="zh-CN" altLang="zh-CN" sz="2400" b="1"/>
                <a:t>为4位进位加法链的进位传递函数。</a:t>
              </a:r>
            </a:p>
          </p:txBody>
        </p:sp>
      </p:grpSp>
      <p:sp>
        <p:nvSpPr>
          <p:cNvPr id="59400" name="Rectangle 9">
            <a:extLst>
              <a:ext uri="{FF2B5EF4-FFF2-40B4-BE49-F238E27FC236}">
                <a16:creationId xmlns:a16="http://schemas.microsoft.com/office/drawing/2014/main" id="{5FAA5026-2C3C-4E9D-9B4C-4D6AFF406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43000"/>
            <a:ext cx="42672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756" tIns="12696" rIns="15870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=A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cs typeface="Times New Roman" panose="02020603050405020304" pitchFamily="18" charset="0"/>
              </a:rPr>
              <a:t>·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+ (A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⊕</a:t>
            </a:r>
            <a:r>
              <a:rPr lang="zh-CN" altLang="zh-CN" sz="2800" b="1">
                <a:latin typeface="Times New Roman" panose="02020603050405020304" pitchFamily="18" charset="0"/>
              </a:rPr>
              <a:t>B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i</a:t>
            </a:r>
            <a:r>
              <a:rPr lang="zh-CN" altLang="zh-CN" sz="2800" b="1">
                <a:latin typeface="Times New Roman" panose="02020603050405020304" pitchFamily="18" charset="0"/>
              </a:rPr>
              <a:t>)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·C</a:t>
            </a:r>
            <a:r>
              <a:rPr lang="zh-CN" altLang="zh-CN" sz="28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800" b="1"/>
              <a:t> 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AF6D689-BF93-47C3-91B4-44605E16A8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36220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zh-CN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cs typeface="Times New Roman" pitchFamily="18" charset="0"/>
              </a:rPr>
              <a:t>2.3</a:t>
            </a:r>
            <a:r>
              <a:rPr lang="zh-CN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定点乘法运算</a:t>
            </a:r>
            <a:r>
              <a:rPr 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742C8BF4-5D1F-4D13-BBB2-266FBD3A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t="11067" b="5501"/>
          <a:stretch>
            <a:fillRect/>
          </a:stretch>
        </p:blipFill>
        <p:spPr bwMode="auto">
          <a:xfrm>
            <a:off x="0" y="0"/>
            <a:ext cx="9144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3">
            <a:extLst>
              <a:ext uri="{FF2B5EF4-FFF2-40B4-BE49-F238E27FC236}">
                <a16:creationId xmlns:a16="http://schemas.microsoft.com/office/drawing/2014/main" id="{4FB719D7-21FD-490A-B5C5-2C4CCED86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505200"/>
            <a:ext cx="20208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latin typeface="Times New Roman" panose="02020603050405020304" pitchFamily="18" charset="0"/>
              </a:rPr>
              <a:t>|A |</a:t>
            </a:r>
            <a:r>
              <a:rPr lang="en-US" altLang="zh-CN" sz="3600" b="1">
                <a:latin typeface="Times New Roman" panose="02020603050405020304" pitchFamily="18" charset="0"/>
              </a:rPr>
              <a:t>×</a:t>
            </a:r>
            <a:r>
              <a:rPr lang="zh-CN" altLang="en-US" sz="3600" b="1">
                <a:latin typeface="Times New Roman" panose="02020603050405020304" pitchFamily="18" charset="0"/>
              </a:rPr>
              <a:t> |B |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5">
            <a:extLst>
              <a:ext uri="{FF2B5EF4-FFF2-40B4-BE49-F238E27FC236}">
                <a16:creationId xmlns:a16="http://schemas.microsoft.com/office/drawing/2014/main" id="{2E4A1089-EE89-4D68-88D1-14D4658E3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0"/>
            <a:ext cx="89439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35000"/>
              </a:lnSpc>
              <a:spcBef>
                <a:spcPct val="50000"/>
              </a:spcBef>
            </a:pPr>
            <a:endParaRPr lang="zh-CN" altLang="zh-CN" sz="28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35000"/>
              </a:lnSpc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乘法操作过程:</a:t>
            </a:r>
          </a:p>
          <a:p>
            <a:pPr eaLnBrk="1" hangingPunct="1">
              <a:lnSpc>
                <a:spcPct val="35000"/>
              </a:lnSpc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                       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m-1</a:t>
            </a:r>
            <a:r>
              <a:rPr lang="zh-CN" altLang="zh-CN" sz="2800">
                <a:latin typeface="Times New Roman" panose="02020603050405020304" pitchFamily="18" charset="0"/>
              </a:rPr>
              <a:t>      ...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2</a:t>
            </a:r>
            <a:r>
              <a:rPr lang="zh-CN" altLang="zh-CN" sz="2800">
                <a:latin typeface="Times New Roman" panose="02020603050405020304" pitchFamily="18" charset="0"/>
              </a:rPr>
              <a:t>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1 </a:t>
            </a:r>
            <a:r>
              <a:rPr lang="zh-CN" altLang="zh-CN" sz="2800">
                <a:latin typeface="Times New Roman" panose="02020603050405020304" pitchFamily="18" charset="0"/>
              </a:rPr>
              <a:t>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　　×                              b</a:t>
            </a:r>
            <a:r>
              <a:rPr lang="zh-CN" altLang="zh-CN" sz="2800" baseline="-5000">
                <a:latin typeface="Times New Roman" panose="02020603050405020304" pitchFamily="18" charset="0"/>
              </a:rPr>
              <a:t>n-1</a:t>
            </a:r>
            <a:r>
              <a:rPr lang="zh-CN" altLang="zh-CN" sz="2800">
                <a:latin typeface="Times New Roman" panose="02020603050405020304" pitchFamily="18" charset="0"/>
              </a:rPr>
              <a:t> ...   b</a:t>
            </a:r>
            <a:r>
              <a:rPr lang="zh-CN" altLang="zh-CN" sz="2800" baseline="-5000">
                <a:latin typeface="Times New Roman" panose="02020603050405020304" pitchFamily="18" charset="0"/>
              </a:rPr>
              <a:t>2</a:t>
            </a:r>
            <a:r>
              <a:rPr lang="zh-CN" altLang="zh-CN" sz="2800">
                <a:latin typeface="Times New Roman" panose="02020603050405020304" pitchFamily="18" charset="0"/>
              </a:rPr>
              <a:t>    b</a:t>
            </a:r>
            <a:r>
              <a:rPr lang="zh-CN" altLang="zh-CN" sz="2800" baseline="-5000">
                <a:latin typeface="Times New Roman" panose="02020603050405020304" pitchFamily="18" charset="0"/>
              </a:rPr>
              <a:t>1 </a:t>
            </a:r>
            <a:r>
              <a:rPr lang="zh-CN" altLang="zh-CN" sz="2800">
                <a:latin typeface="Times New Roman" panose="02020603050405020304" pitchFamily="18" charset="0"/>
              </a:rPr>
              <a:t>      b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                      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m-1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r>
              <a:rPr lang="zh-CN" altLang="zh-CN" sz="2800">
                <a:latin typeface="Times New Roman" panose="02020603050405020304" pitchFamily="18" charset="0"/>
              </a:rPr>
              <a:t> ...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2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0    </a:t>
            </a:r>
            <a:r>
              <a:rPr lang="zh-CN" altLang="zh-CN" sz="2800">
                <a:latin typeface="Times New Roman" panose="02020603050405020304" pitchFamily="18" charset="0"/>
              </a:rPr>
              <a:t>a</a:t>
            </a:r>
            <a:r>
              <a:rPr lang="zh-CN" altLang="zh-CN" sz="2800" baseline="-5000">
                <a:latin typeface="Times New Roman" panose="02020603050405020304" pitchFamily="18" charset="0"/>
              </a:rPr>
              <a:t>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0  </a:t>
            </a:r>
            <a:r>
              <a:rPr lang="zh-CN" altLang="zh-CN" sz="2800">
                <a:latin typeface="Times New Roman" panose="02020603050405020304" pitchFamily="18" charset="0"/>
              </a:rPr>
              <a:t>a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          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m-1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1</a:t>
            </a:r>
            <a:r>
              <a:rPr lang="zh-CN" altLang="zh-CN" sz="2800">
                <a:latin typeface="Times New Roman" panose="02020603050405020304" pitchFamily="18" charset="0"/>
              </a:rPr>
              <a:t>  …         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1    </a:t>
            </a:r>
            <a:r>
              <a:rPr lang="zh-CN" altLang="zh-CN" sz="2800">
                <a:latin typeface="Times New Roman" panose="02020603050405020304" pitchFamily="18" charset="0"/>
              </a:rPr>
              <a:t>a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1 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m-1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2                                                  </a:t>
            </a:r>
            <a:r>
              <a:rPr lang="zh-CN" altLang="zh-CN" sz="2800">
                <a:latin typeface="Times New Roman" panose="02020603050405020304" pitchFamily="18" charset="0"/>
              </a:rPr>
              <a:t>a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                                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a</a:t>
            </a:r>
            <a:r>
              <a:rPr lang="zh-CN" altLang="zh-CN" sz="2800" baseline="-5000">
                <a:latin typeface="Times New Roman" panose="02020603050405020304" pitchFamily="18" charset="0"/>
              </a:rPr>
              <a:t>m-1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n-1</a:t>
            </a:r>
            <a:r>
              <a:rPr lang="zh-CN" altLang="zh-CN" sz="2800">
                <a:latin typeface="Times New Roman" panose="02020603050405020304" pitchFamily="18" charset="0"/>
              </a:rPr>
              <a:t>    …       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1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n-1</a:t>
            </a:r>
            <a:r>
              <a:rPr lang="zh-CN" altLang="zh-CN" sz="2800">
                <a:latin typeface="Times New Roman" panose="02020603050405020304" pitchFamily="18" charset="0"/>
              </a:rPr>
              <a:t>    a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r>
              <a:rPr lang="zh-CN" altLang="zh-CN" sz="2800">
                <a:latin typeface="Times New Roman" panose="02020603050405020304" pitchFamily="18" charset="0"/>
              </a:rPr>
              <a:t>b</a:t>
            </a:r>
            <a:r>
              <a:rPr lang="zh-CN" altLang="zh-CN" sz="2800" baseline="-5000">
                <a:latin typeface="Times New Roman" panose="02020603050405020304" pitchFamily="18" charset="0"/>
              </a:rPr>
              <a:t>n-1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P</a:t>
            </a:r>
            <a:r>
              <a:rPr lang="zh-CN" altLang="zh-CN" sz="2800" baseline="-5000">
                <a:latin typeface="Times New Roman" panose="02020603050405020304" pitchFamily="18" charset="0"/>
              </a:rPr>
              <a:t>m+n-1 </a:t>
            </a:r>
            <a:r>
              <a:rPr lang="zh-CN" altLang="zh-CN" sz="2800">
                <a:latin typeface="Times New Roman" panose="02020603050405020304" pitchFamily="18" charset="0"/>
              </a:rPr>
              <a:t>    P</a:t>
            </a:r>
            <a:r>
              <a:rPr lang="zh-CN" altLang="zh-CN" sz="2800" baseline="-5000">
                <a:latin typeface="Times New Roman" panose="02020603050405020304" pitchFamily="18" charset="0"/>
              </a:rPr>
              <a:t>m+n-2         </a:t>
            </a:r>
            <a:r>
              <a:rPr lang="zh-CN" altLang="zh-CN" sz="2800">
                <a:latin typeface="Times New Roman" panose="02020603050405020304" pitchFamily="18" charset="0"/>
              </a:rPr>
              <a:t>…                    P</a:t>
            </a:r>
            <a:r>
              <a:rPr lang="zh-CN" altLang="zh-CN" sz="2800" baseline="-5000">
                <a:latin typeface="Times New Roman" panose="02020603050405020304" pitchFamily="18" charset="0"/>
              </a:rPr>
              <a:t>2        </a:t>
            </a:r>
            <a:r>
              <a:rPr lang="zh-CN" altLang="zh-CN" sz="2800">
                <a:latin typeface="Times New Roman" panose="02020603050405020304" pitchFamily="18" charset="0"/>
              </a:rPr>
              <a:t> P</a:t>
            </a:r>
            <a:r>
              <a:rPr lang="zh-CN" altLang="zh-CN" sz="2800" baseline="-5000">
                <a:latin typeface="Times New Roman" panose="02020603050405020304" pitchFamily="18" charset="0"/>
              </a:rPr>
              <a:t>1     </a:t>
            </a:r>
            <a:r>
              <a:rPr lang="zh-CN" altLang="zh-CN" sz="2800">
                <a:latin typeface="Times New Roman" panose="02020603050405020304" pitchFamily="18" charset="0"/>
              </a:rPr>
              <a:t>P</a:t>
            </a:r>
            <a:r>
              <a:rPr lang="zh-CN" altLang="zh-CN" sz="2800" baseline="-5000">
                <a:latin typeface="Times New Roman" panose="02020603050405020304" pitchFamily="18" charset="0"/>
              </a:rPr>
              <a:t>0</a:t>
            </a:r>
            <a:endParaRPr lang="zh-CN" altLang="zh-CN" sz="2800">
              <a:latin typeface="Times New Roman" panose="02020603050405020304" pitchFamily="18" charset="0"/>
            </a:endParaRPr>
          </a:p>
        </p:txBody>
      </p:sp>
      <p:sp>
        <p:nvSpPr>
          <p:cNvPr id="62467" name="Line 12">
            <a:extLst>
              <a:ext uri="{FF2B5EF4-FFF2-40B4-BE49-F238E27FC236}">
                <a16:creationId xmlns:a16="http://schemas.microsoft.com/office/drawing/2014/main" id="{AED90C70-48FA-40AD-8D24-90DBBFB6E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1439863"/>
            <a:ext cx="81454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2468" name="Line 13">
            <a:extLst>
              <a:ext uri="{FF2B5EF4-FFF2-40B4-BE49-F238E27FC236}">
                <a16:creationId xmlns:a16="http://schemas.microsoft.com/office/drawing/2014/main" id="{C513F692-940D-40BF-8E32-6E522A1C0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887788"/>
            <a:ext cx="87376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cxnSp>
        <p:nvCxnSpPr>
          <p:cNvPr id="62469" name="直接连接符 9">
            <a:extLst>
              <a:ext uri="{FF2B5EF4-FFF2-40B4-BE49-F238E27FC236}">
                <a16:creationId xmlns:a16="http://schemas.microsoft.com/office/drawing/2014/main" id="{1D3C1338-83D7-49D6-A2A5-7B0EE13741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786688" y="3524250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pic>
        <p:nvPicPr>
          <p:cNvPr id="62470" name="Picture 6">
            <a:extLst>
              <a:ext uri="{FF2B5EF4-FFF2-40B4-BE49-F238E27FC236}">
                <a16:creationId xmlns:a16="http://schemas.microsoft.com/office/drawing/2014/main" id="{DDDEE42C-B617-4824-871D-33A736A0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68863"/>
            <a:ext cx="755967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E59B8ED9-63D7-4E42-8D1A-57BD55F7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11800" r="17018" b="23225"/>
          <a:stretch>
            <a:fillRect/>
          </a:stretch>
        </p:blipFill>
        <p:spPr bwMode="auto">
          <a:xfrm>
            <a:off x="0" y="1717675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>
            <a:extLst>
              <a:ext uri="{FF2B5EF4-FFF2-40B4-BE49-F238E27FC236}">
                <a16:creationId xmlns:a16="http://schemas.microsoft.com/office/drawing/2014/main" id="{9497BEFB-B35A-4EF3-AD43-B7304580A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275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/>
              <a:t>通用计算机分类</a:t>
            </a:r>
            <a:r>
              <a:rPr lang="zh-CN" altLang="en-US" sz="4400" b="1">
                <a:hlinkClick r:id="" action="ppaction://noaction"/>
              </a:rPr>
              <a:t> </a:t>
            </a:r>
            <a:r>
              <a:rPr lang="zh-CN" altLang="en-US" sz="4400" b="1"/>
              <a:t>       </a:t>
            </a:r>
            <a:endParaRPr lang="zh-CN" altLang="en-US" sz="2400" b="1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>
            <a:extLst>
              <a:ext uri="{FF2B5EF4-FFF2-40B4-BE49-F238E27FC236}">
                <a16:creationId xmlns:a16="http://schemas.microsoft.com/office/drawing/2014/main" id="{B278219B-E839-4228-885B-B56123B2860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643688"/>
            <a:chOff x="0" y="0"/>
            <a:chExt cx="5760" cy="4185"/>
          </a:xfrm>
        </p:grpSpPr>
        <p:pic>
          <p:nvPicPr>
            <p:cNvPr id="63491" name="Picture 2">
              <a:extLst>
                <a:ext uri="{FF2B5EF4-FFF2-40B4-BE49-F238E27FC236}">
                  <a16:creationId xmlns:a16="http://schemas.microsoft.com/office/drawing/2014/main" id="{50C21133-E2B2-434E-AAC4-CDBFF160D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60" cy="4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2" name="Rectangle 3">
              <a:extLst>
                <a:ext uri="{FF2B5EF4-FFF2-40B4-BE49-F238E27FC236}">
                  <a16:creationId xmlns:a16="http://schemas.microsoft.com/office/drawing/2014/main" id="{D946CA40-E532-4394-88C6-CDB7043AA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618"/>
              <a:ext cx="6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[B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  <p:sp>
          <p:nvSpPr>
            <p:cNvPr id="63493" name="Rectangle 4">
              <a:extLst>
                <a:ext uri="{FF2B5EF4-FFF2-40B4-BE49-F238E27FC236}">
                  <a16:creationId xmlns:a16="http://schemas.microsoft.com/office/drawing/2014/main" id="{503F11A4-E32D-4AB2-AC6E-79BA6CCCC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253"/>
              <a:ext cx="10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6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|</a:t>
              </a:r>
              <a:r>
                <a:rPr lang="zh-CN" altLang="zh-CN" sz="3600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 </a:t>
              </a:r>
              <a:r>
                <a:rPr lang="zh-CN" altLang="zh-CN" sz="36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|</a:t>
              </a:r>
              <a:endParaRPr lang="zh-CN" altLang="zh-CN" sz="2800" baseline="-25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494" name="Rectangle 5">
              <a:extLst>
                <a:ext uri="{FF2B5EF4-FFF2-40B4-BE49-F238E27FC236}">
                  <a16:creationId xmlns:a16="http://schemas.microsoft.com/office/drawing/2014/main" id="{4E03DCAE-EB06-4722-B26F-895145CB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750"/>
              <a:ext cx="120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36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|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×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zh-CN" sz="36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|</a:t>
              </a:r>
              <a:endParaRPr lang="zh-CN" altLang="zh-CN" sz="2800" baseline="-25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495" name="Rectangle 6">
              <a:extLst>
                <a:ext uri="{FF2B5EF4-FFF2-40B4-BE49-F238E27FC236}">
                  <a16:creationId xmlns:a16="http://schemas.microsoft.com/office/drawing/2014/main" id="{C7AA5BDC-EFFE-4E0C-AEFD-A4BB58169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3521"/>
              <a:ext cx="12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[A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zh-CN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×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N</a:t>
              </a:r>
              <a:r>
                <a:rPr lang="zh-CN" altLang="zh-CN" sz="2800">
                  <a:solidFill>
                    <a:schemeClr val="bg1"/>
                  </a:solidFill>
                  <a:latin typeface="Times New Roman" panose="02020603050405020304" pitchFamily="18" charset="0"/>
                </a:rPr>
                <a:t>]</a:t>
              </a:r>
              <a:r>
                <a:rPr lang="zh-CN" altLang="zh-CN" sz="2800" baseline="-25000">
                  <a:solidFill>
                    <a:schemeClr val="bg1"/>
                  </a:solidFill>
                  <a:latin typeface="Times New Roman" panose="02020603050405020304" pitchFamily="18" charset="0"/>
                </a:rPr>
                <a:t>补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>
            <a:extLst>
              <a:ext uri="{FF2B5EF4-FFF2-40B4-BE49-F238E27FC236}">
                <a16:creationId xmlns:a16="http://schemas.microsoft.com/office/drawing/2014/main" id="{DC0A65A1-DE79-4A0F-9C73-15D58D215C5A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411288"/>
            <a:ext cx="8413750" cy="3017837"/>
            <a:chOff x="0" y="0"/>
            <a:chExt cx="5300" cy="1901"/>
          </a:xfrm>
        </p:grpSpPr>
        <p:sp>
          <p:nvSpPr>
            <p:cNvPr id="64516" name="Rectangle 4">
              <a:extLst>
                <a:ext uri="{FF2B5EF4-FFF2-40B4-BE49-F238E27FC236}">
                  <a16:creationId xmlns:a16="http://schemas.microsoft.com/office/drawing/2014/main" id="{11EF2E23-9CCB-455C-B314-DF05DDFB2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300" cy="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800" b="1">
                  <a:latin typeface="Times New Roman" panose="02020603050405020304" pitchFamily="18" charset="0"/>
                </a:rPr>
                <a:t>补码：（被乘数、乘数、乘积均用补码表示）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2800" b="1">
                  <a:latin typeface="Times New Roman" panose="02020603050405020304" pitchFamily="18" charset="0"/>
                </a:rPr>
                <a:t>先由补码求出原码，再求出绝对值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2800" b="1">
                  <a:latin typeface="Times New Roman" panose="02020603050405020304" pitchFamily="18" charset="0"/>
                </a:rPr>
                <a:t>   </a:t>
              </a:r>
              <a:r>
                <a:rPr lang="en-US" altLang="zh-CN" sz="2800" b="1">
                  <a:latin typeface="Times New Roman" panose="02020603050405020304" pitchFamily="18" charset="0"/>
                </a:rPr>
                <a:t>[A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</a:rPr>
                <a:t>]</a:t>
              </a:r>
              <a:r>
                <a:rPr lang="zh-CN" altLang="en-US" sz="2800" b="1" baseline="-25000">
                  <a:latin typeface="Times New Roman" panose="02020603050405020304" pitchFamily="18" charset="0"/>
                </a:rPr>
                <a:t>补</a:t>
              </a:r>
              <a:r>
                <a:rPr lang="zh-CN" altLang="en-US" sz="2800" b="1">
                  <a:latin typeface="Times New Roman" panose="02020603050405020304" pitchFamily="18" charset="0"/>
                </a:rPr>
                <a:t>→ </a:t>
              </a:r>
              <a:r>
                <a:rPr lang="en-US" altLang="zh-CN" sz="2800" b="1">
                  <a:latin typeface="Times New Roman" panose="02020603050405020304" pitchFamily="18" charset="0"/>
                </a:rPr>
                <a:t>[A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</a:rPr>
                <a:t>]</a:t>
              </a:r>
              <a:r>
                <a:rPr lang="zh-CN" altLang="en-US" sz="2800" b="1" baseline="-25000">
                  <a:latin typeface="Times New Roman" panose="02020603050405020304" pitchFamily="18" charset="0"/>
                </a:rPr>
                <a:t>原</a:t>
              </a:r>
              <a:r>
                <a:rPr lang="zh-CN" altLang="en-US" sz="2800" b="1">
                  <a:latin typeface="Times New Roman" panose="02020603050405020304" pitchFamily="18" charset="0"/>
                </a:rPr>
                <a:t>→ </a:t>
              </a:r>
              <a:r>
                <a:rPr lang="en-US" altLang="zh-CN" sz="2800" b="1">
                  <a:latin typeface="Times New Roman" panose="02020603050405020304" pitchFamily="18" charset="0"/>
                </a:rPr>
                <a:t>|A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</a:rPr>
                <a:t> |         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原码与绝对值的区别？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latin typeface="Times New Roman" panose="02020603050405020304" pitchFamily="18" charset="0"/>
                </a:rPr>
                <a:t>符号位单独处理， </a:t>
              </a:r>
              <a:r>
                <a:rPr lang="en-US" altLang="zh-CN" sz="2800" b="1">
                  <a:latin typeface="Times New Roman" panose="02020603050405020304" pitchFamily="18" charset="0"/>
                </a:rPr>
                <a:t>|A</a:t>
              </a:r>
              <a:r>
                <a:rPr lang="en-US" altLang="zh-CN" sz="2800" b="1" baseline="-25000">
                  <a:latin typeface="Times New Roman" panose="02020603050405020304" pitchFamily="18" charset="0"/>
                </a:rPr>
                <a:t>N</a:t>
              </a:r>
              <a:r>
                <a:rPr lang="en-US" altLang="zh-CN" sz="2800" b="1">
                  <a:latin typeface="Times New Roman" panose="02020603050405020304" pitchFamily="18" charset="0"/>
                </a:rPr>
                <a:t> |</a:t>
              </a:r>
              <a:r>
                <a:rPr lang="zh-CN" altLang="en-US" sz="2800" b="1">
                  <a:latin typeface="Times New Roman" panose="02020603050405020304" pitchFamily="18" charset="0"/>
                </a:rPr>
                <a:t>参加运算</a:t>
              </a:r>
            </a:p>
          </p:txBody>
        </p:sp>
        <p:sp>
          <p:nvSpPr>
            <p:cNvPr id="64517" name="Rectangle 13">
              <a:extLst>
                <a:ext uri="{FF2B5EF4-FFF2-40B4-BE49-F238E27FC236}">
                  <a16:creationId xmlns:a16="http://schemas.microsoft.com/office/drawing/2014/main" id="{C900291C-15ED-4BAD-A36E-08451F94D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1497"/>
              <a:ext cx="435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 b="1">
                  <a:latin typeface="Times New Roman" panose="02020603050405020304" pitchFamily="18" charset="0"/>
                </a:rPr>
                <a:t>P</a:t>
              </a:r>
              <a:r>
                <a:rPr lang="zh-CN" altLang="en-US" b="1">
                  <a:latin typeface="Times New Roman" panose="02020603050405020304" pitchFamily="18" charset="0"/>
                </a:rPr>
                <a:t>2n</a:t>
              </a:r>
              <a:r>
                <a:rPr lang="zh-CN" altLang="en-US" sz="3600" b="1">
                  <a:latin typeface="Times New Roman" panose="02020603050405020304" pitchFamily="18" charset="0"/>
                </a:rPr>
                <a:t> </a:t>
              </a:r>
              <a:r>
                <a:rPr lang="zh-CN" altLang="en-US" sz="3600">
                  <a:latin typeface="Times New Roman" panose="02020603050405020304" pitchFamily="18" charset="0"/>
                </a:rPr>
                <a:t> </a:t>
              </a:r>
              <a:r>
                <a:rPr lang="zh-CN" altLang="en-US" sz="3200" b="1">
                  <a:latin typeface="Times New Roman" panose="02020603050405020304" pitchFamily="18" charset="0"/>
                </a:rPr>
                <a:t>=A</a:t>
              </a:r>
              <a:r>
                <a:rPr lang="zh-CN" altLang="en-US" b="1">
                  <a:latin typeface="Times New Roman" panose="02020603050405020304" pitchFamily="18" charset="0"/>
                </a:rPr>
                <a:t>n</a:t>
              </a:r>
              <a:r>
                <a:rPr lang="zh-CN" altLang="en-US" sz="3200" b="1">
                  <a:latin typeface="Times New Roman" panose="02020603050405020304" pitchFamily="18" charset="0"/>
                </a:rPr>
                <a:t>⊕ B</a:t>
              </a:r>
              <a:r>
                <a:rPr lang="zh-CN" altLang="en-US" b="1">
                  <a:latin typeface="Times New Roman" panose="02020603050405020304" pitchFamily="18" charset="0"/>
                </a:rPr>
                <a:t>n            </a:t>
              </a:r>
              <a:r>
                <a:rPr lang="zh-CN" altLang="en-US" sz="3200" b="1">
                  <a:latin typeface="Times New Roman" panose="02020603050405020304" pitchFamily="18" charset="0"/>
                </a:rPr>
                <a:t> </a:t>
              </a:r>
              <a:r>
                <a:rPr lang="zh-CN" altLang="en-US" sz="3600" b="1">
                  <a:latin typeface="Times New Roman" panose="02020603050405020304" pitchFamily="18" charset="0"/>
                </a:rPr>
                <a:t>|P|=</a:t>
              </a:r>
              <a:r>
                <a:rPr lang="zh-CN" altLang="en-US" sz="3200" b="1">
                  <a:latin typeface="Times New Roman" panose="02020603050405020304" pitchFamily="18" charset="0"/>
                </a:rPr>
                <a:t> |A</a:t>
              </a:r>
              <a:r>
                <a:rPr lang="zh-CN" altLang="en-US" sz="3200" baseline="-25000">
                  <a:latin typeface="Times New Roman" panose="02020603050405020304" pitchFamily="18" charset="0"/>
                </a:rPr>
                <a:t>N</a:t>
              </a:r>
              <a:r>
                <a:rPr lang="zh-CN" altLang="en-US" sz="3200" b="1">
                  <a:latin typeface="Times New Roman" panose="02020603050405020304" pitchFamily="18" charset="0"/>
                </a:rPr>
                <a:t> |</a:t>
              </a:r>
              <a:r>
                <a:rPr lang="en-US" altLang="zh-CN" sz="3200" b="1">
                  <a:latin typeface="Times New Roman" panose="02020603050405020304" pitchFamily="18" charset="0"/>
                </a:rPr>
                <a:t>×</a:t>
              </a:r>
              <a:r>
                <a:rPr lang="zh-CN" altLang="en-US" sz="3200" b="1">
                  <a:latin typeface="Times New Roman" panose="02020603050405020304" pitchFamily="18" charset="0"/>
                </a:rPr>
                <a:t> |B</a:t>
              </a:r>
              <a:r>
                <a:rPr lang="zh-CN" altLang="en-US" sz="3200" baseline="-25000">
                  <a:latin typeface="Times New Roman" panose="02020603050405020304" pitchFamily="18" charset="0"/>
                </a:rPr>
                <a:t>N</a:t>
              </a:r>
              <a:r>
                <a:rPr lang="zh-CN" altLang="en-US" sz="3200" b="1">
                  <a:latin typeface="Times New Roman" panose="02020603050405020304" pitchFamily="18" charset="0"/>
                </a:rPr>
                <a:t> |</a:t>
              </a:r>
              <a:r>
                <a:rPr lang="zh-CN" altLang="en-US" sz="3600" b="1">
                  <a:latin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64515" name="Rectangle 4">
            <a:extLst>
              <a:ext uri="{FF2B5EF4-FFF2-40B4-BE49-F238E27FC236}">
                <a16:creationId xmlns:a16="http://schemas.microsoft.com/office/drawing/2014/main" id="{4FDC72BE-93A0-4920-8B65-977371A94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92150"/>
            <a:ext cx="7499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2.</a:t>
            </a:r>
            <a:r>
              <a:rPr lang="zh-CN" altLang="en-US" sz="2800" b="1">
                <a:latin typeface="Times New Roman" panose="02020603050405020304" pitchFamily="18" charset="0"/>
              </a:rPr>
              <a:t>带符号的阵列乘法器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</a:rPr>
              <a:t>补码</a:t>
            </a:r>
            <a:r>
              <a:rPr lang="en-US" altLang="zh-CN" sz="2800" b="1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4C62FEC7-4FFA-4432-A6B9-8214A8C7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4800"/>
            <a:ext cx="8153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【</a:t>
            </a:r>
            <a:r>
              <a:rPr lang="zh-CN" altLang="en-US" sz="2800" b="1">
                <a:latin typeface="Times New Roman" panose="02020603050405020304" pitchFamily="18" charset="0"/>
              </a:rPr>
              <a:t>题</a:t>
            </a:r>
            <a:r>
              <a:rPr lang="en-US" altLang="zh-CN" sz="2800" b="1">
                <a:latin typeface="Times New Roman" panose="02020603050405020304" pitchFamily="18" charset="0"/>
              </a:rPr>
              <a:t>2-7】</a:t>
            </a:r>
          </a:p>
        </p:txBody>
      </p:sp>
      <p:sp>
        <p:nvSpPr>
          <p:cNvPr id="65539" name="Text Box 2">
            <a:extLst>
              <a:ext uri="{FF2B5EF4-FFF2-40B4-BE49-F238E27FC236}">
                <a16:creationId xmlns:a16="http://schemas.microsoft.com/office/drawing/2014/main" id="{86001B3E-9984-4250-B102-A3D30B84E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90800"/>
            <a:ext cx="365601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解：数据是原码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[X]</a:t>
            </a:r>
            <a:r>
              <a:rPr lang="zh-CN" altLang="en-US" sz="2800" b="1" baseline="-10000">
                <a:latin typeface="Times New Roman" panose="02020603050405020304" pitchFamily="18" charset="0"/>
              </a:rPr>
              <a:t>原</a:t>
            </a:r>
            <a:r>
              <a:rPr lang="en-US" altLang="zh-CN" sz="2800" b="1">
                <a:latin typeface="Times New Roman" panose="02020603050405020304" pitchFamily="18" charset="0"/>
              </a:rPr>
              <a:t>=0  11011           [Y]</a:t>
            </a:r>
            <a:r>
              <a:rPr lang="zh-CN" altLang="en-US" sz="2800" b="1" baseline="-10000">
                <a:latin typeface="Times New Roman" panose="02020603050405020304" pitchFamily="18" charset="0"/>
              </a:rPr>
              <a:t>原</a:t>
            </a:r>
            <a:r>
              <a:rPr lang="en-US" altLang="zh-CN" sz="2800" b="1">
                <a:latin typeface="Times New Roman" panose="02020603050405020304" pitchFamily="18" charset="0"/>
              </a:rPr>
              <a:t>=1  11111</a:t>
            </a:r>
          </a:p>
          <a:p>
            <a:pPr eaLnBrk="1" hangingPunct="1">
              <a:lnSpc>
                <a:spcPct val="120000"/>
              </a:lnSpc>
            </a:pP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800" b="1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符号位单独处理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0⊕1=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3978E149-4A3F-4870-95D2-24C7D976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90800"/>
            <a:ext cx="4114800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解：数据是补码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[X]</a:t>
            </a:r>
            <a:r>
              <a:rPr lang="zh-CN" altLang="en-US" sz="2800" b="1" baseline="-10000">
                <a:latin typeface="Times New Roman" panose="02020603050405020304" pitchFamily="18" charset="0"/>
              </a:rPr>
              <a:t>补</a:t>
            </a:r>
            <a:r>
              <a:rPr lang="en-US" altLang="zh-CN" sz="2800" b="1">
                <a:latin typeface="Times New Roman" panose="02020603050405020304" pitchFamily="18" charset="0"/>
              </a:rPr>
              <a:t>=1 00001                  [Y]</a:t>
            </a:r>
            <a:r>
              <a:rPr lang="zh-CN" altLang="en-US" sz="2800" b="1" baseline="-10000">
                <a:latin typeface="Times New Roman" panose="02020603050405020304" pitchFamily="18" charset="0"/>
              </a:rPr>
              <a:t>补</a:t>
            </a:r>
            <a:r>
              <a:rPr lang="en-US" altLang="zh-CN" sz="2800" b="1">
                <a:latin typeface="Times New Roman" panose="02020603050405020304" pitchFamily="18" charset="0"/>
              </a:rPr>
              <a:t>=1 00101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算前求补器输出后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b="1">
                <a:latin typeface="Times New Roman" panose="02020603050405020304" pitchFamily="18" charset="0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b="1">
                <a:latin typeface="Times New Roman" panose="02020603050405020304" pitchFamily="18" charset="0"/>
              </a:rPr>
              <a:t>=11111</a:t>
            </a:r>
            <a:r>
              <a:rPr lang="zh-CN" altLang="en-US" sz="2800" b="1">
                <a:latin typeface="Times New Roman" panose="02020603050405020304" pitchFamily="18" charset="0"/>
              </a:rPr>
              <a:t>， 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b="1">
                <a:latin typeface="Times New Roman" panose="02020603050405020304" pitchFamily="18" charset="0"/>
              </a:rPr>
              <a:t>Y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800" b="1">
                <a:latin typeface="Times New Roman" panose="02020603050405020304" pitchFamily="18" charset="0"/>
              </a:rPr>
              <a:t>=11011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符号位单独处理    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Times New Roman" panose="02020603050405020304" pitchFamily="18" charset="0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</a:rPr>
              <a:t>1⊕1=</a:t>
            </a:r>
            <a:r>
              <a:rPr lang="en-US" altLang="zh-CN" sz="2800" b="1">
                <a:solidFill>
                  <a:srgbClr val="CC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65541" name="Text Box 2">
            <a:extLst>
              <a:ext uri="{FF2B5EF4-FFF2-40B4-BE49-F238E27FC236}">
                <a16:creationId xmlns:a16="http://schemas.microsoft.com/office/drawing/2014/main" id="{6C486D56-3FD2-4126-A997-E6E957488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42672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X=11011</a:t>
            </a:r>
            <a:r>
              <a:rPr lang="zh-CN" altLang="en-US" sz="2800" b="1"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</a:rPr>
              <a:t>Y= </a:t>
            </a:r>
            <a:r>
              <a:rPr lang="zh-CN" altLang="en-US" sz="2800" b="1">
                <a:latin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</a:rPr>
              <a:t>11111</a:t>
            </a:r>
            <a:r>
              <a:rPr lang="zh-CN" altLang="en-US" sz="2800" b="1">
                <a:latin typeface="Times New Roman" panose="02020603050405020304" pitchFamily="18" charset="0"/>
              </a:rPr>
              <a:t>，用原码阵列乘法器求出</a:t>
            </a:r>
            <a:r>
              <a:rPr lang="en-US" altLang="zh-CN" sz="2800" b="1">
                <a:latin typeface="Times New Roman" panose="02020603050405020304" pitchFamily="18" charset="0"/>
              </a:rPr>
              <a:t>X×Y</a:t>
            </a:r>
            <a:r>
              <a:rPr lang="zh-CN" altLang="en-US" sz="2800" b="1">
                <a:latin typeface="Times New Roman" panose="02020603050405020304" pitchFamily="18" charset="0"/>
              </a:rPr>
              <a:t>的值。</a:t>
            </a:r>
          </a:p>
        </p:txBody>
      </p:sp>
      <p:sp>
        <p:nvSpPr>
          <p:cNvPr id="65542" name="Text Box 2">
            <a:extLst>
              <a:ext uri="{FF2B5EF4-FFF2-40B4-BE49-F238E27FC236}">
                <a16:creationId xmlns:a16="http://schemas.microsoft.com/office/drawing/2014/main" id="{995848B6-A13C-4AA2-A029-B1138F1AC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838200"/>
            <a:ext cx="441960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</a:rPr>
              <a:t>X=</a:t>
            </a:r>
            <a:r>
              <a:rPr lang="zh-CN" altLang="en-US" sz="2800" b="1">
                <a:latin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</a:rPr>
              <a:t>11111</a:t>
            </a:r>
            <a:r>
              <a:rPr lang="zh-CN" altLang="en-US" sz="2800" b="1"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latin typeface="Times New Roman" panose="02020603050405020304" pitchFamily="18" charset="0"/>
              </a:rPr>
              <a:t>Y= </a:t>
            </a:r>
            <a:r>
              <a:rPr lang="zh-CN" altLang="en-US" sz="2800" b="1">
                <a:latin typeface="Times New Roman" panose="02020603050405020304" pitchFamily="18" charset="0"/>
              </a:rPr>
              <a:t>－</a:t>
            </a:r>
            <a:r>
              <a:rPr lang="en-US" altLang="zh-CN" sz="2800" b="1">
                <a:latin typeface="Times New Roman" panose="02020603050405020304" pitchFamily="18" charset="0"/>
              </a:rPr>
              <a:t>11011</a:t>
            </a:r>
            <a:r>
              <a:rPr lang="zh-CN" altLang="en-US" sz="2800" b="1">
                <a:latin typeface="Times New Roman" panose="02020603050405020304" pitchFamily="18" charset="0"/>
              </a:rPr>
              <a:t>，用补码阵列乘法器求出</a:t>
            </a:r>
            <a:r>
              <a:rPr lang="en-US" altLang="zh-CN" sz="2800" b="1">
                <a:latin typeface="Times New Roman" panose="02020603050405020304" pitchFamily="18" charset="0"/>
              </a:rPr>
              <a:t>X×Y</a:t>
            </a:r>
            <a:r>
              <a:rPr lang="zh-CN" altLang="en-US" sz="2800" b="1">
                <a:latin typeface="Times New Roman" panose="02020603050405020304" pitchFamily="18" charset="0"/>
              </a:rPr>
              <a:t>的值。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3">
            <a:extLst>
              <a:ext uri="{FF2B5EF4-FFF2-40B4-BE49-F238E27FC236}">
                <a16:creationId xmlns:a16="http://schemas.microsoft.com/office/drawing/2014/main" id="{EF4BF47D-0BC2-412B-89BF-989D59C98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8" y="228600"/>
            <a:ext cx="4183062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latin typeface="Times New Roman" panose="02020603050405020304" pitchFamily="18" charset="0"/>
              </a:rPr>
              <a:t>                  </a:t>
            </a:r>
            <a:r>
              <a:rPr lang="en-US" altLang="zh-CN" sz="3600">
                <a:latin typeface="Times New Roman" panose="02020603050405020304" pitchFamily="18" charset="0"/>
              </a:rPr>
              <a:t>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en-US" sz="3600">
                <a:latin typeface="Times New Roman" panose="02020603050405020304" pitchFamily="18" charset="0"/>
              </a:rPr>
              <a:t>　　</a:t>
            </a:r>
            <a:r>
              <a:rPr lang="en-US" altLang="zh-CN" sz="3600">
                <a:latin typeface="Times New Roman" panose="02020603050405020304" pitchFamily="18" charset="0"/>
              </a:rPr>
              <a:t>×      1 1 1 1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      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   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1 1 0 1 1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endParaRPr lang="en-US" altLang="zh-CN" sz="36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1 1 0 1 0 0 0 1 0 1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</a:rPr>
              <a:t>[X×Y]</a:t>
            </a:r>
            <a:r>
              <a:rPr lang="zh-CN" altLang="en-US" sz="3200" baseline="-25000">
                <a:latin typeface="Times New Roman" panose="02020603050405020304" pitchFamily="18" charset="0"/>
              </a:rPr>
              <a:t>原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>
                <a:solidFill>
                  <a:srgbClr val="CC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3200">
                <a:latin typeface="Times New Roman" panose="02020603050405020304" pitchFamily="18" charset="0"/>
              </a:rPr>
              <a:t>1101000101</a:t>
            </a:r>
          </a:p>
        </p:txBody>
      </p:sp>
      <p:sp>
        <p:nvSpPr>
          <p:cNvPr id="66563" name="Line 4">
            <a:extLst>
              <a:ext uri="{FF2B5EF4-FFF2-40B4-BE49-F238E27FC236}">
                <a16:creationId xmlns:a16="http://schemas.microsoft.com/office/drawing/2014/main" id="{D6F9B687-9A5D-46C5-AF99-A6F58EFFE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447800"/>
            <a:ext cx="281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6564" name="Line 5">
            <a:extLst>
              <a:ext uri="{FF2B5EF4-FFF2-40B4-BE49-F238E27FC236}">
                <a16:creationId xmlns:a16="http://schemas.microsoft.com/office/drawing/2014/main" id="{2038DBB7-28B0-4FE0-8532-BE25B87350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625" y="4114800"/>
            <a:ext cx="42449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6565" name="Text Box 3">
            <a:extLst>
              <a:ext uri="{FF2B5EF4-FFF2-40B4-BE49-F238E27FC236}">
                <a16:creationId xmlns:a16="http://schemas.microsoft.com/office/drawing/2014/main" id="{89F74926-88E1-4594-994E-CBC99D1B0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28600"/>
            <a:ext cx="4868863" cy="64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latin typeface="Times New Roman" panose="02020603050405020304" pitchFamily="18" charset="0"/>
              </a:rPr>
              <a:t>                  </a:t>
            </a:r>
            <a:r>
              <a:rPr lang="en-US" altLang="zh-CN" sz="3600">
                <a:latin typeface="Times New Roman" panose="02020603050405020304" pitchFamily="18" charset="0"/>
              </a:rPr>
              <a:t>1 1 1 1 1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zh-CN" altLang="en-US" sz="3600">
                <a:latin typeface="Times New Roman" panose="02020603050405020304" pitchFamily="18" charset="0"/>
              </a:rPr>
              <a:t>　　</a:t>
            </a:r>
            <a:r>
              <a:rPr lang="en-US" altLang="zh-CN" sz="3600">
                <a:latin typeface="Times New Roman" panose="02020603050405020304" pitchFamily="18" charset="0"/>
              </a:rPr>
              <a:t>×      1 1 0 1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      1 1 1 1 1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   1 1 1 1 1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   0 0 0 0 0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   1 1 1 1 1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   1 1 1 1 1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endParaRPr lang="en-US" altLang="zh-CN" sz="36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30000"/>
              </a:lnSpc>
              <a:spcBef>
                <a:spcPct val="50000"/>
              </a:spcBef>
            </a:pPr>
            <a:r>
              <a:rPr lang="en-US" altLang="zh-CN" sz="3600">
                <a:latin typeface="Times New Roman" panose="02020603050405020304" pitchFamily="18" charset="0"/>
              </a:rPr>
              <a:t>   1 1 0 1 0 0 0 1 0 1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3200">
                <a:latin typeface="Times New Roman" panose="02020603050405020304" pitchFamily="18" charset="0"/>
              </a:rPr>
              <a:t>|X|×|Y| = 1101000101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>
                <a:latin typeface="Times New Roman" panose="02020603050405020304" pitchFamily="18" charset="0"/>
              </a:rPr>
              <a:t>算后求补器输出后     </a:t>
            </a:r>
            <a:r>
              <a:rPr lang="en-US" altLang="zh-CN" sz="3200">
                <a:latin typeface="Times New Roman" panose="02020603050405020304" pitchFamily="18" charset="0"/>
              </a:rPr>
              <a:t>[X×Y]</a:t>
            </a:r>
            <a:r>
              <a:rPr lang="zh-CN" altLang="en-US" sz="3200" baseline="-25000">
                <a:latin typeface="Times New Roman" panose="02020603050405020304" pitchFamily="18" charset="0"/>
              </a:rPr>
              <a:t>补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>
                <a:solidFill>
                  <a:srgbClr val="CC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200">
                <a:latin typeface="Times New Roman" panose="02020603050405020304" pitchFamily="18" charset="0"/>
              </a:rPr>
              <a:t>1101000101</a:t>
            </a:r>
          </a:p>
        </p:txBody>
      </p:sp>
      <p:sp>
        <p:nvSpPr>
          <p:cNvPr id="66566" name="Line 4">
            <a:extLst>
              <a:ext uri="{FF2B5EF4-FFF2-40B4-BE49-F238E27FC236}">
                <a16:creationId xmlns:a16="http://schemas.microsoft.com/office/drawing/2014/main" id="{955A1E22-1FEB-44AD-8456-0B7C19ED4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447800"/>
            <a:ext cx="281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6567" name="Line 5">
            <a:extLst>
              <a:ext uri="{FF2B5EF4-FFF2-40B4-BE49-F238E27FC236}">
                <a16:creationId xmlns:a16="http://schemas.microsoft.com/office/drawing/2014/main" id="{2E05E5DC-FB82-4AC4-BC8D-355D6225F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4114800"/>
            <a:ext cx="42449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3">
            <a:extLst>
              <a:ext uri="{FF2B5EF4-FFF2-40B4-BE49-F238E27FC236}">
                <a16:creationId xmlns:a16="http://schemas.microsoft.com/office/drawing/2014/main" id="{5BDAF005-7BBE-4115-8677-809B4D165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20713"/>
            <a:ext cx="81534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【例16】 设X=+15，Y= －13，用带求补器的阵列乘法器求出X×Y的值。</a:t>
            </a:r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31AB5839-31F4-4EE4-92CA-A0B16F32D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05038"/>
            <a:ext cx="8153400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解：数据是原码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[X]</a:t>
            </a:r>
            <a:r>
              <a:rPr lang="zh-CN" altLang="zh-CN" sz="2800" b="1" baseline="-10000">
                <a:latin typeface="Times New Roman" panose="02020603050405020304" pitchFamily="18" charset="0"/>
              </a:rPr>
              <a:t>原</a:t>
            </a:r>
            <a:r>
              <a:rPr lang="zh-CN" altLang="zh-CN" sz="2800" b="1">
                <a:latin typeface="Times New Roman" panose="02020603050405020304" pitchFamily="18" charset="0"/>
              </a:rPr>
              <a:t>=01111，[Y]</a:t>
            </a:r>
            <a:r>
              <a:rPr lang="zh-CN" altLang="zh-CN" sz="2800" b="1" baseline="-10000">
                <a:latin typeface="Times New Roman" panose="02020603050405020304" pitchFamily="18" charset="0"/>
              </a:rPr>
              <a:t>原</a:t>
            </a:r>
            <a:r>
              <a:rPr lang="zh-CN" altLang="zh-CN" sz="2800" b="1">
                <a:latin typeface="Times New Roman" panose="02020603050405020304" pitchFamily="18" charset="0"/>
              </a:rPr>
              <a:t>=11101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算前求补器输出后</a:t>
            </a:r>
            <a:r>
              <a:rPr lang="zh-CN" altLang="zh-CN" sz="2800" b="1">
                <a:solidFill>
                  <a:schemeClr val="bg2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zh-CN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注意：原码与绝对值区别</a:t>
            </a:r>
            <a:r>
              <a:rPr lang="zh-CN" altLang="zh-CN" sz="2400" i="1">
                <a:solidFill>
                  <a:schemeClr val="bg2"/>
                </a:solidFill>
                <a:latin typeface="Times New Roman" panose="02020603050405020304" pitchFamily="18" charset="0"/>
              </a:rPr>
              <a:t>     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solidFill>
                  <a:schemeClr val="bg2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zh-CN" sz="2800" b="1">
                <a:latin typeface="Times New Roman" panose="02020603050405020304" pitchFamily="18" charset="0"/>
              </a:rPr>
              <a:t>| X  | =1111      | Y |=1101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符号位单独处理       X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0</a:t>
            </a:r>
            <a:r>
              <a:rPr lang="zh-CN" altLang="zh-CN" sz="2800" b="1">
                <a:latin typeface="Times New Roman" panose="02020603050405020304" pitchFamily="18" charset="0"/>
              </a:rPr>
              <a:t>⊕ Y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0</a:t>
            </a:r>
            <a:r>
              <a:rPr lang="zh-CN" altLang="zh-CN" sz="2800" b="1">
                <a:latin typeface="Times New Roman" panose="02020603050405020304" pitchFamily="18" charset="0"/>
              </a:rPr>
              <a:t>=0⊕ 1=1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Group 2">
            <a:extLst>
              <a:ext uri="{FF2B5EF4-FFF2-40B4-BE49-F238E27FC236}">
                <a16:creationId xmlns:a16="http://schemas.microsoft.com/office/drawing/2014/main" id="{1BF32D46-8346-45D4-AD3A-783F5705B30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04800"/>
            <a:ext cx="8267700" cy="6218238"/>
            <a:chOff x="0" y="0"/>
            <a:chExt cx="5208" cy="3917"/>
          </a:xfrm>
        </p:grpSpPr>
        <p:sp>
          <p:nvSpPr>
            <p:cNvPr id="68611" name="Text Box 3">
              <a:extLst>
                <a:ext uri="{FF2B5EF4-FFF2-40B4-BE49-F238E27FC236}">
                  <a16:creationId xmlns:a16="http://schemas.microsoft.com/office/drawing/2014/main" id="{D7522B4C-592F-4683-9AED-D3B29D295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" y="0"/>
              <a:ext cx="5136" cy="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zh-CN" sz="3600">
                <a:solidFill>
                  <a:schemeClr val="bg2"/>
                </a:solidFill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35000"/>
                </a:lnSpc>
                <a:spcBef>
                  <a:spcPct val="50000"/>
                </a:spcBef>
              </a:pPr>
              <a:r>
                <a:rPr lang="zh-CN" altLang="zh-CN" sz="3600">
                  <a:solidFill>
                    <a:schemeClr val="bg2"/>
                  </a:solidFill>
                  <a:latin typeface="Times New Roman" panose="02020603050405020304" pitchFamily="18" charset="0"/>
                </a:rPr>
                <a:t>                  </a:t>
              </a:r>
              <a:r>
                <a:rPr lang="zh-CN" altLang="zh-CN" sz="3600">
                  <a:latin typeface="Times New Roman" panose="02020603050405020304" pitchFamily="18" charset="0"/>
                </a:rPr>
                <a:t>1 1 1 1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　　×      1 1 0 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           1 1 1 1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        0 0 0 0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     1 1 1 1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  1 1 1 1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endParaRPr lang="zh-CN" altLang="zh-CN" sz="3600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1 1 0 0 0 0 1 1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[X×Y]</a:t>
              </a:r>
              <a:r>
                <a:rPr lang="zh-CN" altLang="zh-CN" sz="3600" baseline="-25000">
                  <a:latin typeface="Times New Roman" panose="02020603050405020304" pitchFamily="18" charset="0"/>
                </a:rPr>
                <a:t>原</a:t>
              </a:r>
              <a:r>
                <a:rPr lang="zh-CN" altLang="zh-CN" sz="3600">
                  <a:latin typeface="Times New Roman" panose="02020603050405020304" pitchFamily="18" charset="0"/>
                </a:rPr>
                <a:t>=</a:t>
              </a:r>
              <a:r>
                <a:rPr lang="zh-CN" altLang="zh-CN" sz="36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zh-CN" sz="3600">
                  <a:latin typeface="Times New Roman" panose="02020603050405020304" pitchFamily="18" charset="0"/>
                </a:rPr>
                <a:t>11000011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zh-CN" sz="3600">
                  <a:latin typeface="Times New Roman" panose="02020603050405020304" pitchFamily="18" charset="0"/>
                </a:rPr>
                <a:t>        X×Y =(－11000011）</a:t>
              </a:r>
              <a:r>
                <a:rPr lang="zh-CN" altLang="zh-CN" sz="1600">
                  <a:latin typeface="Times New Roman" panose="02020603050405020304" pitchFamily="18" charset="0"/>
                </a:rPr>
                <a:t>2</a:t>
              </a:r>
              <a:r>
                <a:rPr lang="zh-CN" altLang="zh-CN" sz="3600">
                  <a:latin typeface="Times New Roman" panose="02020603050405020304" pitchFamily="18" charset="0"/>
                </a:rPr>
                <a:t>=(－</a:t>
              </a:r>
              <a:r>
                <a:rPr lang="zh-CN" altLang="zh-CN" sz="1600">
                  <a:latin typeface="Times New Roman" panose="02020603050405020304" pitchFamily="18" charset="0"/>
                </a:rPr>
                <a:t> </a:t>
              </a:r>
              <a:r>
                <a:rPr lang="zh-CN" altLang="zh-CN" sz="3600">
                  <a:latin typeface="Times New Roman" panose="02020603050405020304" pitchFamily="18" charset="0"/>
                </a:rPr>
                <a:t>195) </a:t>
              </a:r>
              <a:r>
                <a:rPr lang="zh-CN" altLang="zh-CN" sz="16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8612" name="Line 4">
              <a:extLst>
                <a:ext uri="{FF2B5EF4-FFF2-40B4-BE49-F238E27FC236}">
                  <a16:creationId xmlns:a16="http://schemas.microsoft.com/office/drawing/2014/main" id="{FFDB03CE-BE1A-408E-93C1-0CFEDFA7D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056"/>
              <a:ext cx="187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8613" name="Line 5">
              <a:extLst>
                <a:ext uri="{FF2B5EF4-FFF2-40B4-BE49-F238E27FC236}">
                  <a16:creationId xmlns:a16="http://schemas.microsoft.com/office/drawing/2014/main" id="{DE84D3A8-F549-4885-938B-7C96A485C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448"/>
              <a:ext cx="264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4B40D17-5B04-44D2-9D47-38A54A493B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362200"/>
            <a:ext cx="77724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zh-CN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cs typeface="Times New Roman" pitchFamily="18" charset="0"/>
              </a:rPr>
              <a:t>2.4</a:t>
            </a:r>
            <a:r>
              <a:rPr lang="zh-CN" alt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lang="zh-CN" sz="4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定点除法运算</a:t>
            </a:r>
            <a:r>
              <a:rPr lang="zh-CN" sz="2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>
            <a:extLst>
              <a:ext uri="{FF2B5EF4-FFF2-40B4-BE49-F238E27FC236}">
                <a16:creationId xmlns:a16="http://schemas.microsoft.com/office/drawing/2014/main" id="{8CC908D3-C8AA-440D-BCEB-8F084324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8181" r="26382" b="18343"/>
          <a:stretch>
            <a:fillRect/>
          </a:stretch>
        </p:blipFill>
        <p:spPr bwMode="auto">
          <a:xfrm>
            <a:off x="0" y="0"/>
            <a:ext cx="8964613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Line 3">
            <a:extLst>
              <a:ext uri="{FF2B5EF4-FFF2-40B4-BE49-F238E27FC236}">
                <a16:creationId xmlns:a16="http://schemas.microsoft.com/office/drawing/2014/main" id="{F1D6C69F-5CBA-4CB5-AFA1-AEBFBC4F4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3141663"/>
            <a:ext cx="6477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F3FD3C49-1A6D-49D8-AF10-88A369507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68863"/>
            <a:ext cx="8353425" cy="1368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b="1"/>
              <a:t>若为定点整数，则被除数X=X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3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4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5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6</a:t>
            </a:r>
            <a:r>
              <a:rPr lang="zh-CN" altLang="en-US" sz="2000" b="1"/>
              <a:t>，除数Ｙ=Ｙ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Ｙ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Ｙ</a:t>
            </a:r>
            <a:r>
              <a:rPr lang="zh-CN" altLang="en-US" sz="2000" b="1" baseline="-25000"/>
              <a:t>3，</a:t>
            </a:r>
            <a:r>
              <a:rPr lang="zh-CN" altLang="en-US" sz="2000" b="1"/>
              <a:t>得到的商Q=Q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Q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Q</a:t>
            </a:r>
            <a:r>
              <a:rPr lang="zh-CN" altLang="en-US" sz="2000" b="1" baseline="-25000"/>
              <a:t>3</a:t>
            </a:r>
            <a:r>
              <a:rPr lang="zh-CN" altLang="en-US" sz="2000" b="1"/>
              <a:t>（Q0=0），R= R</a:t>
            </a:r>
            <a:r>
              <a:rPr lang="zh-CN" altLang="en-US" sz="2000" b="1" baseline="-25000"/>
              <a:t>4</a:t>
            </a:r>
            <a:r>
              <a:rPr lang="zh-CN" altLang="en-US" sz="2000" b="1"/>
              <a:t> R</a:t>
            </a:r>
            <a:r>
              <a:rPr lang="zh-CN" altLang="en-US" sz="2000" b="1" baseline="-25000"/>
              <a:t>5</a:t>
            </a:r>
            <a:r>
              <a:rPr lang="zh-CN" altLang="en-US" sz="2000" b="1"/>
              <a:t> R</a:t>
            </a:r>
            <a:r>
              <a:rPr lang="zh-CN" altLang="en-US" sz="2000" b="1" baseline="-25000"/>
              <a:t>6</a:t>
            </a:r>
            <a:r>
              <a:rPr lang="zh-CN" altLang="en-US" sz="2000" b="1"/>
              <a:t>。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000" b="1"/>
              <a:t>若为定点小数，则被除数X=0.X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3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4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5</a:t>
            </a:r>
            <a:r>
              <a:rPr lang="zh-CN" altLang="en-US" sz="2000" b="1"/>
              <a:t> X</a:t>
            </a:r>
            <a:r>
              <a:rPr lang="zh-CN" altLang="en-US" sz="2000" b="1" baseline="-25000"/>
              <a:t>6</a:t>
            </a:r>
            <a:r>
              <a:rPr lang="zh-CN" altLang="en-US" sz="2000" b="1"/>
              <a:t>，除数Ｙ=0.Ｙ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Ｙ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Ｙ</a:t>
            </a:r>
            <a:r>
              <a:rPr lang="zh-CN" altLang="en-US" sz="2000" b="1" baseline="-25000"/>
              <a:t>3</a:t>
            </a:r>
            <a:r>
              <a:rPr lang="zh-CN" altLang="en-US" sz="2000" b="1"/>
              <a:t>，得到的商Q=0.Q</a:t>
            </a:r>
            <a:r>
              <a:rPr lang="zh-CN" altLang="en-US" sz="2000" b="1" baseline="-25000"/>
              <a:t>1</a:t>
            </a:r>
            <a:r>
              <a:rPr lang="zh-CN" altLang="en-US" sz="2000" b="1"/>
              <a:t>Q</a:t>
            </a:r>
            <a:r>
              <a:rPr lang="zh-CN" altLang="en-US" sz="2000" b="1" baseline="-25000"/>
              <a:t>2</a:t>
            </a:r>
            <a:r>
              <a:rPr lang="zh-CN" altLang="en-US" sz="2000" b="1"/>
              <a:t>Q</a:t>
            </a:r>
            <a:r>
              <a:rPr lang="zh-CN" altLang="en-US" sz="2000" b="1" baseline="-25000"/>
              <a:t>3</a:t>
            </a:r>
            <a:r>
              <a:rPr lang="zh-CN" altLang="en-US" sz="2000" b="1"/>
              <a:t>（Q</a:t>
            </a:r>
            <a:r>
              <a:rPr lang="zh-CN" altLang="en-US" sz="2000" b="1" baseline="-25000"/>
              <a:t>0</a:t>
            </a:r>
            <a:r>
              <a:rPr lang="zh-CN" altLang="en-US" sz="2000" b="1"/>
              <a:t>=0），R=0.000 R</a:t>
            </a:r>
            <a:r>
              <a:rPr lang="zh-CN" altLang="en-US" sz="2000" b="1" baseline="-25000"/>
              <a:t>4</a:t>
            </a:r>
            <a:r>
              <a:rPr lang="zh-CN" altLang="en-US" sz="2000" b="1"/>
              <a:t> R</a:t>
            </a:r>
            <a:r>
              <a:rPr lang="zh-CN" altLang="en-US" sz="2000" b="1" baseline="-25000"/>
              <a:t>5</a:t>
            </a:r>
            <a:r>
              <a:rPr lang="zh-CN" altLang="en-US" sz="2000" b="1"/>
              <a:t> R</a:t>
            </a:r>
            <a:r>
              <a:rPr lang="zh-CN" altLang="en-US" sz="2000" b="1" baseline="-25000"/>
              <a:t>6</a:t>
            </a:r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10259BA9-BF84-4463-A291-686546A2E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708275"/>
            <a:ext cx="22336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b="1">
                <a:solidFill>
                  <a:srgbClr val="FF0000"/>
                </a:solidFill>
              </a:rPr>
              <a:t>计算机怎么判断？</a:t>
            </a:r>
            <a:endParaRPr lang="zh-CN" altLang="zh-CN" b="1" baseline="-25000">
              <a:solidFill>
                <a:srgbClr val="FF0000"/>
              </a:solidFill>
            </a:endParaRPr>
          </a:p>
        </p:txBody>
      </p:sp>
      <p:sp>
        <p:nvSpPr>
          <p:cNvPr id="70662" name="Oval 6">
            <a:extLst>
              <a:ext uri="{FF2B5EF4-FFF2-40B4-BE49-F238E27FC236}">
                <a16:creationId xmlns:a16="http://schemas.microsoft.com/office/drawing/2014/main" id="{0ACDE319-D7C5-4637-B422-BAF3B2AEC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141663"/>
            <a:ext cx="2376487" cy="3603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3" name="Rectangle 8">
            <a:extLst>
              <a:ext uri="{FF2B5EF4-FFF2-40B4-BE49-F238E27FC236}">
                <a16:creationId xmlns:a16="http://schemas.microsoft.com/office/drawing/2014/main" id="{8B388608-3680-41BE-97DB-3076BB055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908050"/>
            <a:ext cx="4176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zh-CN" altLang="zh-CN" sz="2800" b="1"/>
              <a:t>1）恢复余数法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1C8D6431-CAFC-4DF7-A086-C2745E81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557338"/>
            <a:ext cx="8048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【例2.28】x＝0.101001，y＝0.111，求x÷y。</a:t>
            </a:r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289F09D-D74A-4BE5-8943-6C9C2E699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" y="2395538"/>
            <a:ext cx="3810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sz="2800">
                <a:latin typeface="Times New Roman" pitchFamily="18" charset="0"/>
              </a:rPr>
              <a:t>解：</a:t>
            </a:r>
            <a:r>
              <a:rPr 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</a:t>
            </a:r>
            <a:r>
              <a:rPr lang="zh-CN" altLang="zh-CN" sz="2800">
                <a:latin typeface="Times New Roman" pitchFamily="18" charset="0"/>
              </a:rPr>
              <a:t>[ </a:t>
            </a:r>
            <a:r>
              <a:rPr lang="zh-CN" altLang="zh-CN" sz="280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zh-CN" sz="2800">
                <a:latin typeface="Times New Roman" pitchFamily="18" charset="0"/>
              </a:rPr>
              <a:t> ]</a:t>
            </a:r>
            <a:r>
              <a:rPr lang="zh-CN" sz="2800" baseline="-30000">
                <a:latin typeface="Times New Roman" pitchFamily="18" charset="0"/>
              </a:rPr>
              <a:t>补</a:t>
            </a:r>
            <a:r>
              <a:rPr lang="zh-CN" sz="2800">
                <a:latin typeface="Times New Roman" pitchFamily="18" charset="0"/>
              </a:rPr>
              <a:t>＝</a:t>
            </a:r>
            <a:r>
              <a:rPr lang="zh-CN" altLang="zh-CN" sz="2800">
                <a:latin typeface="Times New Roman" pitchFamily="18" charset="0"/>
              </a:rPr>
              <a:t>0.101001</a:t>
            </a: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EF973D32-E12D-43B0-B21B-9F43BFD22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3228975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800">
                <a:solidFill>
                  <a:schemeClr val="bg2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zh-CN" sz="2800">
                <a:latin typeface="Times New Roman" panose="02020603050405020304" pitchFamily="18" charset="0"/>
              </a:rPr>
              <a:t>[y ]</a:t>
            </a:r>
            <a:r>
              <a:rPr lang="zh-CN" altLang="zh-CN" sz="2800" baseline="-30000">
                <a:latin typeface="Times New Roman" panose="02020603050405020304" pitchFamily="18" charset="0"/>
              </a:rPr>
              <a:t>补</a:t>
            </a:r>
            <a:r>
              <a:rPr lang="zh-CN" altLang="zh-CN" sz="2800">
                <a:latin typeface="Times New Roman" panose="02020603050405020304" pitchFamily="18" charset="0"/>
              </a:rPr>
              <a:t>＝0.111</a:t>
            </a:r>
          </a:p>
        </p:txBody>
      </p:sp>
      <p:sp>
        <p:nvSpPr>
          <p:cNvPr id="71685" name="Rectangle 6">
            <a:extLst>
              <a:ext uri="{FF2B5EF4-FFF2-40B4-BE49-F238E27FC236}">
                <a16:creationId xmlns:a16="http://schemas.microsoft.com/office/drawing/2014/main" id="{E42FF103-8C1F-4521-B34F-0B4ABCE80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4092575"/>
            <a:ext cx="381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800">
                <a:latin typeface="Times New Roman" panose="02020603050405020304" pitchFamily="18" charset="0"/>
              </a:rPr>
              <a:t>[ </a:t>
            </a:r>
            <a:r>
              <a:rPr lang="zh-CN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800">
                <a:latin typeface="Times New Roman" panose="02020603050405020304" pitchFamily="18" charset="0"/>
              </a:rPr>
              <a:t>y ]</a:t>
            </a:r>
            <a:r>
              <a:rPr lang="zh-CN" altLang="zh-CN" sz="2800" baseline="-30000">
                <a:latin typeface="Times New Roman" panose="02020603050405020304" pitchFamily="18" charset="0"/>
              </a:rPr>
              <a:t>补</a:t>
            </a:r>
            <a:r>
              <a:rPr lang="zh-CN" altLang="zh-CN" sz="2800">
                <a:latin typeface="Times New Roman" panose="02020603050405020304" pitchFamily="18" charset="0"/>
              </a:rPr>
              <a:t>＝1.001</a:t>
            </a:r>
          </a:p>
        </p:txBody>
      </p:sp>
      <p:sp>
        <p:nvSpPr>
          <p:cNvPr id="71686" name="Rectangle 8">
            <a:extLst>
              <a:ext uri="{FF2B5EF4-FFF2-40B4-BE49-F238E27FC236}">
                <a16:creationId xmlns:a16="http://schemas.microsoft.com/office/drawing/2014/main" id="{7D5D55E0-AA26-4866-8AC1-32E2DE124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765175"/>
            <a:ext cx="4176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/>
              <a:t>2）加减交替法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>
            <a:extLst>
              <a:ext uri="{FF2B5EF4-FFF2-40B4-BE49-F238E27FC236}">
                <a16:creationId xmlns:a16="http://schemas.microsoft.com/office/drawing/2014/main" id="{AADEE0DE-D939-4EC9-AED2-D3EBEDF1A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5783263"/>
            <a:ext cx="7938" cy="79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72707" name="Rectangle 5">
            <a:extLst>
              <a:ext uri="{FF2B5EF4-FFF2-40B4-BE49-F238E27FC236}">
                <a16:creationId xmlns:a16="http://schemas.microsoft.com/office/drawing/2014/main" id="{C513947E-BE75-41D8-9945-6C0FDB90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38" y="5783263"/>
            <a:ext cx="7937" cy="79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72708" name="Rectangle 6">
            <a:extLst>
              <a:ext uri="{FF2B5EF4-FFF2-40B4-BE49-F238E27FC236}">
                <a16:creationId xmlns:a16="http://schemas.microsoft.com/office/drawing/2014/main" id="{A1653EE6-6154-468A-A4E7-3C805AB18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013" y="5783263"/>
            <a:ext cx="7937" cy="79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72709" name="Rectangle 7">
            <a:extLst>
              <a:ext uri="{FF2B5EF4-FFF2-40B4-BE49-F238E27FC236}">
                <a16:creationId xmlns:a16="http://schemas.microsoft.com/office/drawing/2014/main" id="{F4702069-9A4A-4CDF-9FD1-26A2A5DEB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175" y="5783263"/>
            <a:ext cx="7938" cy="79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3600">
              <a:latin typeface="Times New Roman" panose="02020603050405020304" pitchFamily="18" charset="0"/>
            </a:endParaRPr>
          </a:p>
        </p:txBody>
      </p:sp>
      <p:sp>
        <p:nvSpPr>
          <p:cNvPr id="72710" name="Text Box 8">
            <a:extLst>
              <a:ext uri="{FF2B5EF4-FFF2-40B4-BE49-F238E27FC236}">
                <a16:creationId xmlns:a16="http://schemas.microsoft.com/office/drawing/2014/main" id="{EEA4C84A-27A5-436F-8D4B-4F28B473D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836613"/>
            <a:ext cx="434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被除数 x      0 . 1 0 1 0 0 1 </a:t>
            </a:r>
          </a:p>
        </p:txBody>
      </p:sp>
      <p:sp>
        <p:nvSpPr>
          <p:cNvPr id="72711" name="Text Box 9">
            <a:extLst>
              <a:ext uri="{FF2B5EF4-FFF2-40B4-BE49-F238E27FC236}">
                <a16:creationId xmlns:a16="http://schemas.microsoft.com/office/drawing/2014/main" id="{896E8E39-D09C-486B-8376-4C05536C5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68413"/>
            <a:ext cx="409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     +[-y]</a:t>
            </a:r>
            <a:r>
              <a:rPr lang="zh-CN" altLang="zh-CN" sz="2400" baseline="-25000"/>
              <a:t>补</a:t>
            </a:r>
            <a:r>
              <a:rPr lang="zh-CN" altLang="zh-CN" sz="2400"/>
              <a:t>        </a:t>
            </a:r>
            <a:r>
              <a:rPr lang="zh-CN" altLang="zh-CN" sz="2400" b="1" baseline="-25000"/>
              <a:t>0</a:t>
            </a:r>
            <a:r>
              <a:rPr lang="zh-CN" altLang="zh-CN" sz="2400"/>
              <a:t>  1 . 0 0 1</a:t>
            </a:r>
          </a:p>
        </p:txBody>
      </p:sp>
      <p:sp>
        <p:nvSpPr>
          <p:cNvPr id="72712" name="Line 10">
            <a:extLst>
              <a:ext uri="{FF2B5EF4-FFF2-40B4-BE49-F238E27FC236}">
                <a16:creationId xmlns:a16="http://schemas.microsoft.com/office/drawing/2014/main" id="{E1323548-9504-4514-9145-1820518DF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563" y="1785938"/>
            <a:ext cx="4191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3" name="Text Box 11">
            <a:extLst>
              <a:ext uri="{FF2B5EF4-FFF2-40B4-BE49-F238E27FC236}">
                <a16:creationId xmlns:a16="http://schemas.microsoft.com/office/drawing/2014/main" id="{28014814-38AD-47D2-A235-C092480A7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844675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余数为负       1 . 1 1 0 0 0 1   &lt;  0</a:t>
            </a:r>
          </a:p>
        </p:txBody>
      </p:sp>
      <p:sp>
        <p:nvSpPr>
          <p:cNvPr id="72714" name="Text Box 12">
            <a:extLst>
              <a:ext uri="{FF2B5EF4-FFF2-40B4-BE49-F238E27FC236}">
                <a16:creationId xmlns:a16="http://schemas.microsoft.com/office/drawing/2014/main" id="{F31D7564-A7C9-44E5-BB98-0BC8C3BFC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771650"/>
            <a:ext cx="295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余数为负，商0,q</a:t>
            </a:r>
            <a:r>
              <a:rPr lang="zh-CN" altLang="zh-CN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＝0</a:t>
            </a:r>
          </a:p>
          <a:p>
            <a:pPr eaLnBrk="1" hangingPunct="1"/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控制下步做加法</a:t>
            </a:r>
          </a:p>
        </p:txBody>
      </p:sp>
      <p:sp>
        <p:nvSpPr>
          <p:cNvPr id="72715" name="Text Box 14">
            <a:extLst>
              <a:ext uri="{FF2B5EF4-FFF2-40B4-BE49-F238E27FC236}">
                <a16:creationId xmlns:a16="http://schemas.microsoft.com/office/drawing/2014/main" id="{0DD2ED5B-4B91-4F0C-9888-FE0385105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276475"/>
            <a:ext cx="3663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>
                <a:latin typeface="Times New Roman" panose="02020603050405020304" pitchFamily="18" charset="0"/>
              </a:rPr>
              <a:t>+[y]</a:t>
            </a:r>
            <a:r>
              <a:rPr lang="zh-CN" altLang="zh-CN" sz="2400" baseline="-25000">
                <a:latin typeface="Times New Roman" panose="02020603050405020304" pitchFamily="18" charset="0"/>
              </a:rPr>
              <a:t>补 </a:t>
            </a:r>
            <a:r>
              <a:rPr lang="zh-CN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lang="zh-CN" altLang="zh-CN" sz="2800" b="1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zh-CN" sz="2400" baseline="-25000">
                <a:latin typeface="Times New Roman" panose="02020603050405020304" pitchFamily="18" charset="0"/>
              </a:rPr>
              <a:t> </a:t>
            </a:r>
            <a:r>
              <a:rPr lang="zh-CN" altLang="zh-CN" sz="2400"/>
              <a:t>0 . 0 1 1 1</a:t>
            </a:r>
          </a:p>
        </p:txBody>
      </p:sp>
      <p:sp>
        <p:nvSpPr>
          <p:cNvPr id="72716" name="Line 15">
            <a:extLst>
              <a:ext uri="{FF2B5EF4-FFF2-40B4-BE49-F238E27FC236}">
                <a16:creationId xmlns:a16="http://schemas.microsoft.com/office/drawing/2014/main" id="{3D9EC1FB-F403-4913-89D8-94103F48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2995613"/>
            <a:ext cx="434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7" name="Text Box 16">
            <a:extLst>
              <a:ext uri="{FF2B5EF4-FFF2-40B4-BE49-F238E27FC236}">
                <a16:creationId xmlns:a16="http://schemas.microsoft.com/office/drawing/2014/main" id="{F80442D5-FD66-4AFD-ACC2-AE73F0A47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068638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余数为正      0 . 0 0 1 1 0  1   &gt; 0</a:t>
            </a:r>
          </a:p>
        </p:txBody>
      </p:sp>
      <p:sp>
        <p:nvSpPr>
          <p:cNvPr id="72718" name="Text Box 17">
            <a:extLst>
              <a:ext uri="{FF2B5EF4-FFF2-40B4-BE49-F238E27FC236}">
                <a16:creationId xmlns:a16="http://schemas.microsoft.com/office/drawing/2014/main" id="{13921D88-29CE-4FAA-B0A5-E97CFCFAD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2924175"/>
            <a:ext cx="3168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余数为正</a:t>
            </a:r>
            <a:r>
              <a:rPr lang="zh-CN" altLang="zh-CN" b="1"/>
              <a:t>，</a:t>
            </a:r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商1,</a:t>
            </a:r>
            <a:r>
              <a:rPr lang="zh-CN" altLang="zh-CN" b="1"/>
              <a:t>q</a:t>
            </a:r>
            <a:r>
              <a:rPr lang="zh-CN" altLang="zh-CN" b="1" baseline="-25000"/>
              <a:t>1</a:t>
            </a:r>
            <a:r>
              <a:rPr lang="zh-CN" altLang="zh-CN" b="1"/>
              <a:t>＝1</a:t>
            </a:r>
          </a:p>
          <a:p>
            <a:pPr eaLnBrk="1" hangingPunct="1"/>
            <a:r>
              <a:rPr lang="zh-CN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控制下步做减法</a:t>
            </a:r>
          </a:p>
        </p:txBody>
      </p:sp>
      <p:sp>
        <p:nvSpPr>
          <p:cNvPr id="72719" name="Text Box 19">
            <a:extLst>
              <a:ext uri="{FF2B5EF4-FFF2-40B4-BE49-F238E27FC236}">
                <a16:creationId xmlns:a16="http://schemas.microsoft.com/office/drawing/2014/main" id="{41C1D421-3559-4337-8338-67F881C4B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838" y="3571875"/>
            <a:ext cx="331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            </a:t>
            </a:r>
            <a:r>
              <a:rPr lang="zh-CN" altLang="zh-CN" sz="2400" baseline="-25000"/>
              <a:t>0</a:t>
            </a:r>
            <a:r>
              <a:rPr lang="zh-CN" altLang="zh-CN" sz="2400"/>
              <a:t> 1 . 1 1 0 0 1 </a:t>
            </a:r>
          </a:p>
        </p:txBody>
      </p:sp>
      <p:sp>
        <p:nvSpPr>
          <p:cNvPr id="72720" name="Line 20">
            <a:extLst>
              <a:ext uri="{FF2B5EF4-FFF2-40B4-BE49-F238E27FC236}">
                <a16:creationId xmlns:a16="http://schemas.microsoft.com/office/drawing/2014/main" id="{D63F2023-1A0E-4DA8-8E64-F77BC5B6A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" y="4076700"/>
            <a:ext cx="4267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1" name="Text Box 21">
            <a:extLst>
              <a:ext uri="{FF2B5EF4-FFF2-40B4-BE49-F238E27FC236}">
                <a16:creationId xmlns:a16="http://schemas.microsoft.com/office/drawing/2014/main" id="{91748E57-3002-4E1C-9BEE-A19B15AD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288" y="4148138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余数为负    1 . 1 1 1 1 1 1    &lt; 0</a:t>
            </a:r>
          </a:p>
        </p:txBody>
      </p:sp>
      <p:sp>
        <p:nvSpPr>
          <p:cNvPr id="72722" name="Text Box 22">
            <a:extLst>
              <a:ext uri="{FF2B5EF4-FFF2-40B4-BE49-F238E27FC236}">
                <a16:creationId xmlns:a16="http://schemas.microsoft.com/office/drawing/2014/main" id="{A3252588-AED9-4C7C-9815-C751FC025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4076700"/>
            <a:ext cx="2495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余数为负，商0,q</a:t>
            </a:r>
            <a:r>
              <a:rPr lang="zh-CN" altLang="zh-CN" b="1" baseline="-25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＝0</a:t>
            </a:r>
          </a:p>
          <a:p>
            <a:pPr eaLnBrk="1" hangingPunct="1"/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控制下步做加法</a:t>
            </a:r>
          </a:p>
        </p:txBody>
      </p:sp>
      <p:sp>
        <p:nvSpPr>
          <p:cNvPr id="72723" name="Text Box 24">
            <a:extLst>
              <a:ext uri="{FF2B5EF4-FFF2-40B4-BE49-F238E27FC236}">
                <a16:creationId xmlns:a16="http://schemas.microsoft.com/office/drawing/2014/main" id="{80D35E91-83A7-4FE7-992A-B0AF3A84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465296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aseline="-25000"/>
              <a:t>1 </a:t>
            </a:r>
            <a:r>
              <a:rPr lang="zh-CN" altLang="zh-CN" sz="2400"/>
              <a:t>0 . 0 0 0 1 1 1</a:t>
            </a:r>
          </a:p>
        </p:txBody>
      </p:sp>
      <p:sp>
        <p:nvSpPr>
          <p:cNvPr id="72724" name="Line 25">
            <a:extLst>
              <a:ext uri="{FF2B5EF4-FFF2-40B4-BE49-F238E27FC236}">
                <a16:creationId xmlns:a16="http://schemas.microsoft.com/office/drawing/2014/main" id="{E5689D64-4D2B-48E9-837D-7176A010A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5156200"/>
            <a:ext cx="4191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5" name="Text Box 26">
            <a:extLst>
              <a:ext uri="{FF2B5EF4-FFF2-40B4-BE49-F238E27FC236}">
                <a16:creationId xmlns:a16="http://schemas.microsoft.com/office/drawing/2014/main" id="{CD7F2EC0-6250-48E8-8795-3A0E5D089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51562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/>
              <a:t>余数为正      0 . 0 0 0 1 1 0     &gt; 0</a:t>
            </a:r>
          </a:p>
        </p:txBody>
      </p:sp>
      <p:sp>
        <p:nvSpPr>
          <p:cNvPr id="72726" name="Text Box 28">
            <a:extLst>
              <a:ext uri="{FF2B5EF4-FFF2-40B4-BE49-F238E27FC236}">
                <a16:creationId xmlns:a16="http://schemas.microsoft.com/office/drawing/2014/main" id="{DB527601-FA39-4B01-93CE-5E2AB8A85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876925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/>
              <a:t> 所以， </a:t>
            </a:r>
            <a:r>
              <a:rPr lang="zh-CN" altLang="zh-CN" sz="2400" b="1">
                <a:latin typeface="宋体" panose="02010600030101010101" pitchFamily="2" charset="-122"/>
              </a:rPr>
              <a:t>x÷y＝0.101  余数 r=(0.00r</a:t>
            </a:r>
            <a:r>
              <a:rPr lang="zh-CN" altLang="zh-CN" sz="2400" baseline="-25000"/>
              <a:t>3</a:t>
            </a:r>
            <a:r>
              <a:rPr lang="zh-CN" altLang="zh-CN" sz="2400" b="1">
                <a:latin typeface="宋体" panose="02010600030101010101" pitchFamily="2" charset="-122"/>
              </a:rPr>
              <a:t>r</a:t>
            </a:r>
            <a:r>
              <a:rPr lang="zh-CN" altLang="zh-CN" sz="2400" baseline="-25000"/>
              <a:t>4</a:t>
            </a:r>
            <a:r>
              <a:rPr lang="zh-CN" altLang="zh-CN" sz="2400" b="1">
                <a:latin typeface="宋体" panose="02010600030101010101" pitchFamily="2" charset="-122"/>
              </a:rPr>
              <a:t>r</a:t>
            </a:r>
            <a:r>
              <a:rPr lang="zh-CN" altLang="zh-CN" sz="2400" baseline="-25000"/>
              <a:t>5</a:t>
            </a:r>
            <a:r>
              <a:rPr lang="zh-CN" altLang="zh-CN" sz="2400" b="1">
                <a:latin typeface="宋体" panose="02010600030101010101" pitchFamily="2" charset="-122"/>
              </a:rPr>
              <a:t>r</a:t>
            </a:r>
            <a:r>
              <a:rPr lang="zh-CN" altLang="zh-CN" sz="2400" baseline="-25000"/>
              <a:t>6</a:t>
            </a:r>
            <a:r>
              <a:rPr lang="zh-CN" altLang="zh-CN" sz="2400" b="1">
                <a:latin typeface="宋体" panose="02010600030101010101" pitchFamily="2" charset="-122"/>
              </a:rPr>
              <a:t>)=0.000110</a:t>
            </a:r>
          </a:p>
        </p:txBody>
      </p:sp>
      <p:sp>
        <p:nvSpPr>
          <p:cNvPr id="72727" name="Rectangle 30">
            <a:extLst>
              <a:ext uri="{FF2B5EF4-FFF2-40B4-BE49-F238E27FC236}">
                <a16:creationId xmlns:a16="http://schemas.microsoft.com/office/drawing/2014/main" id="{744EF956-EDF0-40AA-9408-E564424B0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3500438"/>
            <a:ext cx="98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/>
              <a:t>+[-y]</a:t>
            </a:r>
            <a:r>
              <a:rPr lang="zh-CN" altLang="zh-CN" sz="2400" baseline="-25000"/>
              <a:t>补</a:t>
            </a:r>
          </a:p>
        </p:txBody>
      </p:sp>
      <p:sp>
        <p:nvSpPr>
          <p:cNvPr id="72728" name="Rectangle 31">
            <a:extLst>
              <a:ext uri="{FF2B5EF4-FFF2-40B4-BE49-F238E27FC236}">
                <a16:creationId xmlns:a16="http://schemas.microsoft.com/office/drawing/2014/main" id="{1F70D643-2528-4159-9E8E-453A8AD5A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404813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Times New Roman" panose="02020603050405020304" pitchFamily="18" charset="0"/>
              </a:rPr>
              <a:t>[ </a:t>
            </a:r>
            <a:r>
              <a:rPr lang="zh-CN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b="1">
                <a:latin typeface="Times New Roman" panose="02020603050405020304" pitchFamily="18" charset="0"/>
              </a:rPr>
              <a:t>y ]</a:t>
            </a:r>
            <a:r>
              <a:rPr lang="zh-CN" altLang="zh-CN" b="1" baseline="-30000">
                <a:latin typeface="Times New Roman" panose="02020603050405020304" pitchFamily="18" charset="0"/>
              </a:rPr>
              <a:t>补</a:t>
            </a:r>
            <a:r>
              <a:rPr lang="zh-CN" altLang="zh-CN" b="1">
                <a:latin typeface="Times New Roman" panose="02020603050405020304" pitchFamily="18" charset="0"/>
              </a:rPr>
              <a:t>＝1.001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BE56201B-35D3-4A40-A72A-67190483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126841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第一步减除数y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DE3E796D-1722-4C52-BC23-2945AAC45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2347913"/>
            <a:ext cx="295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除数右移1位,加y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681CD1DB-34FE-4445-87E3-CBFD4F697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3571875"/>
            <a:ext cx="295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除数右移2位,减y</a:t>
            </a:r>
          </a:p>
        </p:txBody>
      </p:sp>
      <p:sp>
        <p:nvSpPr>
          <p:cNvPr id="72732" name="Rectangle 30">
            <a:extLst>
              <a:ext uri="{FF2B5EF4-FFF2-40B4-BE49-F238E27FC236}">
                <a16:creationId xmlns:a16="http://schemas.microsoft.com/office/drawing/2014/main" id="{7F1A056F-FF5E-4C41-A137-29B47A3D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4579938"/>
            <a:ext cx="88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/>
              <a:t>+[y]</a:t>
            </a:r>
            <a:r>
              <a:rPr lang="zh-CN" altLang="zh-CN" sz="2400" baseline="-25000"/>
              <a:t>补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28FD5825-DA99-455E-A096-E543689AE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4652963"/>
            <a:ext cx="295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除数右移3位,加y</a:t>
            </a:r>
          </a:p>
        </p:txBody>
      </p:sp>
      <p:sp>
        <p:nvSpPr>
          <p:cNvPr id="72734" name="Text Box 17">
            <a:extLst>
              <a:ext uri="{FF2B5EF4-FFF2-40B4-BE49-F238E27FC236}">
                <a16:creationId xmlns:a16="http://schemas.microsoft.com/office/drawing/2014/main" id="{3811DF45-714D-4C62-91EC-97B81BBF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3" y="5227638"/>
            <a:ext cx="316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Times New Roman" panose="02020603050405020304" pitchFamily="18" charset="0"/>
                <a:ea typeface="黑体" panose="02010609060101010101" pitchFamily="49" charset="-122"/>
              </a:rPr>
              <a:t>余数为正</a:t>
            </a:r>
            <a:r>
              <a:rPr lang="zh-CN" altLang="zh-CN" b="1"/>
              <a:t>，</a:t>
            </a:r>
            <a:r>
              <a:rPr lang="zh-CN" altLang="zh-CN" b="1">
                <a:latin typeface="黑体" panose="02010609060101010101" pitchFamily="49" charset="-122"/>
                <a:ea typeface="黑体" panose="02010609060101010101" pitchFamily="49" charset="-122"/>
              </a:rPr>
              <a:t>商1,</a:t>
            </a:r>
            <a:r>
              <a:rPr lang="zh-CN" altLang="zh-CN" b="1"/>
              <a:t>q</a:t>
            </a:r>
            <a:r>
              <a:rPr lang="zh-CN" altLang="zh-CN" b="1" baseline="-25000"/>
              <a:t>3</a:t>
            </a:r>
            <a:r>
              <a:rPr lang="zh-CN" altLang="zh-CN" b="1"/>
              <a:t>＝1</a:t>
            </a:r>
          </a:p>
        </p:txBody>
      </p: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10F0407D-7DE9-48E9-82AA-764D48DBA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04813"/>
            <a:ext cx="2232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Times New Roman" panose="02020603050405020304" pitchFamily="18" charset="0"/>
              </a:rPr>
              <a:t>[y ]</a:t>
            </a:r>
            <a:r>
              <a:rPr lang="zh-CN" altLang="zh-CN" b="1" baseline="-30000">
                <a:latin typeface="Times New Roman" panose="02020603050405020304" pitchFamily="18" charset="0"/>
              </a:rPr>
              <a:t>补</a:t>
            </a:r>
            <a:r>
              <a:rPr lang="zh-CN" altLang="zh-CN" b="1">
                <a:latin typeface="Times New Roman" panose="02020603050405020304" pitchFamily="18" charset="0"/>
              </a:rPr>
              <a:t>＝0.111</a:t>
            </a:r>
          </a:p>
        </p:txBody>
      </p:sp>
      <p:sp>
        <p:nvSpPr>
          <p:cNvPr id="72736" name="Oval 32">
            <a:extLst>
              <a:ext uri="{FF2B5EF4-FFF2-40B4-BE49-F238E27FC236}">
                <a16:creationId xmlns:a16="http://schemas.microsoft.com/office/drawing/2014/main" id="{8927977C-C78B-41CE-A105-FAA31FDDB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500438"/>
            <a:ext cx="2592387" cy="649287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>
            <a:extLst>
              <a:ext uri="{FF2B5EF4-FFF2-40B4-BE49-F238E27FC236}">
                <a16:creationId xmlns:a16="http://schemas.microsoft.com/office/drawing/2014/main" id="{0B202312-5370-4CCC-8924-877B6229D10F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0" y="381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600" b="1">
                <a:solidFill>
                  <a:schemeClr val="tx2"/>
                </a:solidFill>
                <a:latin typeface="宋体" pitchFamily="2" charset="-122"/>
              </a:rPr>
              <a:t>计算机系统的层次结构（硬件）</a:t>
            </a:r>
            <a:r>
              <a:rPr lang="zh-CN" altLang="en-US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</a:p>
        </p:txBody>
      </p:sp>
      <p:sp>
        <p:nvSpPr>
          <p:cNvPr id="32771" name="Rectangle 5">
            <a:extLst>
              <a:ext uri="{FF2B5EF4-FFF2-40B4-BE49-F238E27FC236}">
                <a16:creationId xmlns:a16="http://schemas.microsoft.com/office/drawing/2014/main" id="{A6804627-13DF-440A-BF19-17F5018DF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28775"/>
            <a:ext cx="85153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3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3300"/>
                </a:solidFill>
                <a:latin typeface="宋体" panose="02010600030101010101" pitchFamily="2" charset="-122"/>
              </a:rPr>
              <a:t>第一层次：数字逻辑层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问题：使用何种线路和如何存储信息、传送信息、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运算和加工信息。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4BDCADDA-907F-4EC9-A9C4-87ED6042C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249613"/>
            <a:ext cx="8569325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3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3300"/>
                </a:solidFill>
                <a:latin typeface="宋体" panose="02010600030101010101" pitchFamily="2" charset="-122"/>
              </a:rPr>
              <a:t>第二层次：微体系结构层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问题：需设置哪些功能部件，每个部件如何组成和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怎样运行，部件之间如何相互连接并协同工作</a:t>
            </a: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FCF0D329-4AE5-406E-A0AA-EE9085F5E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4906963"/>
            <a:ext cx="8785225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3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solidFill>
                  <a:srgbClr val="FF3300"/>
                </a:solidFill>
                <a:latin typeface="宋体" panose="02010600030101010101" pitchFamily="2" charset="-122"/>
              </a:rPr>
              <a:t>第三层次：指令系统层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问题：确定使用哪些指令，指令能处理的数据类型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和对其运算所有的算法，指令的格式和完成的功能。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12F35552-D53D-4915-AFDC-AA5A3ECC40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cs typeface="Times New Roman" pitchFamily="18" charset="0"/>
              </a:rPr>
              <a:t>2.5 </a:t>
            </a:r>
            <a:r>
              <a:rPr lang="zh-CN" altLang="en-US" sz="3800" b="1">
                <a:latin typeface="Times New Roman" pitchFamily="18" charset="0"/>
              </a:rPr>
              <a:t>定点运算器的组成与结构</a:t>
            </a:r>
            <a:r>
              <a:rPr lang="zh-CN" altLang="en-US" b="1"/>
              <a:t> </a:t>
            </a:r>
          </a:p>
        </p:txBody>
      </p:sp>
      <p:sp>
        <p:nvSpPr>
          <p:cNvPr id="6149" name="Rectangle 6">
            <a:extLst>
              <a:ext uri="{FF2B5EF4-FFF2-40B4-BE49-F238E27FC236}">
                <a16:creationId xmlns:a16="http://schemas.microsoft.com/office/drawing/2014/main" id="{59A4F08D-E28D-4DE0-BEF7-F0A49FEB1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971800"/>
            <a:ext cx="6008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800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/>
              <a:t>2</a:t>
            </a:r>
            <a:r>
              <a:rPr lang="zh-CN" altLang="en-US" sz="2400" b="1"/>
              <a:t>．计算机的基本逻辑运算</a:t>
            </a:r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92D4E7DF-51AA-40E2-B073-C7E113DB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114800"/>
            <a:ext cx="71104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6636"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按位求反，即求反运算使</a:t>
            </a:r>
            <a:r>
              <a:rPr lang="en-US" altLang="zh-CN" sz="2000" b="1"/>
              <a:t>1</a:t>
            </a:r>
            <a:r>
              <a:rPr lang="zh-CN" altLang="en-US" sz="2000" b="1"/>
              <a:t>变</a:t>
            </a:r>
            <a:r>
              <a:rPr lang="en-US" altLang="zh-CN" sz="2000" b="1"/>
              <a:t>0</a:t>
            </a:r>
            <a:r>
              <a:rPr lang="zh-CN" altLang="en-US" sz="2000" b="1"/>
              <a:t>，</a:t>
            </a:r>
            <a:r>
              <a:rPr lang="en-US" altLang="zh-CN" sz="2000" b="1"/>
              <a:t>0</a:t>
            </a:r>
            <a:r>
              <a:rPr lang="zh-CN" altLang="en-US" sz="2000" b="1"/>
              <a:t>变</a:t>
            </a:r>
            <a:r>
              <a:rPr lang="en-US" altLang="zh-CN" sz="2000" b="1"/>
              <a:t>1</a:t>
            </a:r>
            <a:r>
              <a:rPr lang="zh-CN" altLang="en-US" sz="2000" b="1"/>
              <a:t>。</a:t>
            </a:r>
          </a:p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若数</a:t>
            </a:r>
            <a:r>
              <a:rPr lang="en-US" altLang="zh-CN" sz="2000" b="1">
                <a:latin typeface="Times New Roman" panose="02020603050405020304" pitchFamily="18" charset="0"/>
              </a:rPr>
              <a:t>x= 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n</a:t>
            </a:r>
            <a:r>
              <a:rPr lang="zh-CN" altLang="en-US" sz="2000" b="1">
                <a:latin typeface="Times New Roman" panose="02020603050405020304" pitchFamily="18" charset="0"/>
              </a:rPr>
              <a:t>，则                                   。</a:t>
            </a:r>
            <a:r>
              <a:rPr lang="zh-CN" altLang="en-US" sz="2400" b="1"/>
              <a:t> </a:t>
            </a:r>
          </a:p>
        </p:txBody>
      </p:sp>
      <p:graphicFrame>
        <p:nvGraphicFramePr>
          <p:cNvPr id="6146" name="Object 5">
            <a:extLst>
              <a:ext uri="{FF2B5EF4-FFF2-40B4-BE49-F238E27FC236}">
                <a16:creationId xmlns:a16="http://schemas.microsoft.com/office/drawing/2014/main" id="{58E233E8-86F8-4309-997A-0B0E5E476F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505200"/>
          <a:ext cx="301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公式" r:id="rId3" imgW="127097" imgH="215843" progId="Equation.3">
                  <p:embed/>
                </p:oleObj>
              </mc:Choice>
              <mc:Fallback>
                <p:oleObj name="公式" r:id="rId3" imgW="127097" imgH="21584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05200"/>
                        <a:ext cx="3016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>
            <a:extLst>
              <a:ext uri="{FF2B5EF4-FFF2-40B4-BE49-F238E27FC236}">
                <a16:creationId xmlns:a16="http://schemas.microsoft.com/office/drawing/2014/main" id="{1C9FC8C3-58F0-4DB6-8CB8-2CE740997B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4419600"/>
          <a:ext cx="19050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公式" r:id="rId5" imgW="1028571" imgH="254207" progId="Equation.3">
                  <p:embed/>
                </p:oleObj>
              </mc:Choice>
              <mc:Fallback>
                <p:oleObj name="公式" r:id="rId5" imgW="1028571" imgH="25420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19600"/>
                        <a:ext cx="19050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8">
            <a:extLst>
              <a:ext uri="{FF2B5EF4-FFF2-40B4-BE49-F238E27FC236}">
                <a16:creationId xmlns:a16="http://schemas.microsoft.com/office/drawing/2014/main" id="{41E6B178-249B-427F-A034-46765F1A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2913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/>
              <a:t>2. 5. 1 </a:t>
            </a:r>
            <a:r>
              <a:rPr lang="zh-CN" altLang="en-US" sz="2800" b="1"/>
              <a:t>逻辑运算</a:t>
            </a:r>
          </a:p>
        </p:txBody>
      </p:sp>
      <p:sp>
        <p:nvSpPr>
          <p:cNvPr id="6152" name="Rectangle 9">
            <a:extLst>
              <a:ext uri="{FF2B5EF4-FFF2-40B4-BE49-F238E27FC236}">
                <a16:creationId xmlns:a16="http://schemas.microsoft.com/office/drawing/2014/main" id="{0B52749E-0D83-4FC6-818D-002A89C37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1905000"/>
            <a:ext cx="180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/>
              <a:t>1</a:t>
            </a:r>
            <a:r>
              <a:rPr lang="zh-CN" altLang="en-US" sz="2400" b="1"/>
              <a:t>．逻辑数</a:t>
            </a:r>
          </a:p>
        </p:txBody>
      </p:sp>
      <p:sp>
        <p:nvSpPr>
          <p:cNvPr id="6153" name="Rectangle 10">
            <a:extLst>
              <a:ext uri="{FF2B5EF4-FFF2-40B4-BE49-F238E27FC236}">
                <a16:creationId xmlns:a16="http://schemas.microsoft.com/office/drawing/2014/main" id="{9A261966-4A58-4B76-B12E-D739010F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2362200"/>
            <a:ext cx="839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通常用“</a:t>
            </a:r>
            <a:r>
              <a:rPr lang="en-US" altLang="zh-CN" sz="2400" b="1"/>
              <a:t>1”</a:t>
            </a:r>
            <a:r>
              <a:rPr lang="zh-CN" altLang="en-US" sz="2400" b="1"/>
              <a:t>表示逻辑真，用“</a:t>
            </a:r>
            <a:r>
              <a:rPr lang="en-US" altLang="zh-CN" sz="2400" b="1"/>
              <a:t>0”</a:t>
            </a:r>
            <a:r>
              <a:rPr lang="zh-CN" altLang="en-US" sz="2400" b="1"/>
              <a:t>表示逻辑假的非数值数据。</a:t>
            </a:r>
          </a:p>
        </p:txBody>
      </p:sp>
      <p:sp>
        <p:nvSpPr>
          <p:cNvPr id="6154" name="Rectangle 11">
            <a:extLst>
              <a:ext uri="{FF2B5EF4-FFF2-40B4-BE49-F238E27FC236}">
                <a16:creationId xmlns:a16="http://schemas.microsoft.com/office/drawing/2014/main" id="{0565E4D5-CAFB-42A1-AD39-7EEB20E2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579813"/>
            <a:ext cx="4584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）逻辑非（    ）运算</a:t>
            </a:r>
          </a:p>
        </p:txBody>
      </p:sp>
      <p:sp>
        <p:nvSpPr>
          <p:cNvPr id="6155" name="Rectangle 12">
            <a:extLst>
              <a:ext uri="{FF2B5EF4-FFF2-40B4-BE49-F238E27FC236}">
                <a16:creationId xmlns:a16="http://schemas.microsoft.com/office/drawing/2014/main" id="{E892F096-DF02-4BA9-A69D-BEC85F6C1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334000"/>
            <a:ext cx="73152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宋体" panose="02010600030101010101" pitchFamily="2" charset="-122"/>
              </a:rPr>
              <a:t>对两个数进行逻辑加，就是按位求它们的</a:t>
            </a:r>
            <a:r>
              <a:rPr lang="zh-CN" altLang="en-US" sz="2000" b="1"/>
              <a:t>“</a:t>
            </a:r>
            <a:r>
              <a:rPr lang="zh-CN" altLang="en-US" sz="2000" b="1">
                <a:latin typeface="宋体" panose="02010600030101010101" pitchFamily="2" charset="-122"/>
              </a:rPr>
              <a:t>或</a:t>
            </a:r>
            <a:r>
              <a:rPr lang="zh-CN" altLang="en-US" sz="2000" b="1"/>
              <a:t>”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</a:p>
          <a:p>
            <a:r>
              <a:rPr lang="zh-CN" altLang="en-US" sz="2000" b="1">
                <a:latin typeface="宋体" panose="02010600030101010101" pitchFamily="2" charset="-122"/>
              </a:rPr>
              <a:t>若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x= 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y= 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>
                <a:latin typeface="宋体" panose="02010600030101010101" pitchFamily="2" charset="-122"/>
              </a:rPr>
              <a:t>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y=Z= 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，则    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宋体" panose="02010600030101010101" pitchFamily="2" charset="-122"/>
              </a:rPr>
              <a:t>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　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(i=0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sz="2000" b="1">
                <a:latin typeface="宋体" panose="02010600030101010101" pitchFamily="2" charset="-122"/>
              </a:rPr>
              <a:t>。</a:t>
            </a:r>
            <a:r>
              <a:rPr lang="zh-CN" altLang="en-US" sz="2400" b="1"/>
              <a:t> </a:t>
            </a:r>
          </a:p>
        </p:txBody>
      </p:sp>
      <p:sp>
        <p:nvSpPr>
          <p:cNvPr id="6156" name="Rectangle 13">
            <a:extLst>
              <a:ext uri="{FF2B5EF4-FFF2-40B4-BE49-F238E27FC236}">
                <a16:creationId xmlns:a16="http://schemas.microsoft.com/office/drawing/2014/main" id="{F5EE25DA-CCBC-462A-AF4B-23D810CB7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876800"/>
            <a:ext cx="5089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）逻辑加（</a:t>
            </a:r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∨</a:t>
            </a:r>
            <a:r>
              <a:rPr lang="zh-CN" altLang="en-US" sz="2400" b="1">
                <a:latin typeface="宋体" panose="02010600030101010101" pitchFamily="2" charset="-122"/>
              </a:rPr>
              <a:t>或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400" b="1">
                <a:latin typeface="宋体" panose="02010600030101010101" pitchFamily="2" charset="-122"/>
              </a:rPr>
              <a:t>）运算</a:t>
            </a: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7C89AA34-1797-48BA-BF36-5F2235F98E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 b="1">
                <a:solidFill>
                  <a:schemeClr val="tx1"/>
                </a:solidFill>
              </a:rPr>
              <a:t>2.5.1 </a:t>
            </a:r>
            <a:r>
              <a:rPr lang="zh-CN" altLang="en-US" sz="3400" b="1">
                <a:solidFill>
                  <a:schemeClr val="tx1"/>
                </a:solidFill>
              </a:rPr>
              <a:t>逻辑运算</a:t>
            </a:r>
          </a:p>
        </p:txBody>
      </p:sp>
      <p:graphicFrame>
        <p:nvGraphicFramePr>
          <p:cNvPr id="7170" name="Object 3">
            <a:extLst>
              <a:ext uri="{FF2B5EF4-FFF2-40B4-BE49-F238E27FC236}">
                <a16:creationId xmlns:a16="http://schemas.microsoft.com/office/drawing/2014/main" id="{ED794D50-03AB-4F1C-A952-B2C3961C1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050" y="5356225"/>
          <a:ext cx="215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公式" r:id="rId3" imgW="127097" imgH="215843" progId="Equation.3">
                  <p:embed/>
                </p:oleObj>
              </mc:Choice>
              <mc:Fallback>
                <p:oleObj name="公式" r:id="rId3" imgW="127097" imgH="21584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050" y="5356225"/>
                        <a:ext cx="215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4">
            <a:extLst>
              <a:ext uri="{FF2B5EF4-FFF2-40B4-BE49-F238E27FC236}">
                <a16:creationId xmlns:a16="http://schemas.microsoft.com/office/drawing/2014/main" id="{F88D2BC1-88CD-48E2-A4BB-DE01F6EED7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5965825"/>
          <a:ext cx="3619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公式" r:id="rId5" imgW="127097" imgH="215843" progId="Equation.3">
                  <p:embed/>
                </p:oleObj>
              </mc:Choice>
              <mc:Fallback>
                <p:oleObj name="公式" r:id="rId5" imgW="127097" imgH="21584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5965825"/>
                        <a:ext cx="3619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9">
            <a:extLst>
              <a:ext uri="{FF2B5EF4-FFF2-40B4-BE49-F238E27FC236}">
                <a16:creationId xmlns:a16="http://schemas.microsoft.com/office/drawing/2014/main" id="{8411EB68-5BC0-4439-9261-796F96D22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52600"/>
            <a:ext cx="511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）逻辑乘（</a:t>
            </a:r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∧</a:t>
            </a:r>
            <a:r>
              <a:rPr lang="zh-CN" altLang="en-US" sz="2000" b="1">
                <a:latin typeface="宋体" panose="02010600030101010101" pitchFamily="2" charset="-122"/>
              </a:rPr>
              <a:t>或 </a:t>
            </a:r>
            <a:r>
              <a:rPr lang="en-US" altLang="zh-CN" sz="2400" b="1">
                <a:solidFill>
                  <a:srgbClr val="0000FF"/>
                </a:solidFill>
              </a:rPr>
              <a:t>· </a:t>
            </a:r>
            <a:r>
              <a:rPr lang="zh-CN" altLang="en-US" sz="2400" b="1">
                <a:latin typeface="宋体" panose="02010600030101010101" pitchFamily="2" charset="-122"/>
              </a:rPr>
              <a:t>）运算</a:t>
            </a:r>
          </a:p>
        </p:txBody>
      </p:sp>
      <p:sp>
        <p:nvSpPr>
          <p:cNvPr id="7174" name="Rectangle 10">
            <a:extLst>
              <a:ext uri="{FF2B5EF4-FFF2-40B4-BE49-F238E27FC236}">
                <a16:creationId xmlns:a16="http://schemas.microsoft.com/office/drawing/2014/main" id="{71C62F38-6C82-482C-99F5-639DC96B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57425"/>
            <a:ext cx="6300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对两数进行逻辑乘，就是按位求它们的</a:t>
            </a:r>
            <a:r>
              <a:rPr lang="zh-CN" altLang="en-US" sz="2000" b="1"/>
              <a:t>“</a:t>
            </a:r>
            <a:r>
              <a:rPr lang="zh-CN" altLang="en-US" sz="2000" b="1">
                <a:latin typeface="宋体" panose="02010600030101010101" pitchFamily="2" charset="-122"/>
              </a:rPr>
              <a:t>与</a:t>
            </a:r>
            <a:r>
              <a:rPr lang="zh-CN" altLang="en-US" sz="2000" b="1"/>
              <a:t>”</a:t>
            </a:r>
            <a:r>
              <a:rPr lang="zh-CN" altLang="en-US" sz="20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7175" name="Rectangle 11">
            <a:extLst>
              <a:ext uri="{FF2B5EF4-FFF2-40B4-BE49-F238E27FC236}">
                <a16:creationId xmlns:a16="http://schemas.microsoft.com/office/drawing/2014/main" id="{3620982D-DB76-4E5B-A193-5DB8591F4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667000"/>
            <a:ext cx="82454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latin typeface="宋体" panose="02010600030101010101" pitchFamily="2" charset="-122"/>
              </a:rPr>
              <a:t>若</a:t>
            </a:r>
            <a:r>
              <a:rPr lang="en-US" altLang="zh-CN" sz="2000" b="1">
                <a:latin typeface="Times New Roman" panose="02020603050405020304" pitchFamily="18" charset="0"/>
              </a:rPr>
              <a:t>x= 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n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y= y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…y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n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zh-CN" altLang="en-US" sz="2000" b="1">
                <a:latin typeface="宋体" panose="02010600030101010101" pitchFamily="2" charset="-122"/>
              </a:rPr>
              <a:t>若</a:t>
            </a:r>
            <a:r>
              <a:rPr lang="en-US" altLang="zh-CN" sz="2000" b="1">
                <a:latin typeface="Times New Roman" panose="02020603050405020304" pitchFamily="18" charset="0"/>
              </a:rPr>
              <a:t>x∧y=Z=Z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…Z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n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</a:p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</a:rPr>
              <a:t>则</a:t>
            </a:r>
            <a:r>
              <a:rPr lang="en-US" altLang="zh-CN" sz="2000" b="1">
                <a:latin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</a:rPr>
              <a:t>=x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</a:rPr>
              <a:t>∧y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</a:rPr>
              <a:t> </a:t>
            </a:r>
            <a:r>
              <a:rPr lang="zh-CN" altLang="en-US" sz="2000" b="1">
                <a:latin typeface="Times New Roman" panose="02020603050405020304" pitchFamily="18" charset="0"/>
              </a:rPr>
              <a:t>　</a:t>
            </a:r>
            <a:r>
              <a:rPr lang="en-US" altLang="zh-CN" sz="2000" b="1">
                <a:latin typeface="Times New Roman" panose="02020603050405020304" pitchFamily="18" charset="0"/>
              </a:rPr>
              <a:t>(i=0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…n)</a:t>
            </a:r>
            <a:r>
              <a:rPr lang="zh-CN" altLang="en-US" sz="20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7176" name="Rectangle 12">
            <a:extLst>
              <a:ext uri="{FF2B5EF4-FFF2-40B4-BE49-F238E27FC236}">
                <a16:creationId xmlns:a16="http://schemas.microsoft.com/office/drawing/2014/main" id="{39A4F848-7D71-442E-87E3-CD22E1C46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73463"/>
            <a:ext cx="453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(4) </a:t>
            </a:r>
            <a:r>
              <a:rPr lang="zh-CN" altLang="en-US" sz="2400" b="1">
                <a:latin typeface="宋体" panose="02010600030101010101" pitchFamily="2" charset="-122"/>
              </a:rPr>
              <a:t>逻辑异（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⊕</a:t>
            </a:r>
            <a:r>
              <a:rPr lang="zh-CN" altLang="en-US" sz="2400" b="1">
                <a:latin typeface="宋体" panose="02010600030101010101" pitchFamily="2" charset="-122"/>
              </a:rPr>
              <a:t>）运算</a:t>
            </a:r>
            <a:r>
              <a:rPr lang="zh-CN" altLang="en-US" sz="2400" b="1"/>
              <a:t> </a:t>
            </a:r>
          </a:p>
        </p:txBody>
      </p:sp>
      <p:sp>
        <p:nvSpPr>
          <p:cNvPr id="7177" name="Rectangle 13">
            <a:extLst>
              <a:ext uri="{FF2B5EF4-FFF2-40B4-BE49-F238E27FC236}">
                <a16:creationId xmlns:a16="http://schemas.microsoft.com/office/drawing/2014/main" id="{3E6F7731-DB9D-4D99-90D4-60F18E7E5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411663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若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x= 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y= 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>
                <a:latin typeface="宋体" panose="02010600030101010101" pitchFamily="2" charset="-122"/>
              </a:rPr>
              <a:t>⊕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y=Z= 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</a:p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则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=x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宋体" panose="02010600030101010101" pitchFamily="2" charset="-122"/>
              </a:rPr>
              <a:t>⊕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　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(i=0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…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  <a:r>
              <a:rPr lang="zh-CN" altLang="en-US" sz="2000" b="1">
                <a:latin typeface="宋体" panose="02010600030101010101" pitchFamily="2" charset="-122"/>
              </a:rPr>
              <a:t>。</a:t>
            </a:r>
            <a:r>
              <a:rPr lang="zh-CN" altLang="en-US" sz="2400" b="1"/>
              <a:t> </a:t>
            </a:r>
          </a:p>
        </p:txBody>
      </p:sp>
      <p:sp>
        <p:nvSpPr>
          <p:cNvPr id="7178" name="Rectangle 14">
            <a:extLst>
              <a:ext uri="{FF2B5EF4-FFF2-40B4-BE49-F238E27FC236}">
                <a16:creationId xmlns:a16="http://schemas.microsoft.com/office/drawing/2014/main" id="{5A8AE8F7-02F1-485E-AB4D-0C7A84E08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030663"/>
            <a:ext cx="6592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对两数进行逻辑异，就是按位求它们的模</a:t>
            </a:r>
            <a:r>
              <a:rPr lang="en-US" altLang="zh-CN" sz="2000" b="1">
                <a:latin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加。</a:t>
            </a:r>
          </a:p>
        </p:txBody>
      </p:sp>
      <p:sp>
        <p:nvSpPr>
          <p:cNvPr id="7179" name="Rectangle 17">
            <a:extLst>
              <a:ext uri="{FF2B5EF4-FFF2-40B4-BE49-F238E27FC236}">
                <a16:creationId xmlns:a16="http://schemas.microsoft.com/office/drawing/2014/main" id="{77A0CACF-3505-46EB-8722-6E85BD68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5965825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解：   ＝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0100  x</a:t>
            </a:r>
            <a:r>
              <a:rPr lang="en-US" altLang="zh-CN" sz="2000" b="1">
                <a:latin typeface="宋体" panose="02010600030101010101" pitchFamily="2" charset="-122"/>
              </a:rPr>
              <a:t>∨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>
                <a:latin typeface="宋体" panose="02010600030101010101" pitchFamily="2" charset="-122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1111   x</a:t>
            </a:r>
            <a:r>
              <a:rPr lang="en-US" altLang="zh-CN" sz="2000" b="1">
                <a:latin typeface="宋体" panose="02010600030101010101" pitchFamily="2" charset="-122"/>
              </a:rPr>
              <a:t>∧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>
                <a:latin typeface="宋体" panose="02010600030101010101" pitchFamily="2" charset="-122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0001   x</a:t>
            </a:r>
            <a:r>
              <a:rPr lang="en-US" altLang="zh-CN" sz="2000" b="1">
                <a:latin typeface="宋体" panose="02010600030101010101" pitchFamily="2" charset="-122"/>
              </a:rPr>
              <a:t>⊕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>
                <a:latin typeface="宋体" panose="02010600030101010101" pitchFamily="2" charset="-122"/>
              </a:rPr>
              <a:t>＝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1110</a:t>
            </a:r>
            <a:r>
              <a:rPr lang="en-US" altLang="zh-CN" sz="2400" b="1"/>
              <a:t> </a:t>
            </a:r>
          </a:p>
        </p:txBody>
      </p:sp>
      <p:sp>
        <p:nvSpPr>
          <p:cNvPr id="7180" name="Rectangle 18">
            <a:extLst>
              <a:ext uri="{FF2B5EF4-FFF2-40B4-BE49-F238E27FC236}">
                <a16:creationId xmlns:a16="http://schemas.microsoft.com/office/drawing/2014/main" id="{2F1B772D-B8DA-4919-B26C-C7FE7552C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373688"/>
            <a:ext cx="763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2.29】</a:t>
            </a: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设两数</a:t>
            </a:r>
            <a:r>
              <a:rPr lang="en-US" altLang="zh-CN" sz="2000" b="1">
                <a:latin typeface="Times New Roman" panose="02020603050405020304" pitchFamily="18" charset="0"/>
              </a:rPr>
              <a:t>x=1011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y=0101</a:t>
            </a:r>
            <a:r>
              <a:rPr lang="zh-CN" altLang="en-US" sz="2000" b="1">
                <a:latin typeface="宋体" panose="02010600030101010101" pitchFamily="2" charset="-122"/>
              </a:rPr>
              <a:t>，求   ，</a:t>
            </a:r>
            <a:r>
              <a:rPr lang="en-US" altLang="zh-CN" sz="2000" b="1">
                <a:latin typeface="宋体" panose="02010600030101010101" pitchFamily="2" charset="-122"/>
              </a:rPr>
              <a:t>x∨y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x∧y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x⊕y</a:t>
            </a:r>
            <a:r>
              <a:rPr lang="zh-CN" altLang="en-US" sz="20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7181" name="Rectangle 19">
            <a:extLst>
              <a:ext uri="{FF2B5EF4-FFF2-40B4-BE49-F238E27FC236}">
                <a16:creationId xmlns:a16="http://schemas.microsoft.com/office/drawing/2014/main" id="{8F42450F-8CB7-43C9-BB66-9F7552231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1219200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/>
              <a:t>2</a:t>
            </a:r>
            <a:r>
              <a:rPr lang="zh-CN" altLang="en-US" sz="2400" b="1"/>
              <a:t>．计算机的基本逻辑运算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7AA26FEF-C3BB-48B0-B163-1713D2E86D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 b="1">
                <a:solidFill>
                  <a:schemeClr val="tx1"/>
                </a:solidFill>
              </a:rPr>
              <a:t>2.5.1 </a:t>
            </a:r>
            <a:r>
              <a:rPr lang="zh-CN" altLang="en-US" sz="3400" b="1">
                <a:solidFill>
                  <a:schemeClr val="tx1"/>
                </a:solidFill>
              </a:rPr>
              <a:t>逻辑运算</a:t>
            </a:r>
          </a:p>
        </p:txBody>
      </p:sp>
      <p:sp>
        <p:nvSpPr>
          <p:cNvPr id="73731" name="Rectangle 4">
            <a:extLst>
              <a:ext uri="{FF2B5EF4-FFF2-40B4-BE49-F238E27FC236}">
                <a16:creationId xmlns:a16="http://schemas.microsoft.com/office/drawing/2014/main" id="{C7D4425A-66EC-4A82-BB0A-B650D3323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954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3</a:t>
            </a:r>
            <a:r>
              <a:rPr lang="zh-CN" altLang="en-US" sz="2400" b="1">
                <a:latin typeface="宋体" panose="02010600030101010101" pitchFamily="2" charset="-122"/>
              </a:rPr>
              <a:t>．逻辑运算的特点</a:t>
            </a:r>
            <a:endParaRPr lang="zh-CN" altLang="en-US" sz="2400" b="1"/>
          </a:p>
        </p:txBody>
      </p:sp>
      <p:sp>
        <p:nvSpPr>
          <p:cNvPr id="155652" name="Rectangle 5">
            <a:extLst>
              <a:ext uri="{FF2B5EF4-FFF2-40B4-BE49-F238E27FC236}">
                <a16:creationId xmlns:a16="http://schemas.microsoft.com/office/drawing/2014/main" id="{1087C2A2-7F3F-4ECE-8796-C13D99A6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57400"/>
            <a:ext cx="883920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" bIns="12696">
            <a:spAutoFit/>
          </a:bodyPr>
          <a:lstStyle/>
          <a:p>
            <a:pPr>
              <a:defRPr/>
            </a:pPr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</a:t>
            </a:r>
            <a:r>
              <a:rPr lang="en-US" sz="2400" b="1">
                <a:latin typeface="宋体" pitchFamily="2" charset="-122"/>
              </a:rPr>
              <a:t>① </a:t>
            </a:r>
            <a:r>
              <a:rPr lang="zh-CN" altLang="en-US" sz="2400" b="1">
                <a:latin typeface="宋体" pitchFamily="2" charset="-122"/>
              </a:rPr>
              <a:t>按位进行，各位的结果互不牵连；所以无借位，</a:t>
            </a:r>
          </a:p>
          <a:p>
            <a:pPr>
              <a:defRPr/>
            </a:pPr>
            <a:r>
              <a:rPr lang="zh-CN" altLang="en-US" sz="2400" b="1">
                <a:latin typeface="宋体" pitchFamily="2" charset="-122"/>
              </a:rPr>
              <a:t>     进位，溢出等问题；</a:t>
            </a:r>
            <a:endParaRPr lang="zh-CN" altLang="en-US" sz="2400" b="1"/>
          </a:p>
        </p:txBody>
      </p:sp>
      <p:sp>
        <p:nvSpPr>
          <p:cNvPr id="73733" name="Rectangle 6">
            <a:extLst>
              <a:ext uri="{FF2B5EF4-FFF2-40B4-BE49-F238E27FC236}">
                <a16:creationId xmlns:a16="http://schemas.microsoft.com/office/drawing/2014/main" id="{CEA6D811-C4C0-4243-9FD3-65AE2F9D5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02125"/>
            <a:ext cx="83820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③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每一位都可看成一个逻辑变量。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>
                <a:latin typeface="宋体" panose="02010600030101010101" pitchFamily="2" charset="-122"/>
              </a:rPr>
              <a:t>所以无符号位，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b="1">
                <a:latin typeface="宋体" panose="02010600030101010101" pitchFamily="2" charset="-122"/>
              </a:rPr>
              <a:t>数值位，阶码和尾数的区分。</a:t>
            </a:r>
            <a:r>
              <a:rPr lang="zh-CN" altLang="en-US" sz="2800" b="1"/>
              <a:t> </a:t>
            </a:r>
          </a:p>
        </p:txBody>
      </p:sp>
      <p:sp>
        <p:nvSpPr>
          <p:cNvPr id="73734" name="Rectangle 7">
            <a:extLst>
              <a:ext uri="{FF2B5EF4-FFF2-40B4-BE49-F238E27FC236}">
                <a16:creationId xmlns:a16="http://schemas.microsoft.com/office/drawing/2014/main" id="{4D620CF4-27B9-49EC-858D-895203E4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28988"/>
            <a:ext cx="3525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② </a:t>
            </a:r>
            <a:r>
              <a:rPr lang="zh-CN" altLang="en-US" sz="2400" b="1">
                <a:latin typeface="宋体" panose="02010600030101010101" pitchFamily="2" charset="-122"/>
              </a:rPr>
              <a:t>运算简单；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>
            <a:extLst>
              <a:ext uri="{FF2B5EF4-FFF2-40B4-BE49-F238E27FC236}">
                <a16:creationId xmlns:a16="http://schemas.microsoft.com/office/drawing/2014/main" id="{F581EB4B-ADCE-4172-860E-397E12FE84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4200" b="1">
                <a:solidFill>
                  <a:schemeClr val="tx1"/>
                </a:solidFill>
                <a:latin typeface="宋体" panose="02010600030101010101" pitchFamily="2" charset="-122"/>
              </a:rPr>
              <a:t>数值数据的浮点表示</a:t>
            </a:r>
          </a:p>
        </p:txBody>
      </p:sp>
      <p:sp>
        <p:nvSpPr>
          <p:cNvPr id="74755" name="Rectangle 6">
            <a:extLst>
              <a:ext uri="{FF2B5EF4-FFF2-40B4-BE49-F238E27FC236}">
                <a16:creationId xmlns:a16="http://schemas.microsoft.com/office/drawing/2014/main" id="{96520304-6E1B-4D9D-B5DA-D376869B8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905000"/>
            <a:ext cx="546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小数点的位置可以在一定范围内浮动。</a:t>
            </a:r>
            <a:r>
              <a:rPr lang="zh-CN" altLang="en-US" sz="2800" b="1"/>
              <a:t> </a:t>
            </a:r>
          </a:p>
        </p:txBody>
      </p:sp>
      <p:sp>
        <p:nvSpPr>
          <p:cNvPr id="74756" name="Rectangle 7">
            <a:extLst>
              <a:ext uri="{FF2B5EF4-FFF2-40B4-BE49-F238E27FC236}">
                <a16:creationId xmlns:a16="http://schemas.microsoft.com/office/drawing/2014/main" id="{B8FD972F-CE4E-40AB-8C12-3AA2D5DA8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514600"/>
            <a:ext cx="555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浮点机：</a:t>
            </a:r>
            <a:r>
              <a:rPr lang="zh-CN" altLang="en-US" sz="2400" b="1">
                <a:latin typeface="宋体" panose="02010600030101010101" pitchFamily="2" charset="-122"/>
              </a:rPr>
              <a:t>数是用浮点表示的计算机。</a:t>
            </a:r>
            <a:endParaRPr lang="zh-CN" altLang="en-US" sz="2400" b="1"/>
          </a:p>
        </p:txBody>
      </p:sp>
      <p:sp>
        <p:nvSpPr>
          <p:cNvPr id="74757" name="Rectangle 8">
            <a:extLst>
              <a:ext uri="{FF2B5EF4-FFF2-40B4-BE49-F238E27FC236}">
                <a16:creationId xmlns:a16="http://schemas.microsoft.com/office/drawing/2014/main" id="{5365A0AA-466A-44BC-8280-D594E1CCC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267200"/>
            <a:ext cx="2743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在机器中的表示：</a:t>
            </a:r>
            <a:endParaRPr lang="zh-CN" altLang="en-US" sz="2400" b="1"/>
          </a:p>
        </p:txBody>
      </p:sp>
      <p:grpSp>
        <p:nvGrpSpPr>
          <p:cNvPr id="74758" name="Group 7">
            <a:extLst>
              <a:ext uri="{FF2B5EF4-FFF2-40B4-BE49-F238E27FC236}">
                <a16:creationId xmlns:a16="http://schemas.microsoft.com/office/drawing/2014/main" id="{A4E4413B-A547-4B85-902F-F582D516FB03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4292600"/>
            <a:ext cx="3657600" cy="609600"/>
            <a:chOff x="0" y="0"/>
            <a:chExt cx="1540" cy="333"/>
          </a:xfrm>
        </p:grpSpPr>
        <p:grpSp>
          <p:nvGrpSpPr>
            <p:cNvPr id="74764" name="Group 8">
              <a:extLst>
                <a:ext uri="{FF2B5EF4-FFF2-40B4-BE49-F238E27FC236}">
                  <a16:creationId xmlns:a16="http://schemas.microsoft.com/office/drawing/2014/main" id="{C62E3E7E-E1B9-427D-A5D6-82BAF1F32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3"/>
              <a:ext cx="1534" cy="327"/>
              <a:chOff x="0" y="0"/>
              <a:chExt cx="1534" cy="327"/>
            </a:xfrm>
          </p:grpSpPr>
          <p:grpSp>
            <p:nvGrpSpPr>
              <p:cNvPr id="74766" name="Group 9">
                <a:extLst>
                  <a:ext uri="{FF2B5EF4-FFF2-40B4-BE49-F238E27FC236}">
                    <a16:creationId xmlns:a16="http://schemas.microsoft.com/office/drawing/2014/main" id="{DD25909B-729F-4AC9-A8D4-8F5957DC8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06" cy="327"/>
                <a:chOff x="0" y="0"/>
                <a:chExt cx="506" cy="327"/>
              </a:xfrm>
            </p:grpSpPr>
            <p:sp>
              <p:nvSpPr>
                <p:cNvPr id="74770" name="Rectangle 9">
                  <a:extLst>
                    <a:ext uri="{FF2B5EF4-FFF2-40B4-BE49-F238E27FC236}">
                      <a16:creationId xmlns:a16="http://schemas.microsoft.com/office/drawing/2014/main" id="{F6562BD6-2376-4236-AF9B-E5B9972F7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420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>
                      <a:latin typeface="宋体" panose="02010600030101010101" pitchFamily="2" charset="-122"/>
                    </a:rPr>
                    <a:t>指数</a:t>
                  </a:r>
                  <a:r>
                    <a:rPr lang="en-US" altLang="zh-CN" sz="2000" b="1">
                      <a:latin typeface="宋体" panose="02010600030101010101" pitchFamily="2" charset="-122"/>
                    </a:rPr>
                    <a:t>e</a:t>
                  </a:r>
                  <a:endParaRPr lang="en-US" altLang="zh-CN" sz="2000" b="1"/>
                </a:p>
              </p:txBody>
            </p:sp>
            <p:sp>
              <p:nvSpPr>
                <p:cNvPr id="74771" name="Rectangle 11">
                  <a:extLst>
                    <a:ext uri="{FF2B5EF4-FFF2-40B4-BE49-F238E27FC236}">
                      <a16:creationId xmlns:a16="http://schemas.microsoft.com/office/drawing/2014/main" id="{23B3AC1D-B75F-434F-B6CC-D6CB0B262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06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4767" name="Group 12">
                <a:extLst>
                  <a:ext uri="{FF2B5EF4-FFF2-40B4-BE49-F238E27FC236}">
                    <a16:creationId xmlns:a16="http://schemas.microsoft.com/office/drawing/2014/main" id="{CE4AE558-0834-45E1-8D29-48C0571E3D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6" y="0"/>
                <a:ext cx="1028" cy="327"/>
                <a:chOff x="0" y="0"/>
                <a:chExt cx="1028" cy="327"/>
              </a:xfrm>
            </p:grpSpPr>
            <p:sp>
              <p:nvSpPr>
                <p:cNvPr id="74768" name="Rectangle 10">
                  <a:extLst>
                    <a:ext uri="{FF2B5EF4-FFF2-40B4-BE49-F238E27FC236}">
                      <a16:creationId xmlns:a16="http://schemas.microsoft.com/office/drawing/2014/main" id="{B89C8457-E6EF-4D24-A137-D83873865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942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>
                      <a:latin typeface="宋体" panose="02010600030101010101" pitchFamily="2" charset="-122"/>
                    </a:rPr>
                    <a:t>尾数</a:t>
                  </a:r>
                  <a:r>
                    <a:rPr lang="en-US" altLang="zh-CN" sz="2000" b="1">
                      <a:latin typeface="宋体" panose="02010600030101010101" pitchFamily="2" charset="-122"/>
                    </a:rPr>
                    <a:t>m</a:t>
                  </a:r>
                  <a:endParaRPr lang="en-US" altLang="zh-CN" sz="2000" b="1"/>
                </a:p>
              </p:txBody>
            </p:sp>
            <p:sp>
              <p:nvSpPr>
                <p:cNvPr id="74769" name="Rectangle 13">
                  <a:extLst>
                    <a:ext uri="{FF2B5EF4-FFF2-40B4-BE49-F238E27FC236}">
                      <a16:creationId xmlns:a16="http://schemas.microsoft.com/office/drawing/2014/main" id="{45B92EE7-D6B5-4DFC-B9BF-3ACE74EBA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28" cy="32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74765" name="Rectangle 16">
              <a:extLst>
                <a:ext uri="{FF2B5EF4-FFF2-40B4-BE49-F238E27FC236}">
                  <a16:creationId xmlns:a16="http://schemas.microsoft.com/office/drawing/2014/main" id="{D54BD0AE-2186-4AB3-ACEE-6A82BCF84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540" cy="333"/>
            </a:xfrm>
            <a:prstGeom prst="rect">
              <a:avLst/>
            </a:prstGeom>
            <a:noFill/>
            <a:ln w="19050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</p:grpSp>
      <p:sp>
        <p:nvSpPr>
          <p:cNvPr id="144400" name="Rectangle 18">
            <a:extLst>
              <a:ext uri="{FF2B5EF4-FFF2-40B4-BE49-F238E27FC236}">
                <a16:creationId xmlns:a16="http://schemas.microsoft.com/office/drawing/2014/main" id="{81526471-1B40-4DD4-9621-7FB882F28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791200"/>
            <a:ext cx="472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 </a:t>
            </a:r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m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为尾数</a:t>
            </a:r>
            <a:r>
              <a:rPr lang="zh-CN" altLang="en-US" sz="2400" b="1">
                <a:latin typeface="宋体" pitchFamily="2" charset="-122"/>
              </a:rPr>
              <a:t>，包括数符和尾数，表示数的精度和正负。</a:t>
            </a:r>
            <a:r>
              <a:rPr lang="zh-CN" altLang="en-US" sz="2400" b="1"/>
              <a:t> </a:t>
            </a:r>
          </a:p>
        </p:txBody>
      </p:sp>
      <p:sp>
        <p:nvSpPr>
          <p:cNvPr id="74760" name="Rectangle 19">
            <a:extLst>
              <a:ext uri="{FF2B5EF4-FFF2-40B4-BE49-F238E27FC236}">
                <a16:creationId xmlns:a16="http://schemas.microsoft.com/office/drawing/2014/main" id="{C6EF9C9B-4BA4-44E6-A148-9BF8A0C9D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0"/>
            <a:ext cx="292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）浮点数</a:t>
            </a:r>
            <a:r>
              <a:rPr lang="en-US" altLang="zh-CN" sz="2400" b="1">
                <a:latin typeface="宋体" panose="02010600030101010101" pitchFamily="2" charset="-122"/>
              </a:rPr>
              <a:t>N</a:t>
            </a:r>
            <a:r>
              <a:rPr lang="zh-CN" altLang="en-US" sz="2400" b="1">
                <a:latin typeface="宋体" panose="02010600030101010101" pitchFamily="2" charset="-122"/>
              </a:rPr>
              <a:t>的构成</a:t>
            </a:r>
          </a:p>
        </p:txBody>
      </p:sp>
      <p:sp>
        <p:nvSpPr>
          <p:cNvPr id="74761" name="Rectangle 20">
            <a:extLst>
              <a:ext uri="{FF2B5EF4-FFF2-40B4-BE49-F238E27FC236}">
                <a16:creationId xmlns:a16="http://schemas.microsoft.com/office/drawing/2014/main" id="{8808EF37-D941-4785-A01A-18282F515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602038"/>
            <a:ext cx="253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</a:rPr>
              <a:t>N=R</a:t>
            </a:r>
            <a:r>
              <a:rPr lang="en-US" altLang="zh-CN" sz="2400" b="1" baseline="30000">
                <a:latin typeface="Times New Roman" panose="02020603050405020304" pitchFamily="18" charset="0"/>
              </a:rPr>
              <a:t>e</a:t>
            </a:r>
            <a:r>
              <a:rPr lang="en-US" altLang="zh-CN" sz="2400" b="1">
                <a:latin typeface="Times New Roman" panose="02020603050405020304" pitchFamily="18" charset="0"/>
              </a:rPr>
              <a:t>×m</a:t>
            </a:r>
          </a:p>
        </p:txBody>
      </p:sp>
      <p:sp>
        <p:nvSpPr>
          <p:cNvPr id="74762" name="Rectangle 21">
            <a:extLst>
              <a:ext uri="{FF2B5EF4-FFF2-40B4-BE49-F238E27FC236}">
                <a16:creationId xmlns:a16="http://schemas.microsoft.com/office/drawing/2014/main" id="{36A1DDB1-3934-41BD-86A7-4E7024F3E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9530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式中：</a:t>
            </a:r>
          </a:p>
        </p:txBody>
      </p:sp>
      <p:sp>
        <p:nvSpPr>
          <p:cNvPr id="74763" name="Rectangle 22">
            <a:extLst>
              <a:ext uri="{FF2B5EF4-FFF2-40B4-BE49-F238E27FC236}">
                <a16:creationId xmlns:a16="http://schemas.microsoft.com/office/drawing/2014/main" id="{925A0675-9BC5-4A90-B72A-88D872A94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4953000"/>
            <a:ext cx="4756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为阶</a:t>
            </a:r>
            <a:r>
              <a:rPr lang="zh-CN" altLang="en-US" sz="2400" b="1">
                <a:latin typeface="宋体" panose="02010600030101010101" pitchFamily="2" charset="-122"/>
              </a:rPr>
              <a:t>，包括阶符和阶码</a:t>
            </a:r>
            <a:r>
              <a:rPr lang="en-US" altLang="zh-CN" sz="2400" b="1">
                <a:latin typeface="宋体" panose="02010600030101010101" pitchFamily="2" charset="-122"/>
              </a:rPr>
              <a:t>(</a:t>
            </a:r>
            <a:r>
              <a:rPr lang="zh-CN" altLang="en-US" sz="2400" b="1">
                <a:latin typeface="宋体" panose="02010600030101010101" pitchFamily="2" charset="-122"/>
              </a:rPr>
              <a:t>整数</a:t>
            </a:r>
            <a:r>
              <a:rPr lang="en-US" altLang="zh-CN" sz="2400" b="1">
                <a:latin typeface="宋体" panose="02010600030101010101" pitchFamily="2" charset="-122"/>
              </a:rPr>
              <a:t>)</a:t>
            </a:r>
            <a:r>
              <a:rPr lang="zh-CN" altLang="en-US" sz="2400" b="1">
                <a:latin typeface="宋体" panose="02010600030101010101" pitchFamily="2" charset="-122"/>
              </a:rPr>
              <a:t>，</a:t>
            </a:r>
          </a:p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阶码位数决定了浮点数表数范围。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>
            <a:extLst>
              <a:ext uri="{FF2B5EF4-FFF2-40B4-BE49-F238E27FC236}">
                <a16:creationId xmlns:a16="http://schemas.microsoft.com/office/drawing/2014/main" id="{3DE44335-14CB-4D2E-A2F6-7024D0D520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4600" b="1">
                <a:solidFill>
                  <a:schemeClr val="tx1"/>
                </a:solidFill>
                <a:latin typeface="宋体" panose="02010600030101010101" pitchFamily="2" charset="-122"/>
              </a:rPr>
              <a:t>数值数据的定点与浮点表示</a:t>
            </a: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7C2A5188-D046-4502-8E9F-0CA2DF33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057400"/>
            <a:ext cx="3581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）规格化浮点数</a:t>
            </a:r>
            <a:endParaRPr lang="zh-CN" altLang="en-US" sz="2400"/>
          </a:p>
        </p:txBody>
      </p:sp>
      <p:sp>
        <p:nvSpPr>
          <p:cNvPr id="8197" name="Rectangle 8">
            <a:extLst>
              <a:ext uri="{FF2B5EF4-FFF2-40B4-BE49-F238E27FC236}">
                <a16:creationId xmlns:a16="http://schemas.microsoft.com/office/drawing/2014/main" id="{DC0DD6E8-FEDF-4FD8-9D15-D10DC779D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029200"/>
            <a:ext cx="69342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latin typeface="宋体" panose="02010600030101010101" pitchFamily="2" charset="-122"/>
              </a:rPr>
              <a:t>例如：  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en-US" altLang="zh-CN" sz="2400" b="1" baseline="30000">
                <a:latin typeface="宋体" panose="02010600030101010101" pitchFamily="2" charset="-122"/>
              </a:rPr>
              <a:t>011</a:t>
            </a:r>
            <a:r>
              <a:rPr lang="en-US" altLang="zh-CN" sz="2400" b="1">
                <a:latin typeface="宋体" panose="02010600030101010101" pitchFamily="2" charset="-122"/>
              </a:rPr>
              <a:t>×0.1011  ---- </a:t>
            </a:r>
            <a:r>
              <a:rPr lang="zh-CN" altLang="en-US" sz="2400" b="1">
                <a:latin typeface="宋体" panose="02010600030101010101" pitchFamily="2" charset="-122"/>
              </a:rPr>
              <a:t>规格化</a:t>
            </a:r>
          </a:p>
          <a:p>
            <a:r>
              <a:rPr lang="zh-CN" altLang="en-US" sz="2400" b="1">
                <a:latin typeface="宋体" panose="02010600030101010101" pitchFamily="2" charset="-122"/>
              </a:rPr>
              <a:t>        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en-US" altLang="zh-CN" sz="2400" b="1" baseline="30000">
                <a:latin typeface="宋体" panose="02010600030101010101" pitchFamily="2" charset="-122"/>
              </a:rPr>
              <a:t>100</a:t>
            </a:r>
            <a:r>
              <a:rPr lang="en-US" altLang="zh-CN" sz="2400" b="1">
                <a:latin typeface="宋体" panose="02010600030101010101" pitchFamily="2" charset="-122"/>
              </a:rPr>
              <a:t>×0.01011 ---- </a:t>
            </a:r>
            <a:r>
              <a:rPr lang="zh-CN" altLang="en-US" sz="2400" b="1">
                <a:latin typeface="宋体" panose="02010600030101010101" pitchFamily="2" charset="-122"/>
              </a:rPr>
              <a:t>非规格化</a:t>
            </a:r>
            <a:endParaRPr lang="zh-CN" altLang="en-US" sz="2400" b="1"/>
          </a:p>
        </p:txBody>
      </p:sp>
      <p:graphicFrame>
        <p:nvGraphicFramePr>
          <p:cNvPr id="8194" name="Object 6">
            <a:extLst>
              <a:ext uri="{FF2B5EF4-FFF2-40B4-BE49-F238E27FC236}">
                <a16:creationId xmlns:a16="http://schemas.microsoft.com/office/drawing/2014/main" id="{DAC57A95-79B8-482E-8F67-6428579DC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6213" y="3962400"/>
          <a:ext cx="14271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公式" r:id="rId3" imgW="660430" imgH="393846" progId="Equation.3">
                  <p:embed/>
                </p:oleObj>
              </mc:Choice>
              <mc:Fallback>
                <p:oleObj name="公式" r:id="rId3" imgW="660430" imgH="39384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3962400"/>
                        <a:ext cx="142716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9">
            <a:extLst>
              <a:ext uri="{FF2B5EF4-FFF2-40B4-BE49-F238E27FC236}">
                <a16:creationId xmlns:a16="http://schemas.microsoft.com/office/drawing/2014/main" id="{725D9ECC-ED61-4537-9E5E-9FB0DA0C9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5" y="2719388"/>
            <a:ext cx="294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① 什么叫规格化数</a:t>
            </a:r>
            <a:r>
              <a:rPr lang="en-US" altLang="zh-CN" sz="2400" b="1">
                <a:latin typeface="宋体" panose="02010600030101010101" pitchFamily="2" charset="-122"/>
              </a:rPr>
              <a:t>?</a:t>
            </a:r>
          </a:p>
        </p:txBody>
      </p:sp>
      <p:sp>
        <p:nvSpPr>
          <p:cNvPr id="8199" name="Rectangle 10">
            <a:extLst>
              <a:ext uri="{FF2B5EF4-FFF2-40B4-BE49-F238E27FC236}">
                <a16:creationId xmlns:a16="http://schemas.microsoft.com/office/drawing/2014/main" id="{6FBD16F2-8D74-4BE5-B52D-4497B8CEF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352800"/>
            <a:ext cx="647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尾数的最高位为</a:t>
            </a:r>
            <a:r>
              <a:rPr lang="zh-CN" altLang="en-US" sz="2400" b="1">
                <a:solidFill>
                  <a:srgbClr val="FF0066"/>
                </a:solidFill>
                <a:latin typeface="宋体" panose="02010600030101010101" pitchFamily="2" charset="-122"/>
              </a:rPr>
              <a:t>非零数值</a:t>
            </a:r>
            <a:r>
              <a:rPr lang="zh-CN" altLang="en-US" sz="2400" b="1">
                <a:latin typeface="宋体" panose="02010600030101010101" pitchFamily="2" charset="-122"/>
              </a:rPr>
              <a:t>的浮点数，即</a:t>
            </a:r>
          </a:p>
        </p:txBody>
      </p:sp>
      <p:sp>
        <p:nvSpPr>
          <p:cNvPr id="34825" name="Rectangle 11">
            <a:extLst>
              <a:ext uri="{FF2B5EF4-FFF2-40B4-BE49-F238E27FC236}">
                <a16:creationId xmlns:a16="http://schemas.microsoft.com/office/drawing/2014/main" id="{AD5DE8E9-5AC9-4A84-87C5-C95984827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37025"/>
            <a:ext cx="15081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  <a:r>
              <a:rPr lang="en-US" altLang="zh-CN" sz="2800" b="1">
                <a:latin typeface="宋体" pitchFamily="2" charset="-122"/>
              </a:rPr>
              <a:t>(</a:t>
            </a:r>
            <a:r>
              <a:rPr lang="en-US" altLang="zh-CN" sz="2800" b="1">
                <a:latin typeface="Times New Roman" pitchFamily="18" charset="0"/>
              </a:rPr>
              <a:t>R</a:t>
            </a:r>
            <a:r>
              <a:rPr lang="zh-CN" altLang="en-US" sz="2800" b="1">
                <a:latin typeface="Times New Roman" pitchFamily="18" charset="0"/>
              </a:rPr>
              <a:t>＝</a:t>
            </a:r>
            <a:r>
              <a:rPr lang="en-US" altLang="zh-CN" sz="2800" b="1">
                <a:latin typeface="Times New Roman" pitchFamily="18" charset="0"/>
              </a:rPr>
              <a:t>2</a:t>
            </a:r>
            <a:r>
              <a:rPr lang="en-US" altLang="zh-CN" sz="2800" b="1">
                <a:latin typeface="宋体" pitchFamily="2" charset="-122"/>
              </a:rPr>
              <a:t>)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8A67DD1B-128C-404D-9EBD-CC34E6036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5467350"/>
            <a:ext cx="8612188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2696" bIns="12696">
            <a:spAutoFit/>
          </a:bodyPr>
          <a:lstStyle/>
          <a:p>
            <a:pPr eaLnBrk="0" hangingPunct="0">
              <a:defRPr/>
            </a:pPr>
            <a:r>
              <a:rPr lang="zh-CN" sz="2400" b="1">
                <a:latin typeface="宋体" pitchFamily="2" charset="-122"/>
              </a:rPr>
              <a:t>左规</a:t>
            </a:r>
            <a:r>
              <a:rPr 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                    </a:t>
            </a:r>
            <a:r>
              <a:rPr lang="zh-CN" sz="2400" b="1">
                <a:latin typeface="Times New Roman" pitchFamily="18" charset="0"/>
              </a:rPr>
              <a:t>＝</a:t>
            </a:r>
            <a:r>
              <a:rPr lang="zh-CN" altLang="zh-CN" sz="2400" b="1">
                <a:latin typeface="Times New Roman" pitchFamily="18" charset="0"/>
              </a:rPr>
              <a:t>2</a:t>
            </a:r>
            <a:r>
              <a:rPr lang="zh-CN" altLang="zh-CN" sz="2400" b="1" baseline="3000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zh-CN" altLang="zh-CN" sz="2400" b="1" baseline="30000">
                <a:latin typeface="Times New Roman" pitchFamily="18" charset="0"/>
              </a:rPr>
              <a:t> 100</a:t>
            </a:r>
            <a:r>
              <a:rPr lang="zh-CN" altLang="zh-CN" sz="2400" b="1">
                <a:latin typeface="Times New Roman" pitchFamily="18" charset="0"/>
              </a:rPr>
              <a:t>×0.11010000</a:t>
            </a:r>
          </a:p>
        </p:txBody>
      </p:sp>
      <p:sp>
        <p:nvSpPr>
          <p:cNvPr id="75779" name="Rectangle 9">
            <a:extLst>
              <a:ext uri="{FF2B5EF4-FFF2-40B4-BE49-F238E27FC236}">
                <a16:creationId xmlns:a16="http://schemas.microsoft.com/office/drawing/2014/main" id="{FC849E80-C9B3-4C1C-B72A-E01CD277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90800"/>
            <a:ext cx="597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例：计算0.1101×0.0001的乘积</a:t>
            </a:r>
          </a:p>
        </p:txBody>
      </p:sp>
      <p:sp>
        <p:nvSpPr>
          <p:cNvPr id="75780" name="Rectangle 10">
            <a:extLst>
              <a:ext uri="{FF2B5EF4-FFF2-40B4-BE49-F238E27FC236}">
                <a16:creationId xmlns:a16="http://schemas.microsoft.com/office/drawing/2014/main" id="{896C5C09-9B1D-44A6-B939-8777F9168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315595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解：</a:t>
            </a:r>
          </a:p>
        </p:txBody>
      </p:sp>
      <p:sp>
        <p:nvSpPr>
          <p:cNvPr id="75781" name="Rectangle 11">
            <a:extLst>
              <a:ext uri="{FF2B5EF4-FFF2-40B4-BE49-F238E27FC236}">
                <a16:creationId xmlns:a16="http://schemas.microsoft.com/office/drawing/2014/main" id="{08D82FD2-543F-482F-93A7-56F9335F3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3176588"/>
            <a:ext cx="7172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（1）定点运算：  </a:t>
            </a:r>
            <a:r>
              <a:rPr lang="zh-CN" altLang="zh-CN" sz="2400" b="1">
                <a:latin typeface="Times New Roman" panose="02020603050405020304" pitchFamily="18" charset="0"/>
              </a:rPr>
              <a:t>0.1101×0.0001＝0.00001101</a:t>
            </a:r>
          </a:p>
        </p:txBody>
      </p:sp>
      <p:sp>
        <p:nvSpPr>
          <p:cNvPr id="75782" name="Rectangle 12">
            <a:extLst>
              <a:ext uri="{FF2B5EF4-FFF2-40B4-BE49-F238E27FC236}">
                <a16:creationId xmlns:a16="http://schemas.microsoft.com/office/drawing/2014/main" id="{B9E9673A-05CA-4497-A507-F0FE71B38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3709988"/>
            <a:ext cx="6596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取高位乘积：</a:t>
            </a:r>
            <a:r>
              <a:rPr lang="zh-CN" altLang="zh-CN" sz="2400" b="1">
                <a:latin typeface="Times New Roman" panose="02020603050405020304" pitchFamily="18" charset="0"/>
              </a:rPr>
              <a:t>0.1101×0.0001＝0.0000</a:t>
            </a:r>
          </a:p>
        </p:txBody>
      </p:sp>
      <p:sp>
        <p:nvSpPr>
          <p:cNvPr id="75783" name="Rectangle 13">
            <a:extLst>
              <a:ext uri="{FF2B5EF4-FFF2-40B4-BE49-F238E27FC236}">
                <a16:creationId xmlns:a16="http://schemas.microsoft.com/office/drawing/2014/main" id="{25447234-01C6-49A3-A34F-65E781FD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4400550"/>
            <a:ext cx="8207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宋体" panose="02010600030101010101" pitchFamily="2" charset="-122"/>
              </a:rPr>
              <a:t>（2）浮点运算：</a:t>
            </a:r>
            <a:r>
              <a:rPr lang="zh-CN" altLang="zh-CN" sz="2400" b="1">
                <a:latin typeface="Times New Roman" panose="02020603050405020304" pitchFamily="18" charset="0"/>
              </a:rPr>
              <a:t>0.1101＝2</a:t>
            </a:r>
            <a:r>
              <a:rPr lang="zh-CN" altLang="zh-CN" sz="2400" b="1" baseline="30000">
                <a:latin typeface="Times New Roman" panose="02020603050405020304" pitchFamily="18" charset="0"/>
              </a:rPr>
              <a:t>0</a:t>
            </a:r>
            <a:r>
              <a:rPr lang="zh-CN" altLang="zh-CN" sz="2400" b="1">
                <a:latin typeface="Times New Roman" panose="02020603050405020304" pitchFamily="18" charset="0"/>
              </a:rPr>
              <a:t>×0.1101 , 0.0001＝2</a:t>
            </a:r>
            <a:r>
              <a:rPr lang="zh-CN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 baseline="30000">
                <a:latin typeface="Times New Roman" panose="02020603050405020304" pitchFamily="18" charset="0"/>
              </a:rPr>
              <a:t>11</a:t>
            </a:r>
            <a:r>
              <a:rPr lang="zh-CN" altLang="zh-CN" sz="2400" b="1">
                <a:latin typeface="Times New Roman" panose="02020603050405020304" pitchFamily="18" charset="0"/>
              </a:rPr>
              <a:t>×0.1000</a:t>
            </a:r>
          </a:p>
        </p:txBody>
      </p:sp>
      <p:sp>
        <p:nvSpPr>
          <p:cNvPr id="75784" name="Rectangle 14">
            <a:extLst>
              <a:ext uri="{FF2B5EF4-FFF2-40B4-BE49-F238E27FC236}">
                <a16:creationId xmlns:a16="http://schemas.microsoft.com/office/drawing/2014/main" id="{22AE5419-7221-4D8E-AE13-446AAE04B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4933950"/>
            <a:ext cx="7826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即：</a:t>
            </a:r>
            <a:r>
              <a:rPr lang="zh-CN" altLang="zh-CN" sz="2400" b="1">
                <a:latin typeface="Times New Roman" panose="02020603050405020304" pitchFamily="18" charset="0"/>
              </a:rPr>
              <a:t>(2</a:t>
            </a:r>
            <a:r>
              <a:rPr lang="zh-CN" altLang="zh-CN" sz="2400" b="1" baseline="30000">
                <a:latin typeface="Times New Roman" panose="02020603050405020304" pitchFamily="18" charset="0"/>
              </a:rPr>
              <a:t>0</a:t>
            </a:r>
            <a:r>
              <a:rPr lang="zh-CN" altLang="zh-CN" sz="2400" b="1">
                <a:latin typeface="Times New Roman" panose="02020603050405020304" pitchFamily="18" charset="0"/>
              </a:rPr>
              <a:t>×0.1101)×(2</a:t>
            </a:r>
            <a:r>
              <a:rPr lang="zh-CN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 baseline="30000">
                <a:latin typeface="Times New Roman" panose="02020603050405020304" pitchFamily="18" charset="0"/>
              </a:rPr>
              <a:t> 11</a:t>
            </a:r>
            <a:r>
              <a:rPr lang="zh-CN" altLang="zh-CN" sz="2400" b="1">
                <a:latin typeface="Times New Roman" panose="02020603050405020304" pitchFamily="18" charset="0"/>
              </a:rPr>
              <a:t>×0.1000)＝2</a:t>
            </a:r>
            <a:r>
              <a:rPr lang="zh-CN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 baseline="30000">
                <a:latin typeface="Times New Roman" panose="02020603050405020304" pitchFamily="18" charset="0"/>
              </a:rPr>
              <a:t> 11</a:t>
            </a:r>
            <a:r>
              <a:rPr lang="zh-CN" altLang="zh-CN" sz="2400" b="1">
                <a:latin typeface="Times New Roman" panose="02020603050405020304" pitchFamily="18" charset="0"/>
              </a:rPr>
              <a:t>×0.01101000</a:t>
            </a:r>
          </a:p>
        </p:txBody>
      </p:sp>
      <p:sp>
        <p:nvSpPr>
          <p:cNvPr id="75785" name="Rectangle 8">
            <a:extLst>
              <a:ext uri="{FF2B5EF4-FFF2-40B4-BE49-F238E27FC236}">
                <a16:creationId xmlns:a16="http://schemas.microsoft.com/office/drawing/2014/main" id="{E7FDF20B-399B-4DFE-AE10-8785A9F1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33400"/>
            <a:ext cx="248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为什么要规格化?</a:t>
            </a:r>
          </a:p>
        </p:txBody>
      </p:sp>
      <p:sp>
        <p:nvSpPr>
          <p:cNvPr id="75786" name="Rectangle 9">
            <a:extLst>
              <a:ext uri="{FF2B5EF4-FFF2-40B4-BE49-F238E27FC236}">
                <a16:creationId xmlns:a16="http://schemas.microsoft.com/office/drawing/2014/main" id="{64BB1307-2F30-40D9-9DDE-A0045AA1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使一个数的浮点表示是惟一的；</a:t>
            </a:r>
          </a:p>
        </p:txBody>
      </p:sp>
      <p:sp>
        <p:nvSpPr>
          <p:cNvPr id="35851" name="Rectangle 10">
            <a:extLst>
              <a:ext uri="{FF2B5EF4-FFF2-40B4-BE49-F238E27FC236}">
                <a16:creationId xmlns:a16="http://schemas.microsoft.com/office/drawing/2014/main" id="{AFF55163-247C-4C05-9E9D-09FC669B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905000"/>
            <a:ext cx="6619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b.</a:t>
            </a:r>
            <a:r>
              <a:rPr lang="zh-CN" sz="2400" b="1">
                <a:solidFill>
                  <a:srgbClr val="FF0000"/>
                </a:solidFill>
                <a:latin typeface="宋体" pitchFamily="2" charset="-122"/>
              </a:rPr>
              <a:t>能保留最多的有效数字，避免丢失运算精度。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>
            <a:extLst>
              <a:ext uri="{FF2B5EF4-FFF2-40B4-BE49-F238E27FC236}">
                <a16:creationId xmlns:a16="http://schemas.microsoft.com/office/drawing/2014/main" id="{67FEEF22-8BB1-4AC1-AEC3-A11D728E3A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4600" b="1">
                <a:solidFill>
                  <a:schemeClr val="tx1"/>
                </a:solidFill>
                <a:latin typeface="宋体" panose="02010600030101010101" pitchFamily="2" charset="-122"/>
              </a:rPr>
              <a:t>数值数据的浮点表示</a:t>
            </a:r>
          </a:p>
        </p:txBody>
      </p:sp>
      <p:sp>
        <p:nvSpPr>
          <p:cNvPr id="9220" name="Rectangle 6">
            <a:extLst>
              <a:ext uri="{FF2B5EF4-FFF2-40B4-BE49-F238E27FC236}">
                <a16:creationId xmlns:a16="http://schemas.microsoft.com/office/drawing/2014/main" id="{9F7AFC38-93E4-41CC-A1FF-246BAB6A0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57338"/>
            <a:ext cx="3581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zh-CN" altLang="en-US" sz="2400" b="1">
                <a:latin typeface="宋体" panose="02010600030101010101" pitchFamily="2" charset="-122"/>
              </a:rPr>
              <a:t>）规格化浮点数</a:t>
            </a:r>
            <a:endParaRPr lang="zh-CN" altLang="en-US" sz="2400"/>
          </a:p>
        </p:txBody>
      </p:sp>
      <p:sp>
        <p:nvSpPr>
          <p:cNvPr id="9221" name="Rectangle 7">
            <a:extLst>
              <a:ext uri="{FF2B5EF4-FFF2-40B4-BE49-F238E27FC236}">
                <a16:creationId xmlns:a16="http://schemas.microsoft.com/office/drawing/2014/main" id="{F6913BA0-7096-4B75-831E-EB0EAF232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014538"/>
            <a:ext cx="3886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③ 如何实现规格化</a:t>
            </a:r>
            <a:r>
              <a:rPr lang="en-US" altLang="zh-CN" sz="2400" b="1">
                <a:latin typeface="宋体" panose="02010600030101010101" pitchFamily="2" charset="-122"/>
              </a:rPr>
              <a:t>?</a:t>
            </a:r>
            <a:endParaRPr lang="en-US" altLang="zh-CN" sz="2400"/>
          </a:p>
        </p:txBody>
      </p:sp>
      <p:graphicFrame>
        <p:nvGraphicFramePr>
          <p:cNvPr id="9218" name="Object 5">
            <a:extLst>
              <a:ext uri="{FF2B5EF4-FFF2-40B4-BE49-F238E27FC236}">
                <a16:creationId xmlns:a16="http://schemas.microsoft.com/office/drawing/2014/main" id="{2E3F8D98-25F4-4FA4-9966-DAB8F61C07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4149725"/>
          <a:ext cx="2381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公式" r:id="rId3" imgW="152651" imgH="393846" progId="Equation.3">
                  <p:embed/>
                </p:oleObj>
              </mc:Choice>
              <mc:Fallback>
                <p:oleObj name="公式" r:id="rId3" imgW="152651" imgH="39384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149725"/>
                        <a:ext cx="2381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11">
            <a:extLst>
              <a:ext uri="{FF2B5EF4-FFF2-40B4-BE49-F238E27FC236}">
                <a16:creationId xmlns:a16="http://schemas.microsoft.com/office/drawing/2014/main" id="{70F2AB1F-2E0E-4168-9DC9-EAAE61B4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547938"/>
            <a:ext cx="66944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>
                <a:latin typeface="宋体" pitchFamily="2" charset="-122"/>
              </a:rPr>
              <a:t>a.</a:t>
            </a:r>
            <a:r>
              <a:rPr lang="zh-CN" altLang="en-US" sz="2400" b="1">
                <a:latin typeface="宋体" pitchFamily="2" charset="-122"/>
              </a:rPr>
              <a:t>若 </a:t>
            </a:r>
            <a:r>
              <a:rPr lang="en-US" altLang="zh-CN" sz="2400" b="1">
                <a:latin typeface="宋体" pitchFamily="2" charset="-122"/>
              </a:rPr>
              <a:t>|m|≥1 </a:t>
            </a:r>
            <a:r>
              <a:rPr lang="zh-CN" altLang="en-US" sz="2400" b="1">
                <a:latin typeface="宋体" pitchFamily="2" charset="-122"/>
              </a:rPr>
              <a:t>，则将尾数右移，每右移一位，</a:t>
            </a:r>
          </a:p>
          <a:p>
            <a:pPr>
              <a:defRPr/>
            </a:pPr>
            <a:r>
              <a:rPr lang="zh-CN" altLang="en-US" sz="2400" b="1">
                <a:latin typeface="宋体" pitchFamily="2" charset="-122"/>
              </a:rPr>
              <a:t>   阶码加</a:t>
            </a:r>
            <a:r>
              <a:rPr lang="en-US" altLang="zh-CN" sz="2400" b="1">
                <a:latin typeface="宋体" pitchFamily="2" charset="-122"/>
              </a:rPr>
              <a:t>1</a:t>
            </a:r>
            <a:r>
              <a:rPr lang="zh-CN" altLang="en-US" sz="2400" b="1">
                <a:latin typeface="宋体" pitchFamily="2" charset="-122"/>
              </a:rPr>
              <a:t>，称为向右规格化，简称</a:t>
            </a:r>
            <a:r>
              <a:rPr lang="zh-CN" altLang="en-US" sz="2400" b="1">
                <a:solidFill>
                  <a:srgbClr val="FF0066"/>
                </a:solidFill>
                <a:latin typeface="宋体" pitchFamily="2" charset="-122"/>
              </a:rPr>
              <a:t>右规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。</a:t>
            </a:r>
          </a:p>
        </p:txBody>
      </p:sp>
      <p:sp>
        <p:nvSpPr>
          <p:cNvPr id="9223" name="Rectangle 12">
            <a:extLst>
              <a:ext uri="{FF2B5EF4-FFF2-40B4-BE49-F238E27FC236}">
                <a16:creationId xmlns:a16="http://schemas.microsoft.com/office/drawing/2014/main" id="{181706F4-7E68-4E95-A727-73184A6F2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292600"/>
            <a:ext cx="6985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b.</a:t>
            </a:r>
            <a:r>
              <a:rPr lang="zh-CN" altLang="en-US" sz="2400" b="1">
                <a:latin typeface="宋体" panose="02010600030101010101" pitchFamily="2" charset="-122"/>
              </a:rPr>
              <a:t>若 </a:t>
            </a:r>
            <a:r>
              <a:rPr lang="en-US" altLang="zh-CN" sz="2400" b="1">
                <a:latin typeface="宋体" panose="02010600030101010101" pitchFamily="2" charset="-122"/>
              </a:rPr>
              <a:t>|m|&lt;   </a:t>
            </a:r>
            <a:r>
              <a:rPr lang="zh-CN" altLang="en-US" sz="2400" b="1">
                <a:latin typeface="宋体" panose="02010600030101010101" pitchFamily="2" charset="-122"/>
              </a:rPr>
              <a:t>，则将尾数左移，每左移一位，</a:t>
            </a:r>
          </a:p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   阶码减</a:t>
            </a:r>
            <a:r>
              <a:rPr lang="en-US" altLang="zh-CN" sz="2400" b="1">
                <a:latin typeface="宋体" panose="02010600030101010101" pitchFamily="2" charset="-122"/>
              </a:rPr>
              <a:t>1</a:t>
            </a:r>
            <a:r>
              <a:rPr lang="zh-CN" altLang="en-US" sz="2400" b="1">
                <a:latin typeface="宋体" panose="02010600030101010101" pitchFamily="2" charset="-122"/>
              </a:rPr>
              <a:t>，称为向左规格化，简称</a:t>
            </a:r>
            <a:r>
              <a:rPr lang="zh-CN" altLang="en-US" sz="2400" b="1">
                <a:solidFill>
                  <a:srgbClr val="FF0066"/>
                </a:solidFill>
                <a:latin typeface="宋体" panose="02010600030101010101" pitchFamily="2" charset="-122"/>
              </a:rPr>
              <a:t>左规</a:t>
            </a:r>
            <a:r>
              <a:rPr lang="zh-CN" altLang="en-US" sz="2400" b="1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9224" name="Rectangle 8">
            <a:extLst>
              <a:ext uri="{FF2B5EF4-FFF2-40B4-BE49-F238E27FC236}">
                <a16:creationId xmlns:a16="http://schemas.microsoft.com/office/drawing/2014/main" id="{0CD22380-D9CE-4FFA-81F0-812A32A59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5373688"/>
            <a:ext cx="4752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en-US" altLang="zh-CN" sz="2400" b="1" baseline="30000">
                <a:latin typeface="宋体" panose="02010600030101010101" pitchFamily="2" charset="-122"/>
              </a:rPr>
              <a:t>101</a:t>
            </a:r>
            <a:r>
              <a:rPr lang="en-US" altLang="zh-CN" sz="2400" b="1">
                <a:latin typeface="宋体" panose="02010600030101010101" pitchFamily="2" charset="-122"/>
              </a:rPr>
              <a:t>×0.01011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= 2</a:t>
            </a:r>
            <a:r>
              <a:rPr lang="en-US" altLang="zh-CN" sz="2400" b="1" baseline="30000">
                <a:latin typeface="宋体" panose="02010600030101010101" pitchFamily="2" charset="-122"/>
              </a:rPr>
              <a:t>100</a:t>
            </a:r>
            <a:r>
              <a:rPr lang="en-US" altLang="zh-CN" sz="2400" b="1">
                <a:latin typeface="宋体" panose="02010600030101010101" pitchFamily="2" charset="-122"/>
              </a:rPr>
              <a:t>×0.1011</a:t>
            </a:r>
            <a:r>
              <a:rPr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0</a:t>
            </a:r>
          </a:p>
        </p:txBody>
      </p:sp>
      <p:sp>
        <p:nvSpPr>
          <p:cNvPr id="9225" name="Rectangle 9">
            <a:extLst>
              <a:ext uri="{FF2B5EF4-FFF2-40B4-BE49-F238E27FC236}">
                <a16:creationId xmlns:a16="http://schemas.microsoft.com/office/drawing/2014/main" id="{0381FA8B-1526-488A-B364-9B91F1AB2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429000"/>
            <a:ext cx="38179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  </a:t>
            </a:r>
            <a:r>
              <a:rPr lang="en-US" altLang="zh-CN" sz="2400" b="1">
                <a:latin typeface="宋体" panose="02010600030101010101" pitchFamily="2" charset="-122"/>
              </a:rPr>
              <a:t>2</a:t>
            </a:r>
            <a:r>
              <a:rPr lang="en-US" altLang="zh-CN" sz="2400" b="1" baseline="30000">
                <a:latin typeface="宋体" panose="02010600030101010101" pitchFamily="2" charset="-122"/>
              </a:rPr>
              <a:t>100</a:t>
            </a:r>
            <a:r>
              <a:rPr lang="en-US" altLang="zh-CN" sz="2400" b="1">
                <a:latin typeface="宋体" panose="02010600030101010101" pitchFamily="2" charset="-122"/>
              </a:rPr>
              <a:t>×01.01011</a:t>
            </a:r>
          </a:p>
          <a:p>
            <a:pPr eaLnBrk="1" hangingPunct="1"/>
            <a:r>
              <a:rPr lang="en-US" altLang="zh-CN" sz="2400" b="1">
                <a:latin typeface="宋体" panose="02010600030101010101" pitchFamily="2" charset="-122"/>
              </a:rPr>
              <a:t>= 2</a:t>
            </a:r>
            <a:r>
              <a:rPr lang="en-US" altLang="zh-CN" sz="2400" b="1" baseline="30000">
                <a:latin typeface="宋体" panose="02010600030101010101" pitchFamily="2" charset="-122"/>
              </a:rPr>
              <a:t>101</a:t>
            </a:r>
            <a:r>
              <a:rPr lang="en-US" altLang="zh-CN" sz="2400" b="1">
                <a:latin typeface="宋体" panose="02010600030101010101" pitchFamily="2" charset="-122"/>
              </a:rPr>
              <a:t>×0.10101(1)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>
            <a:extLst>
              <a:ext uri="{FF2B5EF4-FFF2-40B4-BE49-F238E27FC236}">
                <a16:creationId xmlns:a16="http://schemas.microsoft.com/office/drawing/2014/main" id="{DD9811E7-DB3C-4E41-9F98-0BE06A7E4F4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4600" b="1">
                <a:solidFill>
                  <a:schemeClr val="tx1"/>
                </a:solidFill>
                <a:latin typeface="宋体" panose="02010600030101010101" pitchFamily="2" charset="-122"/>
              </a:rPr>
              <a:t>数值数据的浮点表示</a:t>
            </a:r>
          </a:p>
        </p:txBody>
      </p:sp>
      <p:sp>
        <p:nvSpPr>
          <p:cNvPr id="76803" name="Rectangle 5">
            <a:extLst>
              <a:ext uri="{FF2B5EF4-FFF2-40B4-BE49-F238E27FC236}">
                <a16:creationId xmlns:a16="http://schemas.microsoft.com/office/drawing/2014/main" id="{13B0C051-8519-46A7-8EDE-7197A6D54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716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800" b="1">
                <a:latin typeface="宋体" panose="02010600030101010101" pitchFamily="2" charset="-122"/>
              </a:rPr>
              <a:t>浮点数表示：</a:t>
            </a:r>
            <a:endParaRPr lang="zh-CN" altLang="en-US" sz="2800" b="1"/>
          </a:p>
        </p:txBody>
      </p:sp>
      <p:sp>
        <p:nvSpPr>
          <p:cNvPr id="37892" name="Rectangle 6">
            <a:extLst>
              <a:ext uri="{FF2B5EF4-FFF2-40B4-BE49-F238E27FC236}">
                <a16:creationId xmlns:a16="http://schemas.microsoft.com/office/drawing/2014/main" id="{8AE6D83A-44A0-4692-B734-D4B26916E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124200"/>
            <a:ext cx="6400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</a:t>
            </a:r>
            <a:r>
              <a:rPr lang="zh-CN" altLang="en-US" sz="2000" b="1">
                <a:latin typeface="宋体" pitchFamily="2" charset="-122"/>
              </a:rPr>
              <a:t>符号位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</a:t>
            </a:r>
            <a:r>
              <a:rPr lang="zh-CN" altLang="en-US" sz="2000" b="1">
                <a:latin typeface="宋体" pitchFamily="2" charset="-122"/>
              </a:rPr>
              <a:t>指  数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  </a:t>
            </a:r>
            <a:r>
              <a:rPr lang="zh-CN" altLang="en-US" sz="2000" b="1">
                <a:latin typeface="宋体" pitchFamily="2" charset="-122"/>
              </a:rPr>
              <a:t>尾           数</a:t>
            </a: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</a:t>
            </a:r>
            <a:endParaRPr lang="zh-CN" altLang="en-US" sz="2800" b="1"/>
          </a:p>
        </p:txBody>
      </p:sp>
      <p:grpSp>
        <p:nvGrpSpPr>
          <p:cNvPr id="76805" name="Group 5">
            <a:extLst>
              <a:ext uri="{FF2B5EF4-FFF2-40B4-BE49-F238E27FC236}">
                <a16:creationId xmlns:a16="http://schemas.microsoft.com/office/drawing/2014/main" id="{6E592CB4-0029-42E8-ABD7-6CF45700B00F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3644900"/>
            <a:ext cx="5562600" cy="533400"/>
            <a:chOff x="0" y="0"/>
            <a:chExt cx="2103" cy="323"/>
          </a:xfrm>
        </p:grpSpPr>
        <p:grpSp>
          <p:nvGrpSpPr>
            <p:cNvPr id="76809" name="Group 6">
              <a:extLst>
                <a:ext uri="{FF2B5EF4-FFF2-40B4-BE49-F238E27FC236}">
                  <a16:creationId xmlns:a16="http://schemas.microsoft.com/office/drawing/2014/main" id="{C6309BC9-B637-4514-B79E-7B9BDA6DC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3"/>
              <a:ext cx="2097" cy="317"/>
              <a:chOff x="0" y="0"/>
              <a:chExt cx="2097" cy="317"/>
            </a:xfrm>
          </p:grpSpPr>
          <p:grpSp>
            <p:nvGrpSpPr>
              <p:cNvPr id="76811" name="Group 7">
                <a:extLst>
                  <a:ext uri="{FF2B5EF4-FFF2-40B4-BE49-F238E27FC236}">
                    <a16:creationId xmlns:a16="http://schemas.microsoft.com/office/drawing/2014/main" id="{13BB9A8B-15F2-4FFB-ADCC-5FE4519FBB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253" cy="317"/>
                <a:chOff x="0" y="0"/>
                <a:chExt cx="253" cy="317"/>
              </a:xfrm>
            </p:grpSpPr>
            <p:sp>
              <p:nvSpPr>
                <p:cNvPr id="76818" name="Rectangle 7">
                  <a:extLst>
                    <a:ext uri="{FF2B5EF4-FFF2-40B4-BE49-F238E27FC236}">
                      <a16:creationId xmlns:a16="http://schemas.microsoft.com/office/drawing/2014/main" id="{381C3215-4DCD-4383-AA20-13A5E1E37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67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  <a:p>
                  <a:pPr algn="ctr"/>
                  <a:endParaRPr lang="zh-CN" altLang="en-US" sz="2400" b="1"/>
                </a:p>
              </p:txBody>
            </p:sp>
            <p:sp>
              <p:nvSpPr>
                <p:cNvPr id="76819" name="Rectangle 10">
                  <a:extLst>
                    <a:ext uri="{FF2B5EF4-FFF2-40B4-BE49-F238E27FC236}">
                      <a16:creationId xmlns:a16="http://schemas.microsoft.com/office/drawing/2014/main" id="{3A7435C9-FBEA-4D43-94B1-7D32C6A86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53" cy="31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6812" name="Group 10">
                <a:extLst>
                  <a:ext uri="{FF2B5EF4-FFF2-40B4-BE49-F238E27FC236}">
                    <a16:creationId xmlns:a16="http://schemas.microsoft.com/office/drawing/2014/main" id="{F10EF350-F781-4821-B2E7-0AF559D4B5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3" y="0"/>
                <a:ext cx="588" cy="317"/>
                <a:chOff x="0" y="0"/>
                <a:chExt cx="588" cy="317"/>
              </a:xfrm>
            </p:grpSpPr>
            <p:sp>
              <p:nvSpPr>
                <p:cNvPr id="76816" name="Rectangle 8">
                  <a:extLst>
                    <a:ext uri="{FF2B5EF4-FFF2-40B4-BE49-F238E27FC236}">
                      <a16:creationId xmlns:a16="http://schemas.microsoft.com/office/drawing/2014/main" id="{2A37447A-DE98-4E88-8F56-19399AC27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502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/>
                  <a:r>
                    <a: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</a:t>
                  </a:r>
                  <a:r>
                    <a:rPr lang="en-US" altLang="zh-CN" sz="24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  </a:t>
                  </a:r>
                </a:p>
                <a:p>
                  <a:pPr algn="just"/>
                  <a:endParaRPr lang="zh-CN" altLang="en-US" sz="2400" b="1"/>
                </a:p>
              </p:txBody>
            </p:sp>
            <p:sp>
              <p:nvSpPr>
                <p:cNvPr id="76817" name="Rectangle 12">
                  <a:extLst>
                    <a:ext uri="{FF2B5EF4-FFF2-40B4-BE49-F238E27FC236}">
                      <a16:creationId xmlns:a16="http://schemas.microsoft.com/office/drawing/2014/main" id="{771F75A9-EABB-44C1-9559-A4F0DC03B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88" cy="31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6813" name="Group 13">
                <a:extLst>
                  <a:ext uri="{FF2B5EF4-FFF2-40B4-BE49-F238E27FC236}">
                    <a16:creationId xmlns:a16="http://schemas.microsoft.com/office/drawing/2014/main" id="{55ACA41D-32A6-4A54-B8B7-3DA57901EF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1" y="0"/>
                <a:ext cx="1256" cy="317"/>
                <a:chOff x="0" y="0"/>
                <a:chExt cx="1256" cy="317"/>
              </a:xfrm>
            </p:grpSpPr>
            <p:sp>
              <p:nvSpPr>
                <p:cNvPr id="76814" name="Rectangle 9">
                  <a:extLst>
                    <a:ext uri="{FF2B5EF4-FFF2-40B4-BE49-F238E27FC236}">
                      <a16:creationId xmlns:a16="http://schemas.microsoft.com/office/drawing/2014/main" id="{21F2D5DD-412B-4D2F-8B4D-50C3437F2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170" cy="3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/>
                  <a:r>
                    <a: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</a:t>
                  </a:r>
                  <a:r>
                    <a:rPr lang="en-US" altLang="zh-CN" sz="2400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</a:p>
                <a:p>
                  <a:pPr algn="just"/>
                  <a:endParaRPr lang="zh-CN" altLang="en-US" b="1"/>
                </a:p>
              </p:txBody>
            </p:sp>
            <p:sp>
              <p:nvSpPr>
                <p:cNvPr id="76815" name="Rectangle 14">
                  <a:extLst>
                    <a:ext uri="{FF2B5EF4-FFF2-40B4-BE49-F238E27FC236}">
                      <a16:creationId xmlns:a16="http://schemas.microsoft.com/office/drawing/2014/main" id="{FFE9529F-59F0-40A6-AF2B-254781DFF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56" cy="317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400" b="1">
                    <a:latin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76810" name="Rectangle 17">
              <a:extLst>
                <a:ext uri="{FF2B5EF4-FFF2-40B4-BE49-F238E27FC236}">
                  <a16:creationId xmlns:a16="http://schemas.microsoft.com/office/drawing/2014/main" id="{C2E7DFE6-C9CB-4FC7-951A-E64A24778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103" cy="323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 b="1">
                <a:latin typeface="宋体" panose="02010600030101010101" pitchFamily="2" charset="-122"/>
              </a:endParaRPr>
            </a:p>
          </p:txBody>
        </p:sp>
      </p:grpSp>
      <p:sp>
        <p:nvSpPr>
          <p:cNvPr id="76806" name="Rectangle 19">
            <a:extLst>
              <a:ext uri="{FF2B5EF4-FFF2-40B4-BE49-F238E27FC236}">
                <a16:creationId xmlns:a16="http://schemas.microsoft.com/office/drawing/2014/main" id="{A840ADDC-AC61-4232-A8EB-D246C2048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495800"/>
            <a:ext cx="7772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宋体" panose="02010600030101010101" pitchFamily="2" charset="-122"/>
              </a:rPr>
              <a:t>    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阶用移码，尾数用原码，规格化尾数为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1.M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，</a:t>
            </a:r>
          </a:p>
          <a:p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个位的</a:t>
            </a:r>
            <a:r>
              <a:rPr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1</a:t>
            </a:r>
            <a:r>
              <a:rPr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为隐含位。</a:t>
            </a:r>
            <a:r>
              <a:rPr lang="zh-CN" altLang="en-US" sz="2800" b="1"/>
              <a:t> </a:t>
            </a:r>
          </a:p>
        </p:txBody>
      </p:sp>
      <p:sp>
        <p:nvSpPr>
          <p:cNvPr id="76807" name="Rectangle 20">
            <a:extLst>
              <a:ext uri="{FF2B5EF4-FFF2-40B4-BE49-F238E27FC236}">
                <a16:creationId xmlns:a16="http://schemas.microsoft.com/office/drawing/2014/main" id="{25C6AE19-6CA6-4BFE-9ECE-481806DD4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970088"/>
            <a:ext cx="506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latin typeface="宋体" panose="02010600030101010101" pitchFamily="2" charset="-122"/>
              </a:rPr>
              <a:t>4</a:t>
            </a:r>
            <a:r>
              <a:rPr lang="zh-CN" altLang="en-US" sz="2400" b="1">
                <a:latin typeface="宋体" panose="02010600030101010101" pitchFamily="2" charset="-122"/>
              </a:rPr>
              <a:t>）</a:t>
            </a:r>
            <a:r>
              <a:rPr lang="en-US" altLang="zh-CN" sz="2400" b="1">
                <a:latin typeface="宋体" panose="02010600030101010101" pitchFamily="2" charset="-122"/>
              </a:rPr>
              <a:t>IEEE754</a:t>
            </a:r>
            <a:r>
              <a:rPr lang="zh-CN" altLang="en-US" sz="2400" b="1">
                <a:latin typeface="宋体" panose="02010600030101010101" pitchFamily="2" charset="-122"/>
              </a:rPr>
              <a:t>标准</a:t>
            </a:r>
            <a:r>
              <a:rPr lang="en-US" altLang="zh-CN" sz="2400" b="1"/>
              <a:t>—</a:t>
            </a:r>
            <a:r>
              <a:rPr lang="zh-CN" altLang="en-US" sz="2400" b="1">
                <a:latin typeface="宋体" panose="02010600030101010101" pitchFamily="2" charset="-122"/>
              </a:rPr>
              <a:t>浮点表示标准化</a:t>
            </a:r>
          </a:p>
        </p:txBody>
      </p:sp>
      <p:sp>
        <p:nvSpPr>
          <p:cNvPr id="76808" name="Rectangle 21">
            <a:extLst>
              <a:ext uri="{FF2B5EF4-FFF2-40B4-BE49-F238E27FC236}">
                <a16:creationId xmlns:a16="http://schemas.microsoft.com/office/drawing/2014/main" id="{6EC17757-1C81-42DF-A85E-201967E3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90788"/>
            <a:ext cx="3560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宋体" panose="02010600030101010101" pitchFamily="2" charset="-122"/>
              </a:rPr>
              <a:t>① </a:t>
            </a:r>
            <a:r>
              <a:rPr lang="en-US" altLang="zh-CN" sz="2400" b="1">
                <a:latin typeface="宋体" panose="02010600030101010101" pitchFamily="2" charset="-122"/>
              </a:rPr>
              <a:t>IEEE754</a:t>
            </a:r>
            <a:r>
              <a:rPr lang="zh-CN" altLang="en-US" sz="2400" b="1">
                <a:latin typeface="宋体" panose="02010600030101010101" pitchFamily="2" charset="-122"/>
              </a:rPr>
              <a:t>的浮点数格式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E3F172CA-7553-4035-97CE-12CE08962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1000"/>
            <a:ext cx="602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（4）</a:t>
            </a:r>
            <a:r>
              <a:rPr lang="zh-CN" altLang="zh-CN" sz="2800" b="1">
                <a:latin typeface="Times New Roman" panose="02020603050405020304" pitchFamily="18" charset="0"/>
              </a:rPr>
              <a:t>IEEE754</a:t>
            </a:r>
            <a:r>
              <a:rPr lang="zh-CN" altLang="zh-CN" sz="2800" b="1">
                <a:latin typeface="宋体" panose="02010600030101010101" pitchFamily="2" charset="-122"/>
              </a:rPr>
              <a:t>标准</a:t>
            </a:r>
            <a:r>
              <a:rPr lang="zh-CN" altLang="zh-CN" sz="2800" b="1"/>
              <a:t>—</a:t>
            </a:r>
            <a:r>
              <a:rPr lang="zh-CN" altLang="zh-CN" sz="2800" b="1">
                <a:latin typeface="宋体" panose="02010600030101010101" pitchFamily="2" charset="-122"/>
              </a:rPr>
              <a:t>浮点表示标准化</a:t>
            </a:r>
          </a:p>
        </p:txBody>
      </p:sp>
      <p:sp>
        <p:nvSpPr>
          <p:cNvPr id="77827" name="Rectangle 8">
            <a:extLst>
              <a:ext uri="{FF2B5EF4-FFF2-40B4-BE49-F238E27FC236}">
                <a16:creationId xmlns:a16="http://schemas.microsoft.com/office/drawing/2014/main" id="{F4EA49E9-8820-4FA9-8ED1-89D902C6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950913"/>
            <a:ext cx="555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② 两种常用的IEEE754 浮点数据格式：</a:t>
            </a:r>
          </a:p>
        </p:txBody>
      </p:sp>
      <p:sp>
        <p:nvSpPr>
          <p:cNvPr id="77828" name="Rectangle 9">
            <a:extLst>
              <a:ext uri="{FF2B5EF4-FFF2-40B4-BE49-F238E27FC236}">
                <a16:creationId xmlns:a16="http://schemas.microsoft.com/office/drawing/2014/main" id="{77CBCA6E-2310-45CC-BFD0-F1DA04CED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727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a.单精度格式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(32</a:t>
            </a:r>
            <a:r>
              <a:rPr lang="zh-CN" altLang="zh-CN" sz="2400" b="1">
                <a:latin typeface="Times New Roman" panose="02020603050405020304" pitchFamily="18" charset="0"/>
              </a:rPr>
              <a:t>位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zh-CN" sz="2400" b="1">
                <a:latin typeface="Times New Roman" panose="02020603050405020304" pitchFamily="18" charset="0"/>
              </a:rPr>
              <a:t> :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S为1位， 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E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阶码8位，M为23位</a:t>
            </a:r>
          </a:p>
        </p:txBody>
      </p:sp>
      <p:sp>
        <p:nvSpPr>
          <p:cNvPr id="77829" name="Rectangle 10">
            <a:extLst>
              <a:ext uri="{FF2B5EF4-FFF2-40B4-BE49-F238E27FC236}">
                <a16:creationId xmlns:a16="http://schemas.microsoft.com/office/drawing/2014/main" id="{3F68E2E8-634E-4455-8DB8-E665C3438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514600"/>
            <a:ext cx="7343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E=(2</a:t>
            </a:r>
            <a:r>
              <a:rPr lang="zh-CN" altLang="zh-CN" sz="2400" b="1" baseline="30000">
                <a:latin typeface="宋体" panose="02010600030101010101" pitchFamily="2" charset="-122"/>
              </a:rPr>
              <a:t>7</a:t>
            </a:r>
            <a:r>
              <a:rPr lang="zh-CN" altLang="zh-CN" sz="2400" b="1">
                <a:latin typeface="宋体" panose="02010600030101010101" pitchFamily="2" charset="-122"/>
              </a:rPr>
              <a:t>-1)+e=127+e，</a:t>
            </a:r>
          </a:p>
        </p:txBody>
      </p:sp>
      <p:sp>
        <p:nvSpPr>
          <p:cNvPr id="77830" name="Rectangle 11">
            <a:extLst>
              <a:ext uri="{FF2B5EF4-FFF2-40B4-BE49-F238E27FC236}">
                <a16:creationId xmlns:a16="http://schemas.microsoft.com/office/drawing/2014/main" id="{DE8A357F-BCBC-4D3F-BACF-C32833A73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5976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真值e=[</a:t>
            </a:r>
            <a:r>
              <a:rPr lang="zh-CN" altLang="zh-CN" sz="2400" b="1"/>
              <a:t>–</a:t>
            </a:r>
            <a:r>
              <a:rPr lang="zh-CN" altLang="zh-CN" sz="2400" b="1">
                <a:latin typeface="宋体" panose="02010600030101010101" pitchFamily="2" charset="-122"/>
              </a:rPr>
              <a:t>126, 127], 则E=[1, 254]</a:t>
            </a:r>
          </a:p>
        </p:txBody>
      </p:sp>
      <p:sp>
        <p:nvSpPr>
          <p:cNvPr id="77831" name="Rectangle 12">
            <a:extLst>
              <a:ext uri="{FF2B5EF4-FFF2-40B4-BE49-F238E27FC236}">
                <a16:creationId xmlns:a16="http://schemas.microsoft.com/office/drawing/2014/main" id="{22FFF820-B60B-4761-800D-386EFB504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057400"/>
            <a:ext cx="409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N=(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×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zh-CN" sz="2400" b="1" baseline="30000">
                <a:solidFill>
                  <a:srgbClr val="FF0000"/>
                </a:solidFill>
                <a:cs typeface="Times New Roman" panose="02020603050405020304" pitchFamily="18" charset="0"/>
              </a:rPr>
              <a:t>–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×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(1.M)</a:t>
            </a:r>
          </a:p>
        </p:txBody>
      </p:sp>
      <p:sp>
        <p:nvSpPr>
          <p:cNvPr id="77832" name="Rectangle 5">
            <a:extLst>
              <a:ext uri="{FF2B5EF4-FFF2-40B4-BE49-F238E27FC236}">
                <a16:creationId xmlns:a16="http://schemas.microsoft.com/office/drawing/2014/main" id="{DD7EBFFC-7346-4122-B93F-3D865880E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5814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zh-CN" altLang="zh-CN" sz="2400" b="1">
                <a:latin typeface="宋体" panose="02010600030101010101" pitchFamily="2" charset="-122"/>
              </a:rPr>
              <a:t>双精度格式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(64</a:t>
            </a:r>
            <a:r>
              <a:rPr lang="zh-CN" altLang="zh-CN" sz="2400" b="1">
                <a:latin typeface="宋体" panose="02010600030101010101" pitchFamily="2" charset="-122"/>
              </a:rPr>
              <a:t>位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CN" altLang="zh-CN" sz="2400" b="1">
                <a:latin typeface="宋体" panose="02010600030101010101" pitchFamily="2" charset="-122"/>
              </a:rPr>
              <a:t>符号位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400" b="1">
                <a:latin typeface="宋体" panose="02010600030101010101" pitchFamily="2" charset="-122"/>
              </a:rPr>
              <a:t>为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400" b="1">
                <a:latin typeface="宋体" panose="02010600030101010101" pitchFamily="2" charset="-122"/>
              </a:rPr>
              <a:t>位，阶码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zh-CN" sz="2400" b="1">
                <a:latin typeface="宋体" panose="02010600030101010101" pitchFamily="2" charset="-122"/>
              </a:rPr>
              <a:t>位，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2400" b="1">
                <a:latin typeface="宋体" panose="02010600030101010101" pitchFamily="2" charset="-122"/>
              </a:rPr>
              <a:t>为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zh-CN" altLang="zh-CN" sz="2400" b="1">
                <a:latin typeface="宋体" panose="02010600030101010101" pitchFamily="2" charset="-122"/>
              </a:rPr>
              <a:t>位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7833" name="Rectangle 9">
            <a:extLst>
              <a:ext uri="{FF2B5EF4-FFF2-40B4-BE49-F238E27FC236}">
                <a16:creationId xmlns:a16="http://schemas.microsoft.com/office/drawing/2014/main" id="{FE9D8148-FAAE-4CA4-916B-E6DDC4E30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267200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N=(</a:t>
            </a:r>
            <a:r>
              <a:rPr lang="zh-CN" altLang="zh-CN" sz="2400" b="1">
                <a:solidFill>
                  <a:srgbClr val="FF0000"/>
                </a:solidFill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×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zh-CN" sz="2400" b="1" baseline="30000">
                <a:solidFill>
                  <a:srgbClr val="FF0000"/>
                </a:solidFill>
                <a:cs typeface="Times New Roman" panose="02020603050405020304" pitchFamily="18" charset="0"/>
              </a:rPr>
              <a:t>–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1023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×</a:t>
            </a:r>
            <a:r>
              <a:rPr lang="zh-CN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(1.M)	</a:t>
            </a:r>
            <a:endParaRPr lang="zh-CN" altLang="zh-CN" sz="2400" b="1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77834" name="Rectangle 6">
            <a:extLst>
              <a:ext uri="{FF2B5EF4-FFF2-40B4-BE49-F238E27FC236}">
                <a16:creationId xmlns:a16="http://schemas.microsoft.com/office/drawing/2014/main" id="{503C84A9-F12B-4DAE-8469-BC2AA7F1C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953000"/>
            <a:ext cx="668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E= (2</a:t>
            </a:r>
            <a:r>
              <a:rPr lang="zh-CN" altLang="zh-CN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zh-CN" sz="2400" b="1"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1) +e=1023+e</a:t>
            </a:r>
            <a:r>
              <a:rPr lang="zh-CN" altLang="zh-CN" sz="2400" b="1">
                <a:latin typeface="宋体" panose="02010600030101010101" pitchFamily="2" charset="-122"/>
              </a:rPr>
              <a:t>，</a:t>
            </a:r>
            <a:endParaRPr lang="zh-CN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35" name="Rectangle 7">
            <a:extLst>
              <a:ext uri="{FF2B5EF4-FFF2-40B4-BE49-F238E27FC236}">
                <a16:creationId xmlns:a16="http://schemas.microsoft.com/office/drawing/2014/main" id="{010BC85D-3FDF-44FC-90ED-38EA5005F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486400"/>
            <a:ext cx="640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zh-CN" sz="2400" b="1">
                <a:latin typeface="宋体" panose="02010600030101010101" pitchFamily="2" charset="-122"/>
              </a:rPr>
              <a:t>表示数的范围是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zh-CN" altLang="zh-CN" sz="2400" b="1"/>
              <a:t>–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1022, 1023], </a:t>
            </a:r>
            <a:r>
              <a:rPr lang="zh-CN" altLang="zh-CN" sz="2400" b="1">
                <a:latin typeface="宋体" panose="02010600030101010101" pitchFamily="2" charset="-122"/>
              </a:rPr>
              <a:t>则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E=[1, 2046]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4">
            <a:extLst>
              <a:ext uri="{FF2B5EF4-FFF2-40B4-BE49-F238E27FC236}">
                <a16:creationId xmlns:a16="http://schemas.microsoft.com/office/drawing/2014/main" id="{BC09CA72-6231-41EE-A2D5-6089B66DC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09600"/>
            <a:ext cx="86106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【例2.1 】x的754标准（41360000）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16</a:t>
            </a:r>
            <a:r>
              <a:rPr lang="zh-CN" altLang="zh-CN" sz="2800" b="1">
                <a:latin typeface="Times New Roman" panose="02020603050405020304" pitchFamily="18" charset="0"/>
              </a:rPr>
              <a:t>=（？）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10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0</a:t>
            </a: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100 0001</a:t>
            </a:r>
            <a:r>
              <a:rPr lang="zh-CN" altLang="zh-CN" sz="2800" b="1">
                <a:latin typeface="Times New Roman" panose="02020603050405020304" pitchFamily="18" charset="0"/>
              </a:rPr>
              <a:t> </a:t>
            </a: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011</a:t>
            </a:r>
            <a:r>
              <a:rPr lang="zh-CN" altLang="zh-CN" sz="2800" b="1">
                <a:latin typeface="Times New Roman" panose="02020603050405020304" pitchFamily="18" charset="0"/>
              </a:rPr>
              <a:t> </a:t>
            </a:r>
            <a:r>
              <a:rPr lang="zh-CN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0110 0000 0000 0000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S   </a:t>
            </a:r>
            <a:r>
              <a:rPr lang="zh-CN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阶码(8位)</a:t>
            </a:r>
            <a:r>
              <a:rPr lang="zh-CN" altLang="zh-CN" sz="2800" b="1">
                <a:solidFill>
                  <a:schemeClr val="accent1"/>
                </a:solidFill>
                <a:latin typeface="Times New Roman" panose="02020603050405020304" pitchFamily="18" charset="0"/>
              </a:rPr>
              <a:t>           </a:t>
            </a:r>
            <a:r>
              <a:rPr lang="zh-CN" altLang="zh-CN" sz="2800" b="1">
                <a:latin typeface="Times New Roman" panose="02020603050405020304" pitchFamily="18" charset="0"/>
              </a:rPr>
              <a:t>尾数（23位）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解：指数 e ＝阶码－127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         ＝10000010 －01111111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         ＝00000011 ＝（3）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10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</a:t>
            </a:r>
            <a:r>
              <a:rPr lang="zh-CN" altLang="zh-CN" sz="2800" b="1">
                <a:solidFill>
                  <a:srgbClr val="CC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800" b="1">
                <a:latin typeface="Times New Roman" panose="02020603050405020304" pitchFamily="18" charset="0"/>
              </a:rPr>
              <a:t>.M=</a:t>
            </a:r>
            <a:r>
              <a:rPr lang="zh-CN" altLang="zh-CN" sz="2800" b="1">
                <a:solidFill>
                  <a:srgbClr val="CC00CC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800" b="1">
                <a:latin typeface="Times New Roman" panose="02020603050405020304" pitchFamily="18" charset="0"/>
              </a:rPr>
              <a:t>.011011000000000000＝1.011011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x ＝（－1）</a:t>
            </a:r>
            <a:r>
              <a:rPr lang="zh-CN" altLang="zh-CN" sz="2800" b="1" baseline="30000">
                <a:latin typeface="宋体" panose="02010600030101010101" pitchFamily="2" charset="-122"/>
              </a:rPr>
              <a:t>s</a:t>
            </a:r>
            <a:r>
              <a:rPr lang="zh-CN" altLang="zh-CN" sz="2800" b="1">
                <a:latin typeface="Times New Roman" panose="02020603050405020304" pitchFamily="18" charset="0"/>
              </a:rPr>
              <a:t>×1.M×2</a:t>
            </a:r>
            <a:r>
              <a:rPr lang="zh-CN" altLang="zh-CN" sz="2800" b="1" baseline="30000">
                <a:latin typeface="Times New Roman" panose="02020603050405020304" pitchFamily="18" charset="0"/>
              </a:rPr>
              <a:t>e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 ＝（1.011011）×2</a:t>
            </a:r>
            <a:r>
              <a:rPr lang="zh-CN" altLang="zh-CN" sz="2800" b="1" baseline="30000">
                <a:latin typeface="宋体" panose="02010600030101010101" pitchFamily="2" charset="-122"/>
              </a:rPr>
              <a:t>3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     ＝ 1011.011＝（11.375）</a:t>
            </a:r>
            <a:r>
              <a:rPr lang="zh-CN" altLang="zh-CN" sz="2800" b="1" baseline="-25000">
                <a:latin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4">
            <a:extLst>
              <a:ext uri="{FF2B5EF4-FFF2-40B4-BE49-F238E27FC236}">
                <a16:creationId xmlns:a16="http://schemas.microsoft.com/office/drawing/2014/main" id="{E1F0B088-8444-44CF-AF95-9A6406A7055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0" y="381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chemeClr val="tx2"/>
                </a:solidFill>
              </a:rPr>
              <a:t>1.5</a:t>
            </a:r>
            <a:r>
              <a:rPr lang="en-US" sz="3600" b="1">
                <a:solidFill>
                  <a:schemeClr val="tx2"/>
                </a:solidFill>
                <a:latin typeface="宋体" pitchFamily="2" charset="-122"/>
              </a:rPr>
              <a:t> </a:t>
            </a:r>
            <a:r>
              <a:rPr lang="zh-CN" altLang="en-US" sz="3600" b="1">
                <a:solidFill>
                  <a:schemeClr val="tx2"/>
                </a:solidFill>
                <a:latin typeface="宋体" pitchFamily="2" charset="-122"/>
              </a:rPr>
              <a:t>计算机系统的层次结构（软件）</a:t>
            </a:r>
            <a:r>
              <a:rPr lang="zh-CN" altLang="en-US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</a:t>
            </a:r>
          </a:p>
        </p:txBody>
      </p:sp>
      <p:sp>
        <p:nvSpPr>
          <p:cNvPr id="33795" name="Text Box 6">
            <a:extLst>
              <a:ext uri="{FF2B5EF4-FFF2-40B4-BE49-F238E27FC236}">
                <a16:creationId xmlns:a16="http://schemas.microsoft.com/office/drawing/2014/main" id="{13F3BDAE-7BD3-41D8-BCBF-AC77F2FF8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05400"/>
            <a:ext cx="2903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微指令直接由硬件执行。</a:t>
            </a:r>
          </a:p>
        </p:txBody>
      </p:sp>
      <p:sp>
        <p:nvSpPr>
          <p:cNvPr id="33796" name="Text Box 7">
            <a:extLst>
              <a:ext uri="{FF2B5EF4-FFF2-40B4-BE49-F238E27FC236}">
                <a16:creationId xmlns:a16="http://schemas.microsoft.com/office/drawing/2014/main" id="{F0492D10-2A19-489B-BF69-4D1E4547B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43400"/>
            <a:ext cx="2682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由微程序解释机器指</a:t>
            </a:r>
          </a:p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令系统，属硬件级。</a:t>
            </a:r>
          </a:p>
        </p:txBody>
      </p:sp>
      <p:sp>
        <p:nvSpPr>
          <p:cNvPr id="33797" name="Text Box 8">
            <a:extLst>
              <a:ext uri="{FF2B5EF4-FFF2-40B4-BE49-F238E27FC236}">
                <a16:creationId xmlns:a16="http://schemas.microsoft.com/office/drawing/2014/main" id="{CBEAF245-C9BA-4158-A571-58127ED97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7600"/>
            <a:ext cx="2486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E41048"/>
                </a:solidFill>
                <a:latin typeface="宋体" panose="02010600030101010101" pitchFamily="2" charset="-122"/>
              </a:rPr>
              <a:t>由操作系统程序实现。</a:t>
            </a:r>
            <a:endParaRPr lang="zh-CN" altLang="en-US" b="1">
              <a:solidFill>
                <a:srgbClr val="E41048"/>
              </a:solidFill>
            </a:endParaRPr>
          </a:p>
          <a:p>
            <a:pPr eaLnBrk="1" hangingPunct="1"/>
            <a:endParaRPr lang="en-US" altLang="zh-CN" b="1" i="1">
              <a:solidFill>
                <a:srgbClr val="E41048"/>
              </a:solidFill>
            </a:endParaRPr>
          </a:p>
        </p:txBody>
      </p:sp>
      <p:sp>
        <p:nvSpPr>
          <p:cNvPr id="33798" name="Text Box 9">
            <a:extLst>
              <a:ext uri="{FF2B5EF4-FFF2-40B4-BE49-F238E27FC236}">
                <a16:creationId xmlns:a16="http://schemas.microsoft.com/office/drawing/2014/main" id="{3683068D-6C7A-4FFC-8DAD-7AC9510EB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71800"/>
            <a:ext cx="2486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由汇编程序支持执行。</a:t>
            </a:r>
          </a:p>
        </p:txBody>
      </p:sp>
      <p:sp>
        <p:nvSpPr>
          <p:cNvPr id="33799" name="Text Box 10">
            <a:extLst>
              <a:ext uri="{FF2B5EF4-FFF2-40B4-BE49-F238E27FC236}">
                <a16:creationId xmlns:a16="http://schemas.microsoft.com/office/drawing/2014/main" id="{87135294-53C6-4407-9187-C02D68CA8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09800"/>
            <a:ext cx="22558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由高级语言编译程序</a:t>
            </a:r>
          </a:p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支持执行。</a:t>
            </a:r>
            <a:r>
              <a:rPr lang="zh-CN" altLang="en-US" b="1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</a:p>
          <a:p>
            <a:pPr eaLnBrk="1" hangingPunct="1"/>
            <a:endParaRPr lang="en-US" altLang="zh-CN" b="1">
              <a:solidFill>
                <a:schemeClr val="hlink"/>
              </a:solidFill>
            </a:endParaRPr>
          </a:p>
        </p:txBody>
      </p:sp>
      <p:grpSp>
        <p:nvGrpSpPr>
          <p:cNvPr id="33800" name="Group 8">
            <a:extLst>
              <a:ext uri="{FF2B5EF4-FFF2-40B4-BE49-F238E27FC236}">
                <a16:creationId xmlns:a16="http://schemas.microsoft.com/office/drawing/2014/main" id="{33351276-F8F4-43BE-AD4E-D15E168D5B41}"/>
              </a:ext>
            </a:extLst>
          </p:cNvPr>
          <p:cNvGrpSpPr>
            <a:grpSpLocks/>
          </p:cNvGrpSpPr>
          <p:nvPr/>
        </p:nvGrpSpPr>
        <p:grpSpPr bwMode="auto">
          <a:xfrm>
            <a:off x="2500313" y="2143125"/>
            <a:ext cx="6000750" cy="4500563"/>
            <a:chOff x="0" y="0"/>
            <a:chExt cx="4032" cy="3216"/>
          </a:xfrm>
        </p:grpSpPr>
        <p:sp>
          <p:nvSpPr>
            <p:cNvPr id="33801" name="Rectangle 4">
              <a:extLst>
                <a:ext uri="{FF2B5EF4-FFF2-40B4-BE49-F238E27FC236}">
                  <a16:creationId xmlns:a16="http://schemas.microsoft.com/office/drawing/2014/main" id="{027715DC-73CE-4B7A-9D20-10C9DF47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36"/>
              <a:ext cx="403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计算机系统的层次结构</a:t>
              </a:r>
            </a:p>
          </p:txBody>
        </p:sp>
        <p:sp>
          <p:nvSpPr>
            <p:cNvPr id="33802" name="Rectangle 5">
              <a:extLst>
                <a:ext uri="{FF2B5EF4-FFF2-40B4-BE49-F238E27FC236}">
                  <a16:creationId xmlns:a16="http://schemas.microsoft.com/office/drawing/2014/main" id="{DE7DF6C6-2AF4-4434-B19B-041429E0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45"/>
              <a:ext cx="10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3803" name="Rectangle 6">
              <a:extLst>
                <a:ext uri="{FF2B5EF4-FFF2-40B4-BE49-F238E27FC236}">
                  <a16:creationId xmlns:a16="http://schemas.microsoft.com/office/drawing/2014/main" id="{AC6A2537-0867-494D-9604-323F94623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" y="332"/>
              <a:ext cx="136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编译程序</a:t>
              </a:r>
            </a:p>
          </p:txBody>
        </p:sp>
        <p:sp>
          <p:nvSpPr>
            <p:cNvPr id="33804" name="Rectangle 7">
              <a:extLst>
                <a:ext uri="{FF2B5EF4-FFF2-40B4-BE49-F238E27FC236}">
                  <a16:creationId xmlns:a16="http://schemas.microsoft.com/office/drawing/2014/main" id="{8291A612-7C01-4B14-AEAE-0E5AF548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0"/>
              <a:ext cx="1786" cy="28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100"/>
                </a:spcBef>
              </a:pP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高级语言层</a:t>
              </a:r>
            </a:p>
          </p:txBody>
        </p:sp>
        <p:sp>
          <p:nvSpPr>
            <p:cNvPr id="33805" name="Line 8">
              <a:extLst>
                <a:ext uri="{FF2B5EF4-FFF2-40B4-BE49-F238E27FC236}">
                  <a16:creationId xmlns:a16="http://schemas.microsoft.com/office/drawing/2014/main" id="{7ABF2ADF-F39D-4C61-9B67-52F04AF39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87"/>
              <a:ext cx="2" cy="2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6" name="Rectangle 9">
              <a:extLst>
                <a:ext uri="{FF2B5EF4-FFF2-40B4-BE49-F238E27FC236}">
                  <a16:creationId xmlns:a16="http://schemas.microsoft.com/office/drawing/2014/main" id="{FA2D30D0-F03E-49D2-98DA-FA3DE5B60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593"/>
              <a:ext cx="1075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3807" name="Rectangle 10">
              <a:extLst>
                <a:ext uri="{FF2B5EF4-FFF2-40B4-BE49-F238E27FC236}">
                  <a16:creationId xmlns:a16="http://schemas.microsoft.com/office/drawing/2014/main" id="{7AAB90FE-7938-4A51-8D6F-E620E4A9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" y="879"/>
              <a:ext cx="136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汇编程序</a:t>
              </a:r>
            </a:p>
          </p:txBody>
        </p:sp>
        <p:sp>
          <p:nvSpPr>
            <p:cNvPr id="33808" name="Rectangle 11">
              <a:extLst>
                <a:ext uri="{FF2B5EF4-FFF2-40B4-BE49-F238E27FC236}">
                  <a16:creationId xmlns:a16="http://schemas.microsoft.com/office/drawing/2014/main" id="{8588C9AE-3BFA-4E52-88B4-E1F5CBCEC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547"/>
              <a:ext cx="1786" cy="28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100"/>
                </a:spcBef>
              </a:pP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汇编语言层</a:t>
              </a:r>
            </a:p>
          </p:txBody>
        </p:sp>
        <p:sp>
          <p:nvSpPr>
            <p:cNvPr id="33809" name="Line 12">
              <a:extLst>
                <a:ext uri="{FF2B5EF4-FFF2-40B4-BE49-F238E27FC236}">
                  <a16:creationId xmlns:a16="http://schemas.microsoft.com/office/drawing/2014/main" id="{0885BBF3-4392-41D5-BDC9-906976323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834"/>
              <a:ext cx="2" cy="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0" name="Rectangle 13">
              <a:extLst>
                <a:ext uri="{FF2B5EF4-FFF2-40B4-BE49-F238E27FC236}">
                  <a16:creationId xmlns:a16="http://schemas.microsoft.com/office/drawing/2014/main" id="{3C762DC7-8DDD-41BD-8A3C-43F044B94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39"/>
              <a:ext cx="1075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3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3811" name="Rectangle 14">
              <a:extLst>
                <a:ext uri="{FF2B5EF4-FFF2-40B4-BE49-F238E27FC236}">
                  <a16:creationId xmlns:a16="http://schemas.microsoft.com/office/drawing/2014/main" id="{7EF1AC87-6D59-48CD-920F-EB59AE4D8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" y="1425"/>
              <a:ext cx="136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操作系统</a:t>
              </a:r>
            </a:p>
          </p:txBody>
        </p:sp>
        <p:sp>
          <p:nvSpPr>
            <p:cNvPr id="33812" name="Rectangle 15">
              <a:extLst>
                <a:ext uri="{FF2B5EF4-FFF2-40B4-BE49-F238E27FC236}">
                  <a16:creationId xmlns:a16="http://schemas.microsoft.com/office/drawing/2014/main" id="{4635B2B0-BD5F-4C8B-B6FD-E5ED95F73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093"/>
              <a:ext cx="1786" cy="28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100"/>
                </a:spcBef>
              </a:pP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操作系统层</a:t>
              </a:r>
            </a:p>
          </p:txBody>
        </p:sp>
        <p:sp>
          <p:nvSpPr>
            <p:cNvPr id="33813" name="Line 16">
              <a:extLst>
                <a:ext uri="{FF2B5EF4-FFF2-40B4-BE49-F238E27FC236}">
                  <a16:creationId xmlns:a16="http://schemas.microsoft.com/office/drawing/2014/main" id="{A6CAA5C7-A69A-4C4A-8A23-E325C804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1380"/>
              <a:ext cx="2" cy="2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Rectangle 17">
              <a:extLst>
                <a:ext uri="{FF2B5EF4-FFF2-40B4-BE49-F238E27FC236}">
                  <a16:creationId xmlns:a16="http://schemas.microsoft.com/office/drawing/2014/main" id="{CDE636FF-4E9B-4275-979D-589E60571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685"/>
              <a:ext cx="10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3815" name="Rectangle 18">
              <a:extLst>
                <a:ext uri="{FF2B5EF4-FFF2-40B4-BE49-F238E27FC236}">
                  <a16:creationId xmlns:a16="http://schemas.microsoft.com/office/drawing/2014/main" id="{8DB9BB35-9CE0-4B80-8175-5A534809E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" y="1972"/>
              <a:ext cx="1360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微程序</a:t>
              </a:r>
            </a:p>
          </p:txBody>
        </p:sp>
        <p:sp>
          <p:nvSpPr>
            <p:cNvPr id="33816" name="Rectangle 19">
              <a:extLst>
                <a:ext uri="{FF2B5EF4-FFF2-40B4-BE49-F238E27FC236}">
                  <a16:creationId xmlns:a16="http://schemas.microsoft.com/office/drawing/2014/main" id="{CD659527-0854-4D7A-9CB2-64E242486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639"/>
              <a:ext cx="1786" cy="28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100"/>
                </a:spcBef>
              </a:pP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机器语言层</a:t>
              </a:r>
            </a:p>
          </p:txBody>
        </p:sp>
        <p:sp>
          <p:nvSpPr>
            <p:cNvPr id="33817" name="Line 20">
              <a:extLst>
                <a:ext uri="{FF2B5EF4-FFF2-40B4-BE49-F238E27FC236}">
                  <a16:creationId xmlns:a16="http://schemas.microsoft.com/office/drawing/2014/main" id="{62AE9C86-8336-4644-B2AC-5C06B1EEF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1926"/>
              <a:ext cx="2" cy="2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8" name="Rectangle 21">
              <a:extLst>
                <a:ext uri="{FF2B5EF4-FFF2-40B4-BE49-F238E27FC236}">
                  <a16:creationId xmlns:a16="http://schemas.microsoft.com/office/drawing/2014/main" id="{F215DB1B-1297-455C-9BFB-771ACD947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2231"/>
              <a:ext cx="10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层</a:t>
              </a:r>
            </a:p>
          </p:txBody>
        </p:sp>
        <p:sp>
          <p:nvSpPr>
            <p:cNvPr id="33819" name="Rectangle 22">
              <a:extLst>
                <a:ext uri="{FF2B5EF4-FFF2-40B4-BE49-F238E27FC236}">
                  <a16:creationId xmlns:a16="http://schemas.microsoft.com/office/drawing/2014/main" id="{C60B44D6-5C6D-429C-ACEA-D8E9899A0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" y="2533"/>
              <a:ext cx="243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微指令直接由硬件执行</a:t>
              </a:r>
            </a:p>
          </p:txBody>
        </p:sp>
        <p:sp>
          <p:nvSpPr>
            <p:cNvPr id="33820" name="Rectangle 23">
              <a:extLst>
                <a:ext uri="{FF2B5EF4-FFF2-40B4-BE49-F238E27FC236}">
                  <a16:creationId xmlns:a16="http://schemas.microsoft.com/office/drawing/2014/main" id="{142D71D0-8D0F-45E6-8CCB-66475EAA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2186"/>
              <a:ext cx="1786" cy="28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700" tIns="12700" rIns="12700" bIns="127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100"/>
                </a:spcBef>
              </a:pPr>
              <a:r>
                <a:rPr lang="zh-CN" altLang="en-US" sz="20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微程序设计层</a:t>
              </a:r>
            </a:p>
          </p:txBody>
        </p:sp>
      </p:grp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>
            <a:extLst>
              <a:ext uri="{FF2B5EF4-FFF2-40B4-BE49-F238E27FC236}">
                <a16:creationId xmlns:a16="http://schemas.microsoft.com/office/drawing/2014/main" id="{1136E1C1-5505-4BA5-8341-E5743B322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8788"/>
            <a:ext cx="8534400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zh-CN" sz="3200" b="1">
                <a:latin typeface="Times New Roman" panose="02020603050405020304" pitchFamily="18" charset="0"/>
              </a:rPr>
              <a:t>例:2.2</a:t>
            </a:r>
          </a:p>
          <a:p>
            <a:pPr algn="just" eaLnBrk="1" hangingPunct="1"/>
            <a:r>
              <a:rPr lang="zh-CN" altLang="zh-CN" sz="3200" b="1">
                <a:latin typeface="Times New Roman" panose="02020603050405020304" pitchFamily="18" charset="0"/>
              </a:rPr>
              <a:t>把十进制数－33.5转换为IEEE754标准的单精度规格化数的表示形式。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         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   解:   （－33.5）</a:t>
            </a:r>
            <a:r>
              <a:rPr lang="zh-CN" altLang="zh-CN" sz="3200" b="1" baseline="-15000">
                <a:latin typeface="Times New Roman" panose="02020603050405020304" pitchFamily="18" charset="0"/>
              </a:rPr>
              <a:t>10</a:t>
            </a:r>
            <a:r>
              <a:rPr lang="zh-CN" altLang="zh-CN" sz="3200" b="1">
                <a:latin typeface="Times New Roman" panose="02020603050405020304" pitchFamily="18" charset="0"/>
              </a:rPr>
              <a:t>=（－100001.1）</a:t>
            </a:r>
            <a:r>
              <a:rPr lang="zh-CN" altLang="zh-CN" sz="3200" b="1" baseline="-15000">
                <a:latin typeface="Times New Roman" panose="02020603050405020304" pitchFamily="18" charset="0"/>
              </a:rPr>
              <a:t>2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                                  =（－2</a:t>
            </a:r>
            <a:r>
              <a:rPr lang="zh-CN" altLang="zh-CN" sz="3200" b="1" baseline="30000">
                <a:latin typeface="Times New Roman" panose="02020603050405020304" pitchFamily="18" charset="0"/>
              </a:rPr>
              <a:t>101</a:t>
            </a:r>
            <a:r>
              <a:rPr lang="zh-CN" altLang="zh-CN" sz="3200" b="1">
                <a:latin typeface="宋体" panose="02010600030101010101" pitchFamily="2" charset="-122"/>
              </a:rPr>
              <a:t>×1</a:t>
            </a:r>
            <a:r>
              <a:rPr lang="zh-CN" altLang="zh-CN" sz="3200" b="1">
                <a:latin typeface="Times New Roman" panose="02020603050405020304" pitchFamily="18" charset="0"/>
              </a:rPr>
              <a:t>.000011）</a:t>
            </a:r>
            <a:r>
              <a:rPr lang="zh-CN" altLang="zh-CN" sz="3200" b="1" baseline="-15000">
                <a:latin typeface="Times New Roman" panose="02020603050405020304" pitchFamily="18" charset="0"/>
              </a:rPr>
              <a:t>2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故规格化的浮点数：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     S=1,  E= 127 + 5 = 132=2</a:t>
            </a:r>
            <a:r>
              <a:rPr lang="zh-CN" altLang="zh-CN" sz="3200" b="1" baseline="30000">
                <a:latin typeface="Times New Roman" panose="02020603050405020304" pitchFamily="18" charset="0"/>
              </a:rPr>
              <a:t>7</a:t>
            </a:r>
            <a:r>
              <a:rPr lang="zh-CN" altLang="zh-CN" sz="3200" b="1">
                <a:latin typeface="Times New Roman" panose="02020603050405020304" pitchFamily="18" charset="0"/>
              </a:rPr>
              <a:t>+2</a:t>
            </a:r>
            <a:r>
              <a:rPr lang="zh-CN" altLang="zh-CN" sz="3200" b="1" baseline="30000">
                <a:latin typeface="Times New Roman" panose="02020603050405020304" pitchFamily="18" charset="0"/>
              </a:rPr>
              <a:t>2</a:t>
            </a:r>
            <a:r>
              <a:rPr lang="zh-CN" altLang="zh-CN" sz="3200" b="1">
                <a:latin typeface="Times New Roman" panose="02020603050405020304" pitchFamily="18" charset="0"/>
              </a:rPr>
              <a:t>=(10000100) </a:t>
            </a:r>
            <a:r>
              <a:rPr lang="zh-CN" altLang="zh-CN" sz="3200" b="1" baseline="-15000">
                <a:latin typeface="Times New Roman" panose="02020603050405020304" pitchFamily="18" charset="0"/>
              </a:rPr>
              <a:t>2</a:t>
            </a:r>
            <a:r>
              <a:rPr lang="zh-CN" altLang="zh-CN" sz="3200" b="1">
                <a:latin typeface="Times New Roman" panose="02020603050405020304" pitchFamily="18" charset="0"/>
              </a:rPr>
              <a:t>,  </a:t>
            </a:r>
          </a:p>
          <a:p>
            <a:pPr algn="just"/>
            <a:r>
              <a:rPr lang="zh-CN" altLang="zh-CN" sz="3200" b="1">
                <a:latin typeface="Times New Roman" panose="02020603050405020304" pitchFamily="18" charset="0"/>
              </a:rPr>
              <a:t>      </a:t>
            </a:r>
          </a:p>
          <a:p>
            <a:pPr algn="just"/>
            <a:r>
              <a:rPr lang="zh-CN" altLang="zh-CN" sz="3200" b="1">
                <a:solidFill>
                  <a:schemeClr val="tx2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3200" b="1">
                <a:solidFill>
                  <a:schemeClr val="tx2"/>
                </a:solidFill>
                <a:latin typeface="Times New Roman" panose="02020603050405020304" pitchFamily="18" charset="0"/>
              </a:rPr>
              <a:t>100 0010 </a:t>
            </a:r>
            <a:r>
              <a:rPr lang="zh-CN" altLang="zh-CN" sz="3200" b="1">
                <a:latin typeface="Times New Roman" panose="02020603050405020304" pitchFamily="18" charset="0"/>
              </a:rPr>
              <a:t>0</a:t>
            </a:r>
            <a:r>
              <a:rPr lang="zh-CN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000</a:t>
            </a:r>
            <a:r>
              <a:rPr lang="zh-CN" altLang="zh-CN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3200" b="1">
                <a:solidFill>
                  <a:srgbClr val="FF0000"/>
                </a:solidFill>
                <a:latin typeface="Times New Roman" panose="02020603050405020304" pitchFamily="18" charset="0"/>
              </a:rPr>
              <a:t>0110 0000 0000 0000 0000</a:t>
            </a:r>
          </a:p>
          <a:p>
            <a:pPr algn="just"/>
            <a:r>
              <a:rPr lang="zh-CN" altLang="zh-CN" sz="3200" b="1">
                <a:solidFill>
                  <a:schemeClr val="folHlink"/>
                </a:solidFill>
                <a:latin typeface="Times New Roman" panose="02020603050405020304" pitchFamily="18" charset="0"/>
              </a:rPr>
              <a:t>                                C2060000</a:t>
            </a:r>
            <a:r>
              <a:rPr lang="zh-CN" altLang="zh-CN" sz="3200" b="1" baseline="-15000">
                <a:latin typeface="Times New Roman" panose="02020603050405020304" pitchFamily="18" charset="0"/>
              </a:rPr>
              <a:t>H</a:t>
            </a:r>
            <a:r>
              <a:rPr lang="zh-CN" altLang="zh-CN" sz="3200" b="1">
                <a:latin typeface="Times New Roman" panose="02020603050405020304" pitchFamily="18" charset="0"/>
              </a:rPr>
              <a:t>     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>
            <a:extLst>
              <a:ext uri="{FF2B5EF4-FFF2-40B4-BE49-F238E27FC236}">
                <a16:creationId xmlns:a16="http://schemas.microsoft.com/office/drawing/2014/main" id="{D8C80AE6-C78A-4092-9128-225A93563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8534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  <a:tab pos="3467100" algn="l"/>
                <a:tab pos="3733800" algn="l"/>
                <a:tab pos="4200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b="1">
                <a:latin typeface="Times New Roman" panose="02020603050405020304" pitchFamily="18" charset="0"/>
              </a:rPr>
              <a:t>注</a:t>
            </a:r>
            <a:r>
              <a:rPr lang="en-US" altLang="zh-CN" sz="2800" b="1">
                <a:latin typeface="Times New Roman" panose="02020603050405020304" pitchFamily="18" charset="0"/>
              </a:rPr>
              <a:t>:</a:t>
            </a:r>
            <a:r>
              <a:rPr lang="zh-CN" altLang="en-US" sz="2800" b="1">
                <a:latin typeface="Times New Roman" panose="02020603050405020304" pitchFamily="18" charset="0"/>
              </a:rPr>
              <a:t>把十进制数－</a:t>
            </a:r>
            <a:r>
              <a:rPr lang="en-US" altLang="zh-CN" sz="2800" b="1">
                <a:latin typeface="Times New Roman" panose="02020603050405020304" pitchFamily="18" charset="0"/>
              </a:rPr>
              <a:t>33.625</a:t>
            </a:r>
            <a:r>
              <a:rPr lang="zh-CN" altLang="en-US" sz="2800" b="1">
                <a:latin typeface="Times New Roman" panose="02020603050405020304" pitchFamily="18" charset="0"/>
              </a:rPr>
              <a:t>转换为二进制数的表示形式。</a:t>
            </a:r>
          </a:p>
          <a:p>
            <a:pPr algn="just"/>
            <a:r>
              <a:rPr lang="zh-CN" altLang="en-US" sz="2800" b="1">
                <a:latin typeface="Times New Roman" panose="02020603050405020304" pitchFamily="18" charset="0"/>
              </a:rPr>
              <a:t>         </a:t>
            </a:r>
          </a:p>
          <a:p>
            <a:pPr algn="just"/>
            <a:r>
              <a:rPr lang="zh-CN" altLang="en-US" sz="2800" b="1">
                <a:latin typeface="Times New Roman" panose="02020603050405020304" pitchFamily="18" charset="0"/>
              </a:rPr>
              <a:t>   解</a:t>
            </a:r>
            <a:r>
              <a:rPr lang="en-US" altLang="zh-CN" sz="2800" b="1">
                <a:latin typeface="Times New Roman" panose="02020603050405020304" pitchFamily="18" charset="0"/>
              </a:rPr>
              <a:t>:  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（－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33.625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800" b="1" baseline="-15000">
                <a:solidFill>
                  <a:srgbClr val="FF0000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（－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100001.101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800" b="1" baseline="-1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endParaRPr lang="en-US" altLang="zh-CN" sz="28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899" name="Rectangle 6">
            <a:extLst>
              <a:ext uri="{FF2B5EF4-FFF2-40B4-BE49-F238E27FC236}">
                <a16:creationId xmlns:a16="http://schemas.microsoft.com/office/drawing/2014/main" id="{9446B489-C58A-43D8-ACAC-48CF21881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133600"/>
            <a:ext cx="8353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十进制    余数           二进制                        十进制小数         二进制小数</a:t>
            </a:r>
          </a:p>
          <a:p>
            <a:pPr eaLnBrk="1" hangingPunct="1"/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33                   100001.                         0.625              0.101          </a:t>
            </a:r>
          </a:p>
        </p:txBody>
      </p:sp>
      <p:sp>
        <p:nvSpPr>
          <p:cNvPr id="80900" name="Rectangle 6">
            <a:extLst>
              <a:ext uri="{FF2B5EF4-FFF2-40B4-BE49-F238E27FC236}">
                <a16:creationId xmlns:a16="http://schemas.microsoft.com/office/drawing/2014/main" id="{C9800C31-354D-4631-910C-948BA52C0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997200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16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10000.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×2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.25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.01          </a:t>
            </a:r>
          </a:p>
        </p:txBody>
      </p:sp>
      <p:sp>
        <p:nvSpPr>
          <p:cNvPr id="80901" name="Rectangle 6">
            <a:extLst>
              <a:ext uri="{FF2B5EF4-FFF2-40B4-BE49-F238E27FC236}">
                <a16:creationId xmlns:a16="http://schemas.microsoft.com/office/drawing/2014/main" id="{78F2D4E5-F7CD-4FA6-9D17-EA1923C7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573463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  8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1000.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   </a:t>
            </a:r>
            <a:r>
              <a:rPr lang="en-US" altLang="zh-CN" sz="2400">
                <a:latin typeface="Times New Roman" panose="02020603050405020304" pitchFamily="18" charset="0"/>
              </a:rPr>
              <a:t>×2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</a:rPr>
              <a:t>.5        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  0</a:t>
            </a:r>
            <a:r>
              <a:rPr lang="en-US" altLang="zh-CN" sz="2400">
                <a:latin typeface="Times New Roman" panose="02020603050405020304" pitchFamily="18" charset="0"/>
              </a:rPr>
              <a:t>.1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DF17FB25-35A1-4C1B-9B1E-F882230B5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078288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  4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100.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   </a:t>
            </a:r>
            <a:r>
              <a:rPr lang="en-US" altLang="zh-CN" sz="2400">
                <a:latin typeface="Times New Roman" panose="02020603050405020304" pitchFamily="18" charset="0"/>
              </a:rPr>
              <a:t>×2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</a:rPr>
              <a:t>.0      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    1</a:t>
            </a:r>
            <a:r>
              <a:rPr lang="en-US" altLang="zh-CN" sz="2400">
                <a:latin typeface="Times New Roman" panose="02020603050405020304" pitchFamily="18" charset="0"/>
              </a:rPr>
              <a:t>.0</a:t>
            </a:r>
            <a:r>
              <a:rPr lang="en-US" altLang="zh-CN" sz="2400" b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0903" name="Rectangle 6">
            <a:extLst>
              <a:ext uri="{FF2B5EF4-FFF2-40B4-BE49-F238E27FC236}">
                <a16:creationId xmlns:a16="http://schemas.microsoft.com/office/drawing/2014/main" id="{12885888-FAFE-4577-A3CC-108655D0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581525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  2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10.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80904" name="Rectangle 6">
            <a:extLst>
              <a:ext uri="{FF2B5EF4-FFF2-40B4-BE49-F238E27FC236}">
                <a16:creationId xmlns:a16="http://schemas.microsoft.com/office/drawing/2014/main" id="{0D87649F-CAE7-4E18-A704-0DBA24AEC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086350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  1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2400" b="1">
              <a:latin typeface="宋体" panose="02010600030101010101" pitchFamily="2" charset="-122"/>
            </a:endParaRPr>
          </a:p>
        </p:txBody>
      </p:sp>
      <p:sp>
        <p:nvSpPr>
          <p:cNvPr id="80905" name="Rectangle 6">
            <a:extLst>
              <a:ext uri="{FF2B5EF4-FFF2-40B4-BE49-F238E27FC236}">
                <a16:creationId xmlns:a16="http://schemas.microsoft.com/office/drawing/2014/main" id="{CD5B5929-40B4-421F-AB9B-1478606B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589588"/>
            <a:ext cx="799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/2          0        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0.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2">
            <a:extLst>
              <a:ext uri="{FF2B5EF4-FFF2-40B4-BE49-F238E27FC236}">
                <a16:creationId xmlns:a16="http://schemas.microsoft.com/office/drawing/2014/main" id="{E705A815-1C3C-41A4-AF71-49526BEB3B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zh-CN" sz="3800" b="1">
                <a:latin typeface="黑体" panose="02010609060101010101" pitchFamily="49" charset="-122"/>
                <a:cs typeface="Times New Roman" panose="02020603050405020304" pitchFamily="18" charset="0"/>
              </a:rPr>
              <a:t>2.6 </a:t>
            </a:r>
            <a:r>
              <a:rPr lang="zh-CN" altLang="zh-CN" sz="3800" b="1">
                <a:latin typeface="宋体" panose="02010600030101010101" pitchFamily="2" charset="-122"/>
              </a:rPr>
              <a:t>浮点运算方法和浮点运算器</a:t>
            </a:r>
            <a:r>
              <a:rPr lang="zh-CN" altLang="zh-CN" sz="4500" b="1"/>
              <a:t> </a:t>
            </a:r>
          </a:p>
        </p:txBody>
      </p:sp>
      <p:sp>
        <p:nvSpPr>
          <p:cNvPr id="10248" name="Rectangle 7">
            <a:extLst>
              <a:ext uri="{FF2B5EF4-FFF2-40B4-BE49-F238E27FC236}">
                <a16:creationId xmlns:a16="http://schemas.microsoft.com/office/drawing/2014/main" id="{27C0CE33-D233-4EF2-83EA-7610D5A3C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5038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1117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① 浮点加减法</a:t>
            </a:r>
            <a:endParaRPr lang="zh-CN" altLang="zh-CN" sz="2400" b="1"/>
          </a:p>
        </p:txBody>
      </p:sp>
      <p:sp>
        <p:nvSpPr>
          <p:cNvPr id="10249" name="Rectangle 8">
            <a:extLst>
              <a:ext uri="{FF2B5EF4-FFF2-40B4-BE49-F238E27FC236}">
                <a16:creationId xmlns:a16="http://schemas.microsoft.com/office/drawing/2014/main" id="{A607944E-221C-44E7-B7BD-0900E623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3562350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609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（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zh-CN" sz="2000" b="1">
                <a:latin typeface="宋体" panose="02010600030101010101" pitchFamily="2" charset="-122"/>
              </a:rPr>
              <a:t>＜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endParaRPr lang="zh-CN" altLang="zh-CN" sz="2000" b="1"/>
          </a:p>
        </p:txBody>
      </p:sp>
      <p:graphicFrame>
        <p:nvGraphicFramePr>
          <p:cNvPr id="10242" name="Object 5">
            <a:extLst>
              <a:ext uri="{FF2B5EF4-FFF2-40B4-BE49-F238E27FC236}">
                <a16:creationId xmlns:a16="http://schemas.microsoft.com/office/drawing/2014/main" id="{9D473989-20F8-4EC0-8A66-ACD731BBE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8588" y="2876550"/>
          <a:ext cx="3886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公式" r:id="rId3" imgW="2083117" imgH="267017" progId="Equation.3">
                  <p:embed/>
                </p:oleObj>
              </mc:Choice>
              <mc:Fallback>
                <p:oleObj name="公式" r:id="rId3" imgW="2083117" imgH="26701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2876550"/>
                        <a:ext cx="38862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6">
            <a:extLst>
              <a:ext uri="{FF2B5EF4-FFF2-40B4-BE49-F238E27FC236}">
                <a16:creationId xmlns:a16="http://schemas.microsoft.com/office/drawing/2014/main" id="{DB5AC950-7ECF-4CEA-B06B-4290D1F6A0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4388" y="3486150"/>
          <a:ext cx="36576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公式" r:id="rId5" imgW="1714073" imgH="266901" progId="Equation.3">
                  <p:embed/>
                </p:oleObj>
              </mc:Choice>
              <mc:Fallback>
                <p:oleObj name="公式" r:id="rId5" imgW="1714073" imgH="2669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3486150"/>
                        <a:ext cx="36576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Rectangle 9">
            <a:extLst>
              <a:ext uri="{FF2B5EF4-FFF2-40B4-BE49-F238E27FC236}">
                <a16:creationId xmlns:a16="http://schemas.microsoft.com/office/drawing/2014/main" id="{B94A3CAD-7359-4DF4-A5A3-B897E4F0A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052513"/>
            <a:ext cx="70294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 </a:t>
            </a:r>
            <a:r>
              <a:rPr lang="zh-CN" sz="2400" b="1">
                <a:latin typeface="宋体" pitchFamily="2" charset="-122"/>
              </a:rPr>
              <a:t>浮点数的运算包括了阶和尾数两部分的运算，</a:t>
            </a:r>
          </a:p>
          <a:p>
            <a:pPr>
              <a:defRPr/>
            </a:pPr>
            <a:r>
              <a:rPr lang="zh-CN" sz="2400" b="1">
                <a:latin typeface="宋体" pitchFamily="2" charset="-122"/>
              </a:rPr>
              <a:t>它们的运算可以使用任一种相应的定点运算进行。</a:t>
            </a:r>
          </a:p>
        </p:txBody>
      </p:sp>
      <p:sp>
        <p:nvSpPr>
          <p:cNvPr id="10251" name="Rectangle 10">
            <a:extLst>
              <a:ext uri="{FF2B5EF4-FFF2-40B4-BE49-F238E27FC236}">
                <a16:creationId xmlns:a16="http://schemas.microsoft.com/office/drawing/2014/main" id="{8F463386-7E85-4988-B1B4-59D946807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2924175"/>
            <a:ext cx="1474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Times New Roman" panose="02020603050405020304" pitchFamily="18" charset="0"/>
              </a:rPr>
              <a:t>（</a:t>
            </a:r>
            <a:r>
              <a:rPr lang="zh-CN" altLang="zh-CN" sz="2000" b="1"/>
              <a:t>E</a:t>
            </a:r>
            <a:r>
              <a:rPr lang="zh-CN" altLang="zh-CN" sz="2000" b="1" baseline="-30000"/>
              <a:t>x</a:t>
            </a:r>
            <a:r>
              <a:rPr lang="zh-CN" altLang="zh-CN" sz="2000" b="1">
                <a:latin typeface="Times New Roman" panose="02020603050405020304" pitchFamily="18" charset="0"/>
              </a:rPr>
              <a:t>≥</a:t>
            </a:r>
            <a:r>
              <a:rPr lang="zh-CN" altLang="zh-CN" sz="2000" b="1"/>
              <a:t>E</a:t>
            </a:r>
            <a:r>
              <a:rPr lang="zh-CN" altLang="zh-CN" sz="2000" b="1" baseline="-30000"/>
              <a:t>y</a:t>
            </a:r>
            <a:r>
              <a:rPr lang="zh-CN" altLang="zh-CN" sz="2000" b="1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0252" name="Rectangle 11">
            <a:extLst>
              <a:ext uri="{FF2B5EF4-FFF2-40B4-BE49-F238E27FC236}">
                <a16:creationId xmlns:a16="http://schemas.microsoft.com/office/drawing/2014/main" id="{60FD7FFB-D977-451E-8255-8D1D44827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429000"/>
            <a:ext cx="666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latin typeface="宋体" panose="02010600030101010101" pitchFamily="2" charset="-122"/>
              </a:rPr>
              <a:t>或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253" name="Text Box 8">
            <a:extLst>
              <a:ext uri="{FF2B5EF4-FFF2-40B4-BE49-F238E27FC236}">
                <a16:creationId xmlns:a16="http://schemas.microsoft.com/office/drawing/2014/main" id="{DE0785CC-22A2-4B27-ACCE-9F630659F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792663"/>
            <a:ext cx="1676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zh-CN" sz="2000" b="1">
                <a:latin typeface="宋体" panose="02010600030101010101" pitchFamily="2" charset="-122"/>
              </a:rPr>
              <a:t>（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2.52</a:t>
            </a:r>
            <a:r>
              <a:rPr lang="zh-CN" altLang="zh-CN" sz="2000" b="1">
                <a:latin typeface="宋体" panose="02010600030101010101" pitchFamily="2" charset="-122"/>
              </a:rPr>
              <a:t>）</a:t>
            </a:r>
            <a:endParaRPr lang="zh-CN" altLang="zh-CN" sz="2000" b="1"/>
          </a:p>
        </p:txBody>
      </p:sp>
      <p:sp>
        <p:nvSpPr>
          <p:cNvPr id="10254" name="Rectangle 9">
            <a:extLst>
              <a:ext uri="{FF2B5EF4-FFF2-40B4-BE49-F238E27FC236}">
                <a16:creationId xmlns:a16="http://schemas.microsoft.com/office/drawing/2014/main" id="{2E73D2CE-2775-45D6-8D54-20B982F58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106863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23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② 浮点乘法：</a:t>
            </a:r>
            <a:endParaRPr lang="zh-CN" altLang="zh-CN" sz="2400" b="1"/>
          </a:p>
        </p:txBody>
      </p:sp>
      <p:sp>
        <p:nvSpPr>
          <p:cNvPr id="10255" name="Rectangle 10">
            <a:extLst>
              <a:ext uri="{FF2B5EF4-FFF2-40B4-BE49-F238E27FC236}">
                <a16:creationId xmlns:a16="http://schemas.microsoft.com/office/drawing/2014/main" id="{DE2B6D17-841F-4A48-85E8-C0F42AED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300663"/>
            <a:ext cx="3898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Times New Roman" panose="02020603050405020304" pitchFamily="18" charset="0"/>
              </a:rPr>
              <a:t>　</a:t>
            </a:r>
            <a:r>
              <a:rPr lang="zh-CN" altLang="zh-CN" sz="2400" b="1">
                <a:latin typeface="宋体" panose="02010600030101010101" pitchFamily="2" charset="-122"/>
              </a:rPr>
              <a:t>③ 浮点除法：</a:t>
            </a:r>
            <a:r>
              <a:rPr lang="zh-CN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CN" altLang="zh-CN" sz="2800" b="1"/>
          </a:p>
        </p:txBody>
      </p:sp>
      <p:graphicFrame>
        <p:nvGraphicFramePr>
          <p:cNvPr id="10244" name="Object 13">
            <a:extLst>
              <a:ext uri="{FF2B5EF4-FFF2-40B4-BE49-F238E27FC236}">
                <a16:creationId xmlns:a16="http://schemas.microsoft.com/office/drawing/2014/main" id="{0C116F78-88B5-47BD-AFC4-D8628159DB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716463"/>
          <a:ext cx="3962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公式" r:id="rId7" imgW="1803717" imgH="228917" progId="Equation.3">
                  <p:embed/>
                </p:oleObj>
              </mc:Choice>
              <mc:Fallback>
                <p:oleObj name="公式" r:id="rId7" imgW="1803717" imgH="22891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16463"/>
                        <a:ext cx="39624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6" name="Rectangle 11">
            <a:extLst>
              <a:ext uri="{FF2B5EF4-FFF2-40B4-BE49-F238E27FC236}">
                <a16:creationId xmlns:a16="http://schemas.microsoft.com/office/drawing/2014/main" id="{EE72EC57-82B6-4AA5-9011-344F970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088" y="5986463"/>
            <a:ext cx="2170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b="1">
                <a:latin typeface="Times New Roman" panose="02020603050405020304" pitchFamily="18" charset="0"/>
              </a:rPr>
              <a:t>（             ≠0）</a:t>
            </a:r>
            <a:endParaRPr lang="zh-CN" altLang="zh-CN" b="1"/>
          </a:p>
        </p:txBody>
      </p:sp>
      <p:graphicFrame>
        <p:nvGraphicFramePr>
          <p:cNvPr id="10245" name="Object 15">
            <a:extLst>
              <a:ext uri="{FF2B5EF4-FFF2-40B4-BE49-F238E27FC236}">
                <a16:creationId xmlns:a16="http://schemas.microsoft.com/office/drawing/2014/main" id="{B1C1EE7C-3AC2-4150-B3B1-6292BAED8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4488" y="5910263"/>
          <a:ext cx="3962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公式" r:id="rId9" imgW="1829117" imgH="228917" progId="Equation.3">
                  <p:embed/>
                </p:oleObj>
              </mc:Choice>
              <mc:Fallback>
                <p:oleObj name="公式" r:id="rId9" imgW="1829117" imgH="22891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5910263"/>
                        <a:ext cx="3962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6">
            <a:extLst>
              <a:ext uri="{FF2B5EF4-FFF2-40B4-BE49-F238E27FC236}">
                <a16:creationId xmlns:a16="http://schemas.microsoft.com/office/drawing/2014/main" id="{25D8D6AC-68FB-48FD-BEB5-98CA2C23DF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6488" y="5910263"/>
          <a:ext cx="533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公式" r:id="rId11" imgW="254097" imgH="216030" progId="Equation.3">
                  <p:embed/>
                </p:oleObj>
              </mc:Choice>
              <mc:Fallback>
                <p:oleObj name="公式" r:id="rId11" imgW="254097" imgH="21603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5910263"/>
                        <a:ext cx="5334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48BF1FD8-7760-4163-B01E-FB125C371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213100"/>
            <a:ext cx="534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2.取大阶</a:t>
            </a:r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Max(Ex，Ey)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，</a:t>
            </a:r>
            <a:r>
              <a:rPr lang="zh-CN" altLang="zh-CN" sz="2400" b="1">
                <a:latin typeface="宋体" panose="02010600030101010101" pitchFamily="2" charset="-122"/>
              </a:rPr>
              <a:t>尾数相加减。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A25E763-36D4-4E1F-AE93-368DC4F41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898900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宋体" panose="02010600030101010101" pitchFamily="2" charset="-122"/>
              </a:rPr>
              <a:t>3.结果规格化 (尾数是规格化的数）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11269" name="Rectangle 4">
            <a:extLst>
              <a:ext uri="{FF2B5EF4-FFF2-40B4-BE49-F238E27FC236}">
                <a16:creationId xmlns:a16="http://schemas.microsoft.com/office/drawing/2014/main" id="{265C492F-9E31-4CC9-9788-F69C6E898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673600"/>
            <a:ext cx="194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4. 舍入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处理</a:t>
            </a:r>
          </a:p>
        </p:txBody>
      </p:sp>
      <p:sp>
        <p:nvSpPr>
          <p:cNvPr id="44037" name="Rectangle 7">
            <a:extLst>
              <a:ext uri="{FF2B5EF4-FFF2-40B4-BE49-F238E27FC236}">
                <a16:creationId xmlns:a16="http://schemas.microsoft.com/office/drawing/2014/main" id="{010EB89B-19DB-4FD3-BD46-8B250568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4700588"/>
            <a:ext cx="6432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:</a:t>
            </a:r>
            <a:r>
              <a:rPr lang="zh-CN" sz="2400" b="1">
                <a:solidFill>
                  <a:srgbClr val="0000FF"/>
                </a:solidFill>
                <a:latin typeface="宋体" pitchFamily="2" charset="-122"/>
              </a:rPr>
              <a:t>尾数右移时，为减少误差，需进行舍入处理。</a:t>
            </a:r>
          </a:p>
        </p:txBody>
      </p:sp>
      <p:sp>
        <p:nvSpPr>
          <p:cNvPr id="11271" name="Rectangle 6">
            <a:extLst>
              <a:ext uri="{FF2B5EF4-FFF2-40B4-BE49-F238E27FC236}">
                <a16:creationId xmlns:a16="http://schemas.microsoft.com/office/drawing/2014/main" id="{EA987153-B9D2-474A-B633-74CBDD97E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564188"/>
            <a:ext cx="262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5. 溢出及其处理</a:t>
            </a:r>
            <a:endParaRPr lang="zh-CN" altLang="zh-CN" sz="2400" b="1">
              <a:latin typeface="宋体" panose="02010600030101010101" pitchFamily="2" charset="-122"/>
            </a:endParaRPr>
          </a:p>
        </p:txBody>
      </p:sp>
      <p:sp>
        <p:nvSpPr>
          <p:cNvPr id="11272" name="Rectangle 4">
            <a:extLst>
              <a:ext uri="{FF2B5EF4-FFF2-40B4-BE49-F238E27FC236}">
                <a16:creationId xmlns:a16="http://schemas.microsoft.com/office/drawing/2014/main" id="{BEE2D08C-D793-41B9-B8DA-60A42C7F6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68563"/>
            <a:ext cx="807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1.对阶---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使两个浮点数阶码取得一致的过程。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11273" name="Rectangle 2">
            <a:extLst>
              <a:ext uri="{FF2B5EF4-FFF2-40B4-BE49-F238E27FC236}">
                <a16:creationId xmlns:a16="http://schemas.microsoft.com/office/drawing/2014/main" id="{716C3B10-94B5-454B-82F0-B147AD54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57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3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2. 6. 1  </a:t>
            </a:r>
            <a:r>
              <a:rPr lang="zh-CN" altLang="zh-CN" sz="3400" b="1">
                <a:solidFill>
                  <a:schemeClr val="tx2"/>
                </a:solidFill>
                <a:latin typeface="宋体" panose="02010600030101010101" pitchFamily="2" charset="-122"/>
              </a:rPr>
              <a:t>浮点加减法运算</a:t>
            </a:r>
          </a:p>
        </p:txBody>
      </p:sp>
      <p:graphicFrame>
        <p:nvGraphicFramePr>
          <p:cNvPr id="11266" name="Object 9">
            <a:extLst>
              <a:ext uri="{FF2B5EF4-FFF2-40B4-BE49-F238E27FC236}">
                <a16:creationId xmlns:a16="http://schemas.microsoft.com/office/drawing/2014/main" id="{51CEA691-0140-4987-B11D-BFD8ABFC64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1700213"/>
          <a:ext cx="38862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公式" r:id="rId3" imgW="2083117" imgH="267017" progId="Equation.3">
                  <p:embed/>
                </p:oleObj>
              </mc:Choice>
              <mc:Fallback>
                <p:oleObj name="公式" r:id="rId3" imgW="2083117" imgH="26701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700213"/>
                        <a:ext cx="38862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Rectangle 10">
            <a:extLst>
              <a:ext uri="{FF2B5EF4-FFF2-40B4-BE49-F238E27FC236}">
                <a16:creationId xmlns:a16="http://schemas.microsoft.com/office/drawing/2014/main" id="{70BC5B04-4869-4CA0-993E-D8E92A1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747838"/>
            <a:ext cx="1474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Times New Roman" panose="02020603050405020304" pitchFamily="18" charset="0"/>
              </a:rPr>
              <a:t>（</a:t>
            </a:r>
            <a:r>
              <a:rPr lang="zh-CN" altLang="zh-CN" sz="2000" b="1"/>
              <a:t>E</a:t>
            </a:r>
            <a:r>
              <a:rPr lang="zh-CN" altLang="zh-CN" sz="2000" b="1" baseline="-30000"/>
              <a:t>x</a:t>
            </a:r>
            <a:r>
              <a:rPr lang="zh-CN" altLang="zh-CN" sz="2000" b="1">
                <a:latin typeface="Times New Roman" panose="02020603050405020304" pitchFamily="18" charset="0"/>
              </a:rPr>
              <a:t>≥</a:t>
            </a:r>
            <a:r>
              <a:rPr lang="zh-CN" altLang="zh-CN" sz="2000" b="1"/>
              <a:t>E</a:t>
            </a:r>
            <a:r>
              <a:rPr lang="zh-CN" altLang="zh-CN" sz="2000" b="1" baseline="-30000"/>
              <a:t>y</a:t>
            </a:r>
            <a:r>
              <a:rPr lang="zh-CN" altLang="zh-CN" sz="2000" b="1">
                <a:latin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FEEF699-5775-4D99-9BA3-B544EBB5F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836613"/>
            <a:ext cx="64658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zh-CN" sz="32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3200" b="1">
                <a:solidFill>
                  <a:srgbClr val="0000FF"/>
                </a:solidFill>
                <a:latin typeface="宋体" panose="02010600030101010101" pitchFamily="2" charset="-122"/>
              </a:rPr>
              <a:t>．浮点加减法运算操作流程</a:t>
            </a:r>
            <a:r>
              <a:rPr lang="zh-CN" altLang="zh-CN" sz="3200" b="1">
                <a:solidFill>
                  <a:srgbClr val="0000FF"/>
                </a:solidFill>
              </a:rPr>
              <a:t> </a:t>
            </a:r>
          </a:p>
        </p:txBody>
      </p:sp>
      <p:grpSp>
        <p:nvGrpSpPr>
          <p:cNvPr id="81923" name="Group 3">
            <a:extLst>
              <a:ext uri="{FF2B5EF4-FFF2-40B4-BE49-F238E27FC236}">
                <a16:creationId xmlns:a16="http://schemas.microsoft.com/office/drawing/2014/main" id="{9D795498-024A-4A79-97FC-E7CB2752F0A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989138"/>
            <a:ext cx="8893175" cy="4225925"/>
            <a:chOff x="0" y="0"/>
            <a:chExt cx="7960" cy="3557"/>
          </a:xfrm>
        </p:grpSpPr>
        <p:sp>
          <p:nvSpPr>
            <p:cNvPr id="81924" name="AutoShape 4">
              <a:extLst>
                <a:ext uri="{FF2B5EF4-FFF2-40B4-BE49-F238E27FC236}">
                  <a16:creationId xmlns:a16="http://schemas.microsoft.com/office/drawing/2014/main" id="{0B1E63FA-E659-4612-880B-846A90CC4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" y="993"/>
              <a:ext cx="1001" cy="457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160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小阶加1</a:t>
              </a:r>
            </a:p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尾数右移1位</a:t>
              </a:r>
            </a:p>
          </p:txBody>
        </p:sp>
        <p:sp>
          <p:nvSpPr>
            <p:cNvPr id="81925" name="Line 5">
              <a:extLst>
                <a:ext uri="{FF2B5EF4-FFF2-40B4-BE49-F238E27FC236}">
                  <a16:creationId xmlns:a16="http://schemas.microsoft.com/office/drawing/2014/main" id="{C2D1D673-BB49-4D34-B0B9-00C241879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6" y="441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26" name="AutoShape 6">
              <a:extLst>
                <a:ext uri="{FF2B5EF4-FFF2-40B4-BE49-F238E27FC236}">
                  <a16:creationId xmlns:a16="http://schemas.microsoft.com/office/drawing/2014/main" id="{03E6D700-5EEA-4125-9AE0-80B36ECB2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642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y变符号</a:t>
              </a:r>
            </a:p>
          </p:txBody>
        </p:sp>
        <p:sp>
          <p:nvSpPr>
            <p:cNvPr id="81927" name="Line 7">
              <a:extLst>
                <a:ext uri="{FF2B5EF4-FFF2-40B4-BE49-F238E27FC236}">
                  <a16:creationId xmlns:a16="http://schemas.microsoft.com/office/drawing/2014/main" id="{502825E8-CC78-4375-BF24-68C4B294D8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4" y="915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1928" name="Group 8">
              <a:extLst>
                <a:ext uri="{FF2B5EF4-FFF2-40B4-BE49-F238E27FC236}">
                  <a16:creationId xmlns:a16="http://schemas.microsoft.com/office/drawing/2014/main" id="{B6AC9822-30FC-4999-BC91-9A5212B869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" y="1169"/>
              <a:ext cx="1020" cy="287"/>
              <a:chOff x="0" y="0"/>
              <a:chExt cx="1020" cy="287"/>
            </a:xfrm>
          </p:grpSpPr>
          <p:sp>
            <p:nvSpPr>
              <p:cNvPr id="82043" name="AutoShape 9">
                <a:extLst>
                  <a:ext uri="{FF2B5EF4-FFF2-40B4-BE49-F238E27FC236}">
                    <a16:creationId xmlns:a16="http://schemas.microsoft.com/office/drawing/2014/main" id="{75353527-A786-446F-9BED-61A16A002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20" cy="287"/>
              </a:xfrm>
              <a:prstGeom prst="flowChartDecision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044" name="AutoShape 10">
                <a:extLst>
                  <a:ext uri="{FF2B5EF4-FFF2-40B4-BE49-F238E27FC236}">
                    <a16:creationId xmlns:a16="http://schemas.microsoft.com/office/drawing/2014/main" id="{0D7970C4-9A2C-4780-85A7-443341E87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" y="34"/>
                <a:ext cx="570" cy="210"/>
              </a:xfrm>
              <a:prstGeom prst="flowChartProcess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44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zh-CN" sz="1200" b="1">
                    <a:latin typeface="Times New Roman" panose="02020603050405020304" pitchFamily="18" charset="0"/>
                  </a:rPr>
                  <a:t>x = 0?</a:t>
                </a:r>
              </a:p>
            </p:txBody>
          </p:sp>
        </p:grpSp>
        <p:sp>
          <p:nvSpPr>
            <p:cNvPr id="81929" name="Line 11">
              <a:extLst>
                <a:ext uri="{FF2B5EF4-FFF2-40B4-BE49-F238E27FC236}">
                  <a16:creationId xmlns:a16="http://schemas.microsoft.com/office/drawing/2014/main" id="{5C483994-4762-475B-B9AA-C82AD1B94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7" y="1997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0" name="AutoShape 12">
              <a:extLst>
                <a:ext uri="{FF2B5EF4-FFF2-40B4-BE49-F238E27FC236}">
                  <a16:creationId xmlns:a16="http://schemas.microsoft.com/office/drawing/2014/main" id="{2486B9F2-31F6-4DC7-AD4B-6C387336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" y="2263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z←x</a:t>
              </a:r>
            </a:p>
          </p:txBody>
        </p:sp>
        <p:sp>
          <p:nvSpPr>
            <p:cNvPr id="81931" name="Line 13">
              <a:extLst>
                <a:ext uri="{FF2B5EF4-FFF2-40B4-BE49-F238E27FC236}">
                  <a16:creationId xmlns:a16="http://schemas.microsoft.com/office/drawing/2014/main" id="{915F0EF4-E5BB-4F3D-8C91-FCCA1BB17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" y="994"/>
              <a:ext cx="8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2" name="AutoShape 14">
              <a:extLst>
                <a:ext uri="{FF2B5EF4-FFF2-40B4-BE49-F238E27FC236}">
                  <a16:creationId xmlns:a16="http://schemas.microsoft.com/office/drawing/2014/main" id="{8EAC34CF-2B1F-412D-8FAA-379BC5F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104"/>
              <a:ext cx="488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加 法</a:t>
              </a:r>
            </a:p>
          </p:txBody>
        </p:sp>
        <p:sp>
          <p:nvSpPr>
            <p:cNvPr id="81933" name="AutoShape 15">
              <a:extLst>
                <a:ext uri="{FF2B5EF4-FFF2-40B4-BE49-F238E27FC236}">
                  <a16:creationId xmlns:a16="http://schemas.microsoft.com/office/drawing/2014/main" id="{073E4C81-8BC3-4C73-B771-A1D5D3FE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2027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1934" name="AutoShape 16">
              <a:extLst>
                <a:ext uri="{FF2B5EF4-FFF2-40B4-BE49-F238E27FC236}">
                  <a16:creationId xmlns:a16="http://schemas.microsoft.com/office/drawing/2014/main" id="{1ACC40E2-8E3D-4AF3-9A2F-708F0A03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1062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1935" name="AutoShape 17">
              <a:extLst>
                <a:ext uri="{FF2B5EF4-FFF2-40B4-BE49-F238E27FC236}">
                  <a16:creationId xmlns:a16="http://schemas.microsoft.com/office/drawing/2014/main" id="{AC4979B5-FB01-40B6-A5E8-E15C652CE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" y="1483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1936" name="Line 18">
              <a:extLst>
                <a:ext uri="{FF2B5EF4-FFF2-40B4-BE49-F238E27FC236}">
                  <a16:creationId xmlns:a16="http://schemas.microsoft.com/office/drawing/2014/main" id="{8EE655F4-9949-45D1-B2E2-9034C9C31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1310"/>
              <a:ext cx="32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7" name="AutoShape 19">
              <a:extLst>
                <a:ext uri="{FF2B5EF4-FFF2-40B4-BE49-F238E27FC236}">
                  <a16:creationId xmlns:a16="http://schemas.microsoft.com/office/drawing/2014/main" id="{4B98EB8A-159B-42B9-A729-11558EBE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62"/>
              <a:ext cx="2705" cy="29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宋体" panose="02010600030101010101" pitchFamily="2" charset="-122"/>
                </a:rPr>
                <a:t>图2.33 浮点加减运算操作流程</a:t>
              </a:r>
            </a:p>
          </p:txBody>
        </p:sp>
        <p:sp>
          <p:nvSpPr>
            <p:cNvPr id="81938" name="Oval 20">
              <a:extLst>
                <a:ext uri="{FF2B5EF4-FFF2-40B4-BE49-F238E27FC236}">
                  <a16:creationId xmlns:a16="http://schemas.microsoft.com/office/drawing/2014/main" id="{DAB278E4-FDB7-4A47-95FA-A7A20F365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" y="2"/>
              <a:ext cx="443" cy="4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39" name="AutoShape 21">
              <a:extLst>
                <a:ext uri="{FF2B5EF4-FFF2-40B4-BE49-F238E27FC236}">
                  <a16:creationId xmlns:a16="http://schemas.microsoft.com/office/drawing/2014/main" id="{686AF2C7-175B-4279-8936-96026BCBE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" y="102"/>
              <a:ext cx="488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减 法</a:t>
              </a:r>
            </a:p>
          </p:txBody>
        </p:sp>
        <p:sp>
          <p:nvSpPr>
            <p:cNvPr id="81940" name="Oval 22">
              <a:extLst>
                <a:ext uri="{FF2B5EF4-FFF2-40B4-BE49-F238E27FC236}">
                  <a16:creationId xmlns:a16="http://schemas.microsoft.com/office/drawing/2014/main" id="{1FFD867D-3B3C-48DC-A190-9B425F3A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" y="0"/>
              <a:ext cx="443" cy="4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41" name="Line 23">
              <a:extLst>
                <a:ext uri="{FF2B5EF4-FFF2-40B4-BE49-F238E27FC236}">
                  <a16:creationId xmlns:a16="http://schemas.microsoft.com/office/drawing/2014/main" id="{E883E7A8-9EAD-4FFD-B2CF-F9E0F8BF9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3" y="1455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1942" name="Group 24">
              <a:extLst>
                <a:ext uri="{FF2B5EF4-FFF2-40B4-BE49-F238E27FC236}">
                  <a16:creationId xmlns:a16="http://schemas.microsoft.com/office/drawing/2014/main" id="{87D6AD71-4381-4444-BA80-333FECDD5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1" y="1709"/>
              <a:ext cx="1020" cy="287"/>
              <a:chOff x="0" y="0"/>
              <a:chExt cx="1020" cy="287"/>
            </a:xfrm>
          </p:grpSpPr>
          <p:sp>
            <p:nvSpPr>
              <p:cNvPr id="82041" name="AutoShape 25">
                <a:extLst>
                  <a:ext uri="{FF2B5EF4-FFF2-40B4-BE49-F238E27FC236}">
                    <a16:creationId xmlns:a16="http://schemas.microsoft.com/office/drawing/2014/main" id="{4C6F0822-101F-444F-9A12-ED7CDC72D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20" cy="287"/>
              </a:xfrm>
              <a:prstGeom prst="flowChartDecision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042" name="AutoShape 26">
                <a:extLst>
                  <a:ext uri="{FF2B5EF4-FFF2-40B4-BE49-F238E27FC236}">
                    <a16:creationId xmlns:a16="http://schemas.microsoft.com/office/drawing/2014/main" id="{644F409B-C7B1-4E44-95CA-52469130D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" y="34"/>
                <a:ext cx="570" cy="210"/>
              </a:xfrm>
              <a:prstGeom prst="flowChartProcess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1440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zh-CN" sz="1200" b="1">
                    <a:latin typeface="Times New Roman" panose="02020603050405020304" pitchFamily="18" charset="0"/>
                  </a:rPr>
                  <a:t>y = 0?</a:t>
                </a:r>
              </a:p>
            </p:txBody>
          </p:sp>
        </p:grpSp>
        <p:sp>
          <p:nvSpPr>
            <p:cNvPr id="81943" name="Line 27">
              <a:extLst>
                <a:ext uri="{FF2B5EF4-FFF2-40B4-BE49-F238E27FC236}">
                  <a16:creationId xmlns:a16="http://schemas.microsoft.com/office/drawing/2014/main" id="{A76D6840-C7C9-4E5B-B4D2-5440DAC61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" y="436"/>
              <a:ext cx="0" cy="5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4" name="Line 28">
              <a:extLst>
                <a:ext uri="{FF2B5EF4-FFF2-40B4-BE49-F238E27FC236}">
                  <a16:creationId xmlns:a16="http://schemas.microsoft.com/office/drawing/2014/main" id="{B7E445A0-B632-4199-B536-9FC89DA1E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7" y="2532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5" name="AutoShape 29">
              <a:extLst>
                <a:ext uri="{FF2B5EF4-FFF2-40B4-BE49-F238E27FC236}">
                  <a16:creationId xmlns:a16="http://schemas.microsoft.com/office/drawing/2014/main" id="{EFB3AF40-0210-41C8-982B-DEC20047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" y="2262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z←y</a:t>
              </a:r>
            </a:p>
          </p:txBody>
        </p:sp>
        <p:sp>
          <p:nvSpPr>
            <p:cNvPr id="81946" name="Line 30">
              <a:extLst>
                <a:ext uri="{FF2B5EF4-FFF2-40B4-BE49-F238E27FC236}">
                  <a16:creationId xmlns:a16="http://schemas.microsoft.com/office/drawing/2014/main" id="{D12A6DF7-DDFE-4F36-846D-51470C77B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" y="2531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7" name="Line 31">
              <a:extLst>
                <a:ext uri="{FF2B5EF4-FFF2-40B4-BE49-F238E27FC236}">
                  <a16:creationId xmlns:a16="http://schemas.microsoft.com/office/drawing/2014/main" id="{867E2020-CA29-4EC0-BEF3-CD2F85834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" y="1314"/>
              <a:ext cx="0" cy="9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8" name="Line 32">
              <a:extLst>
                <a:ext uri="{FF2B5EF4-FFF2-40B4-BE49-F238E27FC236}">
                  <a16:creationId xmlns:a16="http://schemas.microsoft.com/office/drawing/2014/main" id="{957C1487-8E19-47E0-9118-F903E23BA2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" y="2723"/>
              <a:ext cx="729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9" name="AutoShape 33">
              <a:extLst>
                <a:ext uri="{FF2B5EF4-FFF2-40B4-BE49-F238E27FC236}">
                  <a16:creationId xmlns:a16="http://schemas.microsoft.com/office/drawing/2014/main" id="{C162BA8D-27D9-407C-AD68-B6A342EE8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9" y="377"/>
              <a:ext cx="1245" cy="347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50" name="AutoShape 34">
              <a:extLst>
                <a:ext uri="{FF2B5EF4-FFF2-40B4-BE49-F238E27FC236}">
                  <a16:creationId xmlns:a16="http://schemas.microsoft.com/office/drawing/2014/main" id="{D532DA6D-6833-490B-9A2C-9A666B0BB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439"/>
              <a:ext cx="780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阶码相同?</a:t>
              </a:r>
            </a:p>
          </p:txBody>
        </p:sp>
        <p:sp>
          <p:nvSpPr>
            <p:cNvPr id="81951" name="Line 35">
              <a:extLst>
                <a:ext uri="{FF2B5EF4-FFF2-40B4-BE49-F238E27FC236}">
                  <a16:creationId xmlns:a16="http://schemas.microsoft.com/office/drawing/2014/main" id="{609CB5B5-4032-455C-97E5-62AD8D5C8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723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2" name="Line 36">
              <a:extLst>
                <a:ext uri="{FF2B5EF4-FFF2-40B4-BE49-F238E27FC236}">
                  <a16:creationId xmlns:a16="http://schemas.microsoft.com/office/drawing/2014/main" id="{E67B6C61-E037-440E-A322-0221AAEE6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5" y="2020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3" name="AutoShape 37">
              <a:extLst>
                <a:ext uri="{FF2B5EF4-FFF2-40B4-BE49-F238E27FC236}">
                  <a16:creationId xmlns:a16="http://schemas.microsoft.com/office/drawing/2014/main" id="{1813D22E-32EE-4FC2-9E34-553143A4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" y="2256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z←另一数</a:t>
              </a:r>
            </a:p>
          </p:txBody>
        </p:sp>
        <p:sp>
          <p:nvSpPr>
            <p:cNvPr id="81954" name="Line 38">
              <a:extLst>
                <a:ext uri="{FF2B5EF4-FFF2-40B4-BE49-F238E27FC236}">
                  <a16:creationId xmlns:a16="http://schemas.microsoft.com/office/drawing/2014/main" id="{B9D1E831-274A-4989-BB81-BAA704C1F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1" y="1456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5" name="AutoShape 39">
              <a:extLst>
                <a:ext uri="{FF2B5EF4-FFF2-40B4-BE49-F238E27FC236}">
                  <a16:creationId xmlns:a16="http://schemas.microsoft.com/office/drawing/2014/main" id="{318B7DDA-590D-4FEE-AC9B-C88EE3227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1680"/>
              <a:ext cx="1065" cy="347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56" name="AutoShape 40">
              <a:extLst>
                <a:ext uri="{FF2B5EF4-FFF2-40B4-BE49-F238E27FC236}">
                  <a16:creationId xmlns:a16="http://schemas.microsoft.com/office/drawing/2014/main" id="{A0784336-2F97-4EEC-9031-5E5EA4833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" y="1729"/>
              <a:ext cx="682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尾数= 0?</a:t>
              </a:r>
            </a:p>
          </p:txBody>
        </p:sp>
        <p:sp>
          <p:nvSpPr>
            <p:cNvPr id="81957" name="Line 41">
              <a:extLst>
                <a:ext uri="{FF2B5EF4-FFF2-40B4-BE49-F238E27FC236}">
                  <a16:creationId xmlns:a16="http://schemas.microsoft.com/office/drawing/2014/main" id="{1894F5F0-7610-4ADE-BEBB-A734990E8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5" y="2525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58" name="AutoShape 42">
              <a:extLst>
                <a:ext uri="{FF2B5EF4-FFF2-40B4-BE49-F238E27FC236}">
                  <a16:creationId xmlns:a16="http://schemas.microsoft.com/office/drawing/2014/main" id="{20CEAE87-495A-4236-AB51-C2D0E99C6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1616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1959" name="Line 43">
              <a:extLst>
                <a:ext uri="{FF2B5EF4-FFF2-40B4-BE49-F238E27FC236}">
                  <a16:creationId xmlns:a16="http://schemas.microsoft.com/office/drawing/2014/main" id="{0283009C-3604-4FDA-9378-BC941F0BE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5" y="177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0" name="Line 44">
              <a:extLst>
                <a:ext uri="{FF2B5EF4-FFF2-40B4-BE49-F238E27FC236}">
                  <a16:creationId xmlns:a16="http://schemas.microsoft.com/office/drawing/2014/main" id="{3D0E0117-9F82-467D-9A82-556F6EBDF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" y="1854"/>
              <a:ext cx="1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1" name="Line 45">
              <a:extLst>
                <a:ext uri="{FF2B5EF4-FFF2-40B4-BE49-F238E27FC236}">
                  <a16:creationId xmlns:a16="http://schemas.microsoft.com/office/drawing/2014/main" id="{941B1359-4C92-4A58-8122-E955EBB3D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2" y="1854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2" name="Line 46">
              <a:extLst>
                <a:ext uri="{FF2B5EF4-FFF2-40B4-BE49-F238E27FC236}">
                  <a16:creationId xmlns:a16="http://schemas.microsoft.com/office/drawing/2014/main" id="{E8A981EE-1115-4869-BF0A-86C4ABEA6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2" y="188"/>
              <a:ext cx="6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3" name="Line 47">
              <a:extLst>
                <a:ext uri="{FF2B5EF4-FFF2-40B4-BE49-F238E27FC236}">
                  <a16:creationId xmlns:a16="http://schemas.microsoft.com/office/drawing/2014/main" id="{A8CC0681-41BE-4FC4-BE60-186CF80A3E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0" y="181"/>
              <a:ext cx="0" cy="16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4" name="AutoShape 48">
              <a:extLst>
                <a:ext uri="{FF2B5EF4-FFF2-40B4-BE49-F238E27FC236}">
                  <a16:creationId xmlns:a16="http://schemas.microsoft.com/office/drawing/2014/main" id="{978F4AD5-FBB5-4579-8589-DEEE790B6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8" y="993"/>
              <a:ext cx="1001" cy="457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160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尾数加法</a:t>
              </a:r>
            </a:p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（带符号）</a:t>
              </a:r>
            </a:p>
          </p:txBody>
        </p:sp>
        <p:sp>
          <p:nvSpPr>
            <p:cNvPr id="81965" name="Line 49">
              <a:extLst>
                <a:ext uri="{FF2B5EF4-FFF2-40B4-BE49-F238E27FC236}">
                  <a16:creationId xmlns:a16="http://schemas.microsoft.com/office/drawing/2014/main" id="{9393B043-8C8D-4C46-A76A-B0F6051333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5" y="543"/>
              <a:ext cx="0" cy="4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6" name="Line 50">
              <a:extLst>
                <a:ext uri="{FF2B5EF4-FFF2-40B4-BE49-F238E27FC236}">
                  <a16:creationId xmlns:a16="http://schemas.microsoft.com/office/drawing/2014/main" id="{317F6145-46D6-466B-ADC6-2137A918A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020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7" name="AutoShape 51">
              <a:extLst>
                <a:ext uri="{FF2B5EF4-FFF2-40B4-BE49-F238E27FC236}">
                  <a16:creationId xmlns:a16="http://schemas.microsoft.com/office/drawing/2014/main" id="{1AEF1CE9-85DD-4C87-8F4D-0BB4CC99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" y="2256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z←0</a:t>
              </a:r>
            </a:p>
          </p:txBody>
        </p:sp>
        <p:sp>
          <p:nvSpPr>
            <p:cNvPr id="81968" name="Line 52">
              <a:extLst>
                <a:ext uri="{FF2B5EF4-FFF2-40B4-BE49-F238E27FC236}">
                  <a16:creationId xmlns:a16="http://schemas.microsoft.com/office/drawing/2014/main" id="{F1E051AB-FE38-4DAC-8AA4-6205194C7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6" y="1456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69" name="AutoShape 53">
              <a:extLst>
                <a:ext uri="{FF2B5EF4-FFF2-40B4-BE49-F238E27FC236}">
                  <a16:creationId xmlns:a16="http://schemas.microsoft.com/office/drawing/2014/main" id="{910A8435-3DC2-4361-8E68-3731AB571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1680"/>
              <a:ext cx="1065" cy="347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70" name="AutoShape 54">
              <a:extLst>
                <a:ext uri="{FF2B5EF4-FFF2-40B4-BE49-F238E27FC236}">
                  <a16:creationId xmlns:a16="http://schemas.microsoft.com/office/drawing/2014/main" id="{7D224A3A-EB73-451E-A43E-903898A97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" y="1729"/>
              <a:ext cx="682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尾数= 0?</a:t>
              </a:r>
            </a:p>
          </p:txBody>
        </p:sp>
        <p:sp>
          <p:nvSpPr>
            <p:cNvPr id="81971" name="Line 55">
              <a:extLst>
                <a:ext uri="{FF2B5EF4-FFF2-40B4-BE49-F238E27FC236}">
                  <a16:creationId xmlns:a16="http://schemas.microsoft.com/office/drawing/2014/main" id="{6FE276D5-2938-4911-AAF9-FB28A3F43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2525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2" name="AutoShape 56">
              <a:extLst>
                <a:ext uri="{FF2B5EF4-FFF2-40B4-BE49-F238E27FC236}">
                  <a16:creationId xmlns:a16="http://schemas.microsoft.com/office/drawing/2014/main" id="{9BB93F9A-2FFC-494C-A677-2EF11E67E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" y="999"/>
              <a:ext cx="978" cy="457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160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尾数右移1位</a:t>
              </a:r>
            </a:p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阶码加1</a:t>
              </a:r>
            </a:p>
          </p:txBody>
        </p:sp>
        <p:sp>
          <p:nvSpPr>
            <p:cNvPr id="81973" name="AutoShape 57">
              <a:extLst>
                <a:ext uri="{FF2B5EF4-FFF2-40B4-BE49-F238E27FC236}">
                  <a16:creationId xmlns:a16="http://schemas.microsoft.com/office/drawing/2014/main" id="{F186E996-2790-44A1-B81E-F2DCD65E8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420"/>
              <a:ext cx="1147" cy="310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74" name="AutoShape 58">
              <a:extLst>
                <a:ext uri="{FF2B5EF4-FFF2-40B4-BE49-F238E27FC236}">
                  <a16:creationId xmlns:a16="http://schemas.microsoft.com/office/drawing/2014/main" id="{FEAB7FAF-1839-43DC-8C03-2C573990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8" y="453"/>
              <a:ext cx="713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尾数上溢</a:t>
              </a:r>
            </a:p>
          </p:txBody>
        </p:sp>
        <p:sp>
          <p:nvSpPr>
            <p:cNvPr id="81975" name="Line 59">
              <a:extLst>
                <a:ext uri="{FF2B5EF4-FFF2-40B4-BE49-F238E27FC236}">
                  <a16:creationId xmlns:a16="http://schemas.microsoft.com/office/drawing/2014/main" id="{F50FAFFD-3786-4F14-9A5E-72726F7E7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4" y="729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6" name="Line 60">
              <a:extLst>
                <a:ext uri="{FF2B5EF4-FFF2-40B4-BE49-F238E27FC236}">
                  <a16:creationId xmlns:a16="http://schemas.microsoft.com/office/drawing/2014/main" id="{06F78A64-DADE-436C-9DB3-6910714A3B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9" y="2026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7" name="AutoShape 61">
              <a:extLst>
                <a:ext uri="{FF2B5EF4-FFF2-40B4-BE49-F238E27FC236}">
                  <a16:creationId xmlns:a16="http://schemas.microsoft.com/office/drawing/2014/main" id="{DDD2C3AF-4EC6-4C92-BE5B-30F4267EA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" y="2262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报告上溢</a:t>
              </a:r>
            </a:p>
          </p:txBody>
        </p:sp>
        <p:sp>
          <p:nvSpPr>
            <p:cNvPr id="81978" name="Line 62">
              <a:extLst>
                <a:ext uri="{FF2B5EF4-FFF2-40B4-BE49-F238E27FC236}">
                  <a16:creationId xmlns:a16="http://schemas.microsoft.com/office/drawing/2014/main" id="{72CE65D3-51BA-40FC-A2F2-5D34D4121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5" y="1462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79" name="AutoShape 63">
              <a:extLst>
                <a:ext uri="{FF2B5EF4-FFF2-40B4-BE49-F238E27FC236}">
                  <a16:creationId xmlns:a16="http://schemas.microsoft.com/office/drawing/2014/main" id="{EFE84C1D-0616-4F67-9E5A-9B722AE1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1686"/>
              <a:ext cx="1065" cy="347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80" name="AutoShape 64">
              <a:extLst>
                <a:ext uri="{FF2B5EF4-FFF2-40B4-BE49-F238E27FC236}">
                  <a16:creationId xmlns:a16="http://schemas.microsoft.com/office/drawing/2014/main" id="{7A6E142D-DBEF-4B74-AE8A-6C7B7B91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" y="1735"/>
              <a:ext cx="682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阶码上溢</a:t>
              </a:r>
            </a:p>
          </p:txBody>
        </p:sp>
        <p:sp>
          <p:nvSpPr>
            <p:cNvPr id="81981" name="Line 65">
              <a:extLst>
                <a:ext uri="{FF2B5EF4-FFF2-40B4-BE49-F238E27FC236}">
                  <a16:creationId xmlns:a16="http://schemas.microsoft.com/office/drawing/2014/main" id="{E0E8882D-B1E0-49BC-B8AE-F288B4442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9" y="2531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2" name="AutoShape 66">
              <a:extLst>
                <a:ext uri="{FF2B5EF4-FFF2-40B4-BE49-F238E27FC236}">
                  <a16:creationId xmlns:a16="http://schemas.microsoft.com/office/drawing/2014/main" id="{A3905A85-501F-49B0-883C-12BD83F99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" y="1614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1983" name="Line 67">
              <a:extLst>
                <a:ext uri="{FF2B5EF4-FFF2-40B4-BE49-F238E27FC236}">
                  <a16:creationId xmlns:a16="http://schemas.microsoft.com/office/drawing/2014/main" id="{D456C347-618F-4E5C-9E69-28CCD34AA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1" y="193"/>
              <a:ext cx="0" cy="2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4" name="Line 68">
              <a:extLst>
                <a:ext uri="{FF2B5EF4-FFF2-40B4-BE49-F238E27FC236}">
                  <a16:creationId xmlns:a16="http://schemas.microsoft.com/office/drawing/2014/main" id="{2D6649ED-4C7D-42BD-9D35-092E83854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" y="1860"/>
              <a:ext cx="1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5" name="Line 69">
              <a:extLst>
                <a:ext uri="{FF2B5EF4-FFF2-40B4-BE49-F238E27FC236}">
                  <a16:creationId xmlns:a16="http://schemas.microsoft.com/office/drawing/2014/main" id="{39B48516-6CCC-4EA1-AA2D-0F1214867D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6" y="1860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6" name="Line 70">
              <a:extLst>
                <a:ext uri="{FF2B5EF4-FFF2-40B4-BE49-F238E27FC236}">
                  <a16:creationId xmlns:a16="http://schemas.microsoft.com/office/drawing/2014/main" id="{7EC3C679-E231-4BAE-9080-1DBE7DEC49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6" y="194"/>
              <a:ext cx="6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7" name="Line 71">
              <a:extLst>
                <a:ext uri="{FF2B5EF4-FFF2-40B4-BE49-F238E27FC236}">
                  <a16:creationId xmlns:a16="http://schemas.microsoft.com/office/drawing/2014/main" id="{D421CDAC-D9C1-4376-A5CE-B11E621DB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4" y="187"/>
              <a:ext cx="0" cy="16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88" name="AutoShape 72">
              <a:extLst>
                <a:ext uri="{FF2B5EF4-FFF2-40B4-BE49-F238E27FC236}">
                  <a16:creationId xmlns:a16="http://schemas.microsoft.com/office/drawing/2014/main" id="{140A99CB-E1B2-455D-8514-4B44AC44E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9" y="1007"/>
              <a:ext cx="926" cy="457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160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尾数左移1位</a:t>
              </a:r>
            </a:p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阶码减1</a:t>
              </a:r>
            </a:p>
          </p:txBody>
        </p:sp>
        <p:sp>
          <p:nvSpPr>
            <p:cNvPr id="81989" name="Line 73">
              <a:extLst>
                <a:ext uri="{FF2B5EF4-FFF2-40B4-BE49-F238E27FC236}">
                  <a16:creationId xmlns:a16="http://schemas.microsoft.com/office/drawing/2014/main" id="{DFF21CA1-013A-4512-92E4-EF8A2973E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5" y="737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90" name="Line 74">
              <a:extLst>
                <a:ext uri="{FF2B5EF4-FFF2-40B4-BE49-F238E27FC236}">
                  <a16:creationId xmlns:a16="http://schemas.microsoft.com/office/drawing/2014/main" id="{FA6F8F0E-93E9-4B17-B3E0-7B76FFABE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0" y="2034"/>
              <a:ext cx="0" cy="2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91" name="AutoShape 75">
              <a:extLst>
                <a:ext uri="{FF2B5EF4-FFF2-40B4-BE49-F238E27FC236}">
                  <a16:creationId xmlns:a16="http://schemas.microsoft.com/office/drawing/2014/main" id="{686B9C2B-4090-4A13-B578-B15FF483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" y="2270"/>
              <a:ext cx="735" cy="270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报告下溢</a:t>
              </a:r>
            </a:p>
          </p:txBody>
        </p:sp>
        <p:sp>
          <p:nvSpPr>
            <p:cNvPr id="81992" name="Line 76">
              <a:extLst>
                <a:ext uri="{FF2B5EF4-FFF2-40B4-BE49-F238E27FC236}">
                  <a16:creationId xmlns:a16="http://schemas.microsoft.com/office/drawing/2014/main" id="{BE8CD66C-E7E0-4406-8AFC-58069057A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6" y="1470"/>
              <a:ext cx="0" cy="2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93" name="AutoShape 77">
              <a:extLst>
                <a:ext uri="{FF2B5EF4-FFF2-40B4-BE49-F238E27FC236}">
                  <a16:creationId xmlns:a16="http://schemas.microsoft.com/office/drawing/2014/main" id="{23C85E6E-8768-41ED-B34C-C822ACB06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1" y="1694"/>
              <a:ext cx="1065" cy="347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94" name="AutoShape 78">
              <a:extLst>
                <a:ext uri="{FF2B5EF4-FFF2-40B4-BE49-F238E27FC236}">
                  <a16:creationId xmlns:a16="http://schemas.microsoft.com/office/drawing/2014/main" id="{1205279B-AE07-4D9D-9348-07A7A76D2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" y="1743"/>
              <a:ext cx="682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阶码下溢</a:t>
              </a:r>
            </a:p>
          </p:txBody>
        </p:sp>
        <p:sp>
          <p:nvSpPr>
            <p:cNvPr id="81995" name="Line 79">
              <a:extLst>
                <a:ext uri="{FF2B5EF4-FFF2-40B4-BE49-F238E27FC236}">
                  <a16:creationId xmlns:a16="http://schemas.microsoft.com/office/drawing/2014/main" id="{3AA340B6-413F-4714-9C63-FAAE690FB8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0" y="2539"/>
              <a:ext cx="0" cy="1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96" name="AutoShape 80">
              <a:extLst>
                <a:ext uri="{FF2B5EF4-FFF2-40B4-BE49-F238E27FC236}">
                  <a16:creationId xmlns:a16="http://schemas.microsoft.com/office/drawing/2014/main" id="{D6A17F91-62A6-413E-9406-3C051A940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399"/>
              <a:ext cx="1217" cy="339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997" name="AutoShape 81">
              <a:extLst>
                <a:ext uri="{FF2B5EF4-FFF2-40B4-BE49-F238E27FC236}">
                  <a16:creationId xmlns:a16="http://schemas.microsoft.com/office/drawing/2014/main" id="{FB35E91F-11D3-495B-AEEE-2BA1A0946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8" y="445"/>
              <a:ext cx="773" cy="225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已是规格化</a:t>
              </a:r>
            </a:p>
          </p:txBody>
        </p:sp>
        <p:sp>
          <p:nvSpPr>
            <p:cNvPr id="81998" name="AutoShape 82">
              <a:extLst>
                <a:ext uri="{FF2B5EF4-FFF2-40B4-BE49-F238E27FC236}">
                  <a16:creationId xmlns:a16="http://schemas.microsoft.com/office/drawing/2014/main" id="{3DBB8924-EEA0-4FF5-B0EC-3245B75B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" y="1005"/>
              <a:ext cx="888" cy="457"/>
            </a:xfrm>
            <a:prstGeom prst="flowChartProcess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160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latin typeface="Times New Roman" panose="02020603050405020304" pitchFamily="18" charset="0"/>
                </a:rPr>
                <a:t>取指定位数，舍入处理</a:t>
              </a:r>
            </a:p>
          </p:txBody>
        </p:sp>
        <p:sp>
          <p:nvSpPr>
            <p:cNvPr id="81999" name="Line 83">
              <a:extLst>
                <a:ext uri="{FF2B5EF4-FFF2-40B4-BE49-F238E27FC236}">
                  <a16:creationId xmlns:a16="http://schemas.microsoft.com/office/drawing/2014/main" id="{81650ABB-30C9-4F90-8080-9D10DA0F1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" y="578"/>
              <a:ext cx="1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0" name="Line 84">
              <a:extLst>
                <a:ext uri="{FF2B5EF4-FFF2-40B4-BE49-F238E27FC236}">
                  <a16:creationId xmlns:a16="http://schemas.microsoft.com/office/drawing/2014/main" id="{D9650789-FDDC-4A11-8053-EDD08D571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5" y="205"/>
              <a:ext cx="0" cy="1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1" name="Line 85">
              <a:extLst>
                <a:ext uri="{FF2B5EF4-FFF2-40B4-BE49-F238E27FC236}">
                  <a16:creationId xmlns:a16="http://schemas.microsoft.com/office/drawing/2014/main" id="{ED688D7A-B509-4503-B260-A9670C40E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7" y="209"/>
              <a:ext cx="6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2" name="Line 86">
              <a:extLst>
                <a:ext uri="{FF2B5EF4-FFF2-40B4-BE49-F238E27FC236}">
                  <a16:creationId xmlns:a16="http://schemas.microsoft.com/office/drawing/2014/main" id="{73F8139F-3BF1-496B-8BE4-17BD1936AC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1" y="1859"/>
              <a:ext cx="1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3" name="Line 87">
              <a:extLst>
                <a:ext uri="{FF2B5EF4-FFF2-40B4-BE49-F238E27FC236}">
                  <a16:creationId xmlns:a16="http://schemas.microsoft.com/office/drawing/2014/main" id="{AFA2D95C-9F0B-4863-9E5B-3B39FA77E8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75" y="202"/>
              <a:ext cx="0" cy="16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4" name="AutoShape 88">
              <a:extLst>
                <a:ext uri="{FF2B5EF4-FFF2-40B4-BE49-F238E27FC236}">
                  <a16:creationId xmlns:a16="http://schemas.microsoft.com/office/drawing/2014/main" id="{4992D81F-C69B-4345-8434-2B50BC2FA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" y="324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05" name="AutoShape 89">
              <a:extLst>
                <a:ext uri="{FF2B5EF4-FFF2-40B4-BE49-F238E27FC236}">
                  <a16:creationId xmlns:a16="http://schemas.microsoft.com/office/drawing/2014/main" id="{14D7867F-DB15-4E4D-B729-795AE7A4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" y="739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06" name="AutoShape 90">
              <a:extLst>
                <a:ext uri="{FF2B5EF4-FFF2-40B4-BE49-F238E27FC236}">
                  <a16:creationId xmlns:a16="http://schemas.microsoft.com/office/drawing/2014/main" id="{CB817EB5-0F8A-433D-9ECC-AD7ADC073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8" y="349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07" name="Line 91">
              <a:extLst>
                <a:ext uri="{FF2B5EF4-FFF2-40B4-BE49-F238E27FC236}">
                  <a16:creationId xmlns:a16="http://schemas.microsoft.com/office/drawing/2014/main" id="{92FFFA1A-3406-4DC5-8C7C-2CCC822DB1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7" y="578"/>
              <a:ext cx="3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8" name="Line 92">
              <a:extLst>
                <a:ext uri="{FF2B5EF4-FFF2-40B4-BE49-F238E27FC236}">
                  <a16:creationId xmlns:a16="http://schemas.microsoft.com/office/drawing/2014/main" id="{4D20965A-079C-46A7-BF79-1CA7A603E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5" y="576"/>
              <a:ext cx="0" cy="4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09" name="AutoShape 93">
              <a:extLst>
                <a:ext uri="{FF2B5EF4-FFF2-40B4-BE49-F238E27FC236}">
                  <a16:creationId xmlns:a16="http://schemas.microsoft.com/office/drawing/2014/main" id="{DF6A1105-58FC-4D7A-B7AC-F124D289C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2014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10" name="AutoShape 94">
              <a:extLst>
                <a:ext uri="{FF2B5EF4-FFF2-40B4-BE49-F238E27FC236}">
                  <a16:creationId xmlns:a16="http://schemas.microsoft.com/office/drawing/2014/main" id="{0E2C60F6-0F5A-4DD1-9FB8-AFFF5F86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" y="2021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11" name="AutoShape 95">
              <a:extLst>
                <a:ext uri="{FF2B5EF4-FFF2-40B4-BE49-F238E27FC236}">
                  <a16:creationId xmlns:a16="http://schemas.microsoft.com/office/drawing/2014/main" id="{3E41D493-3162-4545-8665-7981335E0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7" y="1612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12" name="AutoShape 96">
              <a:extLst>
                <a:ext uri="{FF2B5EF4-FFF2-40B4-BE49-F238E27FC236}">
                  <a16:creationId xmlns:a16="http://schemas.microsoft.com/office/drawing/2014/main" id="{C77DB29C-70C9-4268-A479-43343305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1610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13" name="Line 97">
              <a:extLst>
                <a:ext uri="{FF2B5EF4-FFF2-40B4-BE49-F238E27FC236}">
                  <a16:creationId xmlns:a16="http://schemas.microsoft.com/office/drawing/2014/main" id="{96F97F7B-C3E6-4958-80DF-154860029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7" y="548"/>
              <a:ext cx="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14" name="AutoShape 98">
              <a:extLst>
                <a:ext uri="{FF2B5EF4-FFF2-40B4-BE49-F238E27FC236}">
                  <a16:creationId xmlns:a16="http://schemas.microsoft.com/office/drawing/2014/main" id="{BB0ED76C-4FCF-4173-8009-B387E5ED9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09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15" name="AutoShape 99">
              <a:extLst>
                <a:ext uri="{FF2B5EF4-FFF2-40B4-BE49-F238E27FC236}">
                  <a16:creationId xmlns:a16="http://schemas.microsoft.com/office/drawing/2014/main" id="{F9074E08-571F-4A81-9210-5D2892F9A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" y="712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16" name="AutoShape 100">
              <a:extLst>
                <a:ext uri="{FF2B5EF4-FFF2-40B4-BE49-F238E27FC236}">
                  <a16:creationId xmlns:a16="http://schemas.microsoft.com/office/drawing/2014/main" id="{F5C50D69-BBD3-4EAA-8D40-532512650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2" y="1622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17" name="AutoShape 101">
              <a:extLst>
                <a:ext uri="{FF2B5EF4-FFF2-40B4-BE49-F238E27FC236}">
                  <a16:creationId xmlns:a16="http://schemas.microsoft.com/office/drawing/2014/main" id="{E2C60E71-4CBB-4161-BAEB-433CF057E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" y="2020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18" name="AutoShape 102">
              <a:extLst>
                <a:ext uri="{FF2B5EF4-FFF2-40B4-BE49-F238E27FC236}">
                  <a16:creationId xmlns:a16="http://schemas.microsoft.com/office/drawing/2014/main" id="{FD88BBBF-0CA7-4C82-B66F-E7D00E65B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9" y="2026"/>
              <a:ext cx="31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是</a:t>
              </a:r>
            </a:p>
          </p:txBody>
        </p:sp>
        <p:sp>
          <p:nvSpPr>
            <p:cNvPr id="82019" name="Line 103">
              <a:extLst>
                <a:ext uri="{FF2B5EF4-FFF2-40B4-BE49-F238E27FC236}">
                  <a16:creationId xmlns:a16="http://schemas.microsoft.com/office/drawing/2014/main" id="{A0E7950C-3C07-4BA2-B5E7-7A9B25649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0" y="1464"/>
              <a:ext cx="0" cy="1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0" name="AutoShape 104">
              <a:extLst>
                <a:ext uri="{FF2B5EF4-FFF2-40B4-BE49-F238E27FC236}">
                  <a16:creationId xmlns:a16="http://schemas.microsoft.com/office/drawing/2014/main" id="{CD7EE4B3-C6BD-4361-A493-F19BAD409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" y="720"/>
              <a:ext cx="322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否</a:t>
              </a:r>
            </a:p>
          </p:txBody>
        </p:sp>
        <p:sp>
          <p:nvSpPr>
            <p:cNvPr id="82021" name="Line 105">
              <a:extLst>
                <a:ext uri="{FF2B5EF4-FFF2-40B4-BE49-F238E27FC236}">
                  <a16:creationId xmlns:a16="http://schemas.microsoft.com/office/drawing/2014/main" id="{A9421BCE-3567-405B-AF27-573DD0BC04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" y="2725"/>
              <a:ext cx="0" cy="1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2" name="AutoShape 106">
              <a:extLst>
                <a:ext uri="{FF2B5EF4-FFF2-40B4-BE49-F238E27FC236}">
                  <a16:creationId xmlns:a16="http://schemas.microsoft.com/office/drawing/2014/main" id="{70AC71E1-DE42-429A-9E83-A2D211304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980"/>
              <a:ext cx="488" cy="21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200" b="1">
                  <a:latin typeface="Times New Roman" panose="02020603050405020304" pitchFamily="18" charset="0"/>
                </a:rPr>
                <a:t>结 束</a:t>
              </a:r>
            </a:p>
          </p:txBody>
        </p:sp>
        <p:sp>
          <p:nvSpPr>
            <p:cNvPr id="82023" name="Oval 107">
              <a:extLst>
                <a:ext uri="{FF2B5EF4-FFF2-40B4-BE49-F238E27FC236}">
                  <a16:creationId xmlns:a16="http://schemas.microsoft.com/office/drawing/2014/main" id="{629FA9FB-A0DD-4525-B27A-0AE6A48B8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2870"/>
              <a:ext cx="443" cy="4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024" name="AutoShape 108">
              <a:extLst>
                <a:ext uri="{FF2B5EF4-FFF2-40B4-BE49-F238E27FC236}">
                  <a16:creationId xmlns:a16="http://schemas.microsoft.com/office/drawing/2014/main" id="{365EA17A-3BC0-4DCB-9116-D4AFC24AE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2835"/>
              <a:ext cx="880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0操作数检查</a:t>
              </a:r>
            </a:p>
          </p:txBody>
        </p:sp>
        <p:sp>
          <p:nvSpPr>
            <p:cNvPr id="82025" name="AutoShape 109">
              <a:extLst>
                <a:ext uri="{FF2B5EF4-FFF2-40B4-BE49-F238E27FC236}">
                  <a16:creationId xmlns:a16="http://schemas.microsoft.com/office/drawing/2014/main" id="{396323B5-A758-4B46-835C-A0AC5F34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2832"/>
              <a:ext cx="737" cy="213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对阶操作</a:t>
              </a:r>
            </a:p>
          </p:txBody>
        </p:sp>
        <p:sp>
          <p:nvSpPr>
            <p:cNvPr id="82026" name="AutoShape 110">
              <a:extLst>
                <a:ext uri="{FF2B5EF4-FFF2-40B4-BE49-F238E27FC236}">
                  <a16:creationId xmlns:a16="http://schemas.microsoft.com/office/drawing/2014/main" id="{DBB45433-A037-40CD-9BC6-A129EBE4B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2837"/>
              <a:ext cx="655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尾数加减</a:t>
              </a:r>
            </a:p>
          </p:txBody>
        </p:sp>
        <p:sp>
          <p:nvSpPr>
            <p:cNvPr id="82027" name="AutoShape 111">
              <a:extLst>
                <a:ext uri="{FF2B5EF4-FFF2-40B4-BE49-F238E27FC236}">
                  <a16:creationId xmlns:a16="http://schemas.microsoft.com/office/drawing/2014/main" id="{7FA7FED7-9E0E-4AF6-B814-69441963F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" y="2833"/>
              <a:ext cx="767" cy="220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2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结果规格化</a:t>
              </a:r>
            </a:p>
          </p:txBody>
        </p:sp>
        <p:sp>
          <p:nvSpPr>
            <p:cNvPr id="82028" name="Line 112">
              <a:extLst>
                <a:ext uri="{FF2B5EF4-FFF2-40B4-BE49-F238E27FC236}">
                  <a16:creationId xmlns:a16="http://schemas.microsoft.com/office/drawing/2014/main" id="{34773EB9-9BE3-44C6-BADE-98079BFB3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" y="2873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29" name="Line 113">
              <a:extLst>
                <a:ext uri="{FF2B5EF4-FFF2-40B4-BE49-F238E27FC236}">
                  <a16:creationId xmlns:a16="http://schemas.microsoft.com/office/drawing/2014/main" id="{EC84EF24-E607-4A66-A069-9AF6F12B4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0" y="2873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0" name="Line 114">
              <a:extLst>
                <a:ext uri="{FF2B5EF4-FFF2-40B4-BE49-F238E27FC236}">
                  <a16:creationId xmlns:a16="http://schemas.microsoft.com/office/drawing/2014/main" id="{E1AD7A5D-4701-43AF-ABEC-152326789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3" y="2880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1" name="Line 115">
              <a:extLst>
                <a:ext uri="{FF2B5EF4-FFF2-40B4-BE49-F238E27FC236}">
                  <a16:creationId xmlns:a16="http://schemas.microsoft.com/office/drawing/2014/main" id="{DBFDB523-8C06-4550-848F-F8BB1C0B1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8" y="2874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2" name="Line 116">
              <a:extLst>
                <a:ext uri="{FF2B5EF4-FFF2-40B4-BE49-F238E27FC236}">
                  <a16:creationId xmlns:a16="http://schemas.microsoft.com/office/drawing/2014/main" id="{3F08B2C7-D199-4187-81E3-890879DE3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9" y="2873"/>
              <a:ext cx="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3" name="Line 117">
              <a:extLst>
                <a:ext uri="{FF2B5EF4-FFF2-40B4-BE49-F238E27FC236}">
                  <a16:creationId xmlns:a16="http://schemas.microsoft.com/office/drawing/2014/main" id="{85DE9967-0BBD-4D25-988A-6EB559705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5" y="2963"/>
              <a:ext cx="2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4" name="Line 118">
              <a:extLst>
                <a:ext uri="{FF2B5EF4-FFF2-40B4-BE49-F238E27FC236}">
                  <a16:creationId xmlns:a16="http://schemas.microsoft.com/office/drawing/2014/main" id="{3ABBD01E-E9CE-4BD8-9E07-10DDA4436D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9" y="2963"/>
              <a:ext cx="2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5" name="Line 119">
              <a:extLst>
                <a:ext uri="{FF2B5EF4-FFF2-40B4-BE49-F238E27FC236}">
                  <a16:creationId xmlns:a16="http://schemas.microsoft.com/office/drawing/2014/main" id="{185F54DE-8994-4EA2-AD58-980DE79286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1" y="2962"/>
              <a:ext cx="2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6" name="Line 120">
              <a:extLst>
                <a:ext uri="{FF2B5EF4-FFF2-40B4-BE49-F238E27FC236}">
                  <a16:creationId xmlns:a16="http://schemas.microsoft.com/office/drawing/2014/main" id="{1B924D15-EC99-4310-B697-58BED4F33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6" y="2965"/>
              <a:ext cx="2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7" name="Line 121">
              <a:extLst>
                <a:ext uri="{FF2B5EF4-FFF2-40B4-BE49-F238E27FC236}">
                  <a16:creationId xmlns:a16="http://schemas.microsoft.com/office/drawing/2014/main" id="{64D7E6EC-0825-4C13-BE4B-F0EADBE9D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5" y="2965"/>
              <a:ext cx="2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8" name="Line 122">
              <a:extLst>
                <a:ext uri="{FF2B5EF4-FFF2-40B4-BE49-F238E27FC236}">
                  <a16:creationId xmlns:a16="http://schemas.microsoft.com/office/drawing/2014/main" id="{772A69D3-A2A8-4DC8-B952-243BF6C1D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1" y="2966"/>
              <a:ext cx="2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39" name="Line 123">
              <a:extLst>
                <a:ext uri="{FF2B5EF4-FFF2-40B4-BE49-F238E27FC236}">
                  <a16:creationId xmlns:a16="http://schemas.microsoft.com/office/drawing/2014/main" id="{F560156A-F72B-4FC4-AC47-D661B40CD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70" y="2966"/>
              <a:ext cx="10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stealth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40" name="Line 124">
              <a:extLst>
                <a:ext uri="{FF2B5EF4-FFF2-40B4-BE49-F238E27FC236}">
                  <a16:creationId xmlns:a16="http://schemas.microsoft.com/office/drawing/2014/main" id="{87ABA0FB-4B6D-4D76-8DB1-7948F06CA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2966"/>
              <a:ext cx="105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>
            <a:extLst>
              <a:ext uri="{FF2B5EF4-FFF2-40B4-BE49-F238E27FC236}">
                <a16:creationId xmlns:a16="http://schemas.microsoft.com/office/drawing/2014/main" id="{65A03EF6-1926-4F41-BD33-94A9F2999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2578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latin typeface="Times New Roman" panose="02020603050405020304" pitchFamily="18" charset="0"/>
              </a:rPr>
              <a:t>上式中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000" b="1">
                <a:latin typeface="Times New Roman" panose="02020603050405020304" pitchFamily="18" charset="0"/>
              </a:rPr>
              <a:t>表示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b="1">
                <a:latin typeface="Times New Roman" panose="02020603050405020304" pitchFamily="18" charset="0"/>
              </a:rPr>
              <a:t>右移一位后移出的最低位尾数（不要丢弃！）</a:t>
            </a:r>
            <a:r>
              <a:rPr lang="zh-CN" altLang="en-US" sz="2400" b="1"/>
              <a:t> </a:t>
            </a:r>
          </a:p>
        </p:txBody>
      </p:sp>
      <p:sp>
        <p:nvSpPr>
          <p:cNvPr id="82947" name="Rectangle 5">
            <a:extLst>
              <a:ext uri="{FF2B5EF4-FFF2-40B4-BE49-F238E27FC236}">
                <a16:creationId xmlns:a16="http://schemas.microsoft.com/office/drawing/2014/main" id="{1495A3D2-A876-4E26-9316-559D57528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8610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2.34】</a:t>
            </a: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设二进制数</a:t>
            </a:r>
            <a:r>
              <a:rPr lang="en-US" altLang="zh-CN" sz="2000" b="1">
                <a:latin typeface="Times New Roman" panose="02020603050405020304" pitchFamily="18" charset="0"/>
              </a:rPr>
              <a:t>x=2</a:t>
            </a:r>
            <a:r>
              <a:rPr lang="en-US" altLang="zh-CN" sz="2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010</a:t>
            </a:r>
            <a:r>
              <a:rPr lang="en-US" altLang="zh-CN" sz="2000" b="1">
                <a:latin typeface="Times New Roman" panose="02020603050405020304" pitchFamily="18" charset="0"/>
              </a:rPr>
              <a:t>×0.10010010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y=2</a:t>
            </a:r>
            <a:r>
              <a:rPr lang="en-US" altLang="zh-CN" sz="2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011</a:t>
            </a:r>
            <a:r>
              <a:rPr lang="en-US" altLang="zh-CN" sz="2000" b="1">
                <a:latin typeface="Times New Roman" panose="02020603050405020304" pitchFamily="18" charset="0"/>
              </a:rPr>
              <a:t>×(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0.11110111)</a:t>
            </a:r>
            <a:r>
              <a:rPr lang="zh-CN" altLang="en-US" sz="2000" b="1">
                <a:latin typeface="Times New Roman" panose="02020603050405020304" pitchFamily="18" charset="0"/>
              </a:rPr>
              <a:t>，阶</a:t>
            </a:r>
            <a:r>
              <a:rPr lang="en-US" altLang="zh-CN" sz="2000" b="1">
                <a:latin typeface="Times New Roman" panose="02020603050405020304" pitchFamily="18" charset="0"/>
              </a:rPr>
              <a:t>6</a:t>
            </a:r>
            <a:r>
              <a:rPr lang="zh-CN" altLang="en-US" sz="2000" b="1">
                <a:latin typeface="Times New Roman" panose="02020603050405020304" pitchFamily="18" charset="0"/>
              </a:rPr>
              <a:t>位（包括</a:t>
            </a: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</a:rPr>
              <a:t>位阶符），尾数</a:t>
            </a:r>
            <a:r>
              <a:rPr lang="en-US" altLang="zh-CN" sz="2000" b="1">
                <a:latin typeface="Times New Roman" panose="02020603050405020304" pitchFamily="18" charset="0"/>
              </a:rPr>
              <a:t>10</a:t>
            </a:r>
            <a:r>
              <a:rPr lang="zh-CN" altLang="en-US" sz="2000" b="1">
                <a:latin typeface="Times New Roman" panose="02020603050405020304" pitchFamily="18" charset="0"/>
              </a:rPr>
              <a:t>位</a:t>
            </a:r>
            <a:r>
              <a:rPr lang="en-US" altLang="zh-CN" sz="2000" b="1">
                <a:latin typeface="Times New Roman" panose="02020603050405020304" pitchFamily="18" charset="0"/>
              </a:rPr>
              <a:t>(</a:t>
            </a:r>
            <a:r>
              <a:rPr lang="zh-CN" altLang="en-US" sz="2000" b="1">
                <a:latin typeface="Times New Roman" panose="02020603050405020304" pitchFamily="18" charset="0"/>
              </a:rPr>
              <a:t>包括</a:t>
            </a:r>
            <a:r>
              <a:rPr lang="en-US" altLang="zh-CN" sz="2000" b="1">
                <a:latin typeface="Times New Roman" panose="02020603050405020304" pitchFamily="18" charset="0"/>
              </a:rPr>
              <a:t>2</a:t>
            </a:r>
            <a:r>
              <a:rPr lang="zh-CN" altLang="en-US" sz="2000" b="1">
                <a:latin typeface="Times New Roman" panose="02020603050405020304" pitchFamily="18" charset="0"/>
              </a:rPr>
              <a:t>位尾符），用补码浮点运算求</a:t>
            </a:r>
            <a:r>
              <a:rPr lang="en-US" altLang="zh-CN" sz="2000" b="1">
                <a:latin typeface="Times New Roman" panose="02020603050405020304" pitchFamily="18" charset="0"/>
              </a:rPr>
              <a:t>x+y</a:t>
            </a:r>
            <a:r>
              <a:rPr lang="zh-CN" altLang="en-US" sz="2000" b="1">
                <a:latin typeface="Times New Roman" panose="02020603050405020304" pitchFamily="18" charset="0"/>
              </a:rPr>
              <a:t>的值。</a:t>
            </a:r>
          </a:p>
        </p:txBody>
      </p:sp>
      <p:sp>
        <p:nvSpPr>
          <p:cNvPr id="82948" name="Rectangle 6">
            <a:extLst>
              <a:ext uri="{FF2B5EF4-FFF2-40B4-BE49-F238E27FC236}">
                <a16:creationId xmlns:a16="http://schemas.microsoft.com/office/drawing/2014/main" id="{69692BBC-ECBC-4CDE-BA6C-D669799A8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0"/>
            <a:ext cx="6191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解：</a:t>
            </a:r>
            <a:r>
              <a:rPr lang="zh-CN" altLang="en-US" sz="2000" b="1">
                <a:latin typeface="宋体" panose="02010600030101010101" pitchFamily="2" charset="-122"/>
              </a:rPr>
              <a:t>从给定条件得到</a:t>
            </a:r>
            <a:r>
              <a:rPr lang="en-US" altLang="zh-CN" sz="2000" b="1">
                <a:latin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个操作数浮点表示的机器数为：</a:t>
            </a:r>
          </a:p>
        </p:txBody>
      </p:sp>
      <p:sp>
        <p:nvSpPr>
          <p:cNvPr id="82949" name="Rectangle 7">
            <a:extLst>
              <a:ext uri="{FF2B5EF4-FFF2-40B4-BE49-F238E27FC236}">
                <a16:creationId xmlns:a16="http://schemas.microsoft.com/office/drawing/2014/main" id="{0AA46DC2-33E7-42FE-8791-170243C64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4373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latin typeface="Times New Roman" panose="02020603050405020304" pitchFamily="18" charset="0"/>
              </a:rPr>
              <a:t>[x]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00.10010010</a:t>
            </a:r>
          </a:p>
        </p:txBody>
      </p:sp>
      <p:sp>
        <p:nvSpPr>
          <p:cNvPr id="82950" name="Rectangle 8">
            <a:extLst>
              <a:ext uri="{FF2B5EF4-FFF2-40B4-BE49-F238E27FC236}">
                <a16:creationId xmlns:a16="http://schemas.microsoft.com/office/drawing/2014/main" id="{7E1EA91C-AD25-4674-8BC0-5514DEBA9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590800"/>
            <a:ext cx="566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latin typeface="Times New Roman" panose="02020603050405020304" pitchFamily="18" charset="0"/>
              </a:rPr>
              <a:t>[y]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1101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11.00001001</a:t>
            </a:r>
          </a:p>
        </p:txBody>
      </p:sp>
      <p:sp>
        <p:nvSpPr>
          <p:cNvPr id="82951" name="Rectangle 9">
            <a:extLst>
              <a:ext uri="{FF2B5EF4-FFF2-40B4-BE49-F238E27FC236}">
                <a16:creationId xmlns:a16="http://schemas.microsoft.com/office/drawing/2014/main" id="{953F245B-033F-4CCD-980B-6AD8039B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24200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宋体" panose="02010600030101010101" pitchFamily="2" charset="-122"/>
              </a:rPr>
              <a:t>(1) </a:t>
            </a:r>
            <a:r>
              <a:rPr lang="zh-CN" altLang="en-US" sz="2000" b="1">
                <a:latin typeface="宋体" panose="02010600030101010101" pitchFamily="2" charset="-122"/>
              </a:rPr>
              <a:t>求阶差并对阶</a:t>
            </a:r>
          </a:p>
        </p:txBody>
      </p:sp>
      <p:sp>
        <p:nvSpPr>
          <p:cNvPr id="82952" name="Rectangle 10">
            <a:extLst>
              <a:ext uri="{FF2B5EF4-FFF2-40B4-BE49-F238E27FC236}">
                <a16:creationId xmlns:a16="http://schemas.microsoft.com/office/drawing/2014/main" id="{1E2040C6-1558-466A-81E7-9697EF91E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657600"/>
            <a:ext cx="5313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[ΔE]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=[E</a:t>
            </a:r>
            <a:r>
              <a:rPr lang="en-US" altLang="zh-CN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+[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 E</a:t>
            </a:r>
            <a:r>
              <a:rPr lang="en-US" altLang="zh-CN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b="1">
                <a:latin typeface="Times New Roman" panose="02020603050405020304" pitchFamily="18" charset="0"/>
              </a:rPr>
              <a:t>111110+000011=000001</a:t>
            </a:r>
          </a:p>
        </p:txBody>
      </p:sp>
      <p:sp>
        <p:nvSpPr>
          <p:cNvPr id="82953" name="Rectangle 11">
            <a:extLst>
              <a:ext uri="{FF2B5EF4-FFF2-40B4-BE49-F238E27FC236}">
                <a16:creationId xmlns:a16="http://schemas.microsoft.com/office/drawing/2014/main" id="{5C58AB45-479B-49D3-B34B-13EF646F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267200"/>
            <a:ext cx="5799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即</a:t>
            </a:r>
            <a:r>
              <a:rPr lang="en-US" altLang="zh-CN" sz="2000" b="1">
                <a:latin typeface="Times New Roman" panose="02020603050405020304" pitchFamily="18" charset="0"/>
              </a:rPr>
              <a:t>ΔE=1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y</a:t>
            </a:r>
            <a:r>
              <a:rPr lang="zh-CN" altLang="en-US" sz="2000" b="1">
                <a:latin typeface="Times New Roman" panose="02020603050405020304" pitchFamily="18" charset="0"/>
              </a:rPr>
              <a:t>的阶码小，应将</a:t>
            </a:r>
            <a:r>
              <a:rPr lang="en-US" altLang="zh-CN" sz="2000" b="1">
                <a:latin typeface="Times New Roman" panose="02020603050405020304" pitchFamily="18" charset="0"/>
              </a:rPr>
              <a:t>M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y</a:t>
            </a:r>
            <a:r>
              <a:rPr lang="zh-CN" altLang="en-US" sz="2000" b="1">
                <a:latin typeface="Times New Roman" panose="02020603050405020304" pitchFamily="18" charset="0"/>
              </a:rPr>
              <a:t>右移一位，</a:t>
            </a: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y</a:t>
            </a:r>
            <a:r>
              <a:rPr lang="zh-CN" altLang="en-US" sz="2000" b="1">
                <a:latin typeface="Times New Roman" panose="02020603050405020304" pitchFamily="18" charset="0"/>
              </a:rPr>
              <a:t>加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2954" name="Rectangle 12">
            <a:extLst>
              <a:ext uri="{FF2B5EF4-FFF2-40B4-BE49-F238E27FC236}">
                <a16:creationId xmlns:a16="http://schemas.microsoft.com/office/drawing/2014/main" id="{B8D7CDF4-847A-44EE-8CA2-96F4196C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724400"/>
            <a:ext cx="3562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</a:rPr>
              <a:t>[y]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11.10000100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rPr>
              <a:t>(1)</a:t>
            </a: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DFFAF3C8-91EE-4BBF-AC37-95CC2E4BB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546725"/>
            <a:ext cx="6934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800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由于两位阶符为</a:t>
            </a:r>
            <a:r>
              <a:rPr lang="en-US" altLang="zh-CN" sz="2000" b="1">
                <a:latin typeface="Times New Roman" panose="02020603050405020304" pitchFamily="18" charset="0"/>
              </a:rPr>
              <a:t>11</a:t>
            </a:r>
            <a:r>
              <a:rPr lang="zh-CN" altLang="en-US" sz="2000" b="1">
                <a:latin typeface="Times New Roman" panose="02020603050405020304" pitchFamily="18" charset="0"/>
              </a:rPr>
              <a:t>，不是</a:t>
            </a:r>
            <a:r>
              <a:rPr lang="en-US" altLang="zh-CN" sz="2000" b="1">
                <a:latin typeface="Times New Roman" panose="02020603050405020304" pitchFamily="18" charset="0"/>
              </a:rPr>
              <a:t>01</a:t>
            </a:r>
            <a:r>
              <a:rPr lang="zh-CN" altLang="en-US" sz="2000" b="1">
                <a:latin typeface="Times New Roman" panose="02020603050405020304" pitchFamily="18" charset="0"/>
              </a:rPr>
              <a:t>，因此无溢出。</a:t>
            </a:r>
          </a:p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最终的结果为 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x+y=2</a:t>
            </a:r>
            <a:r>
              <a:rPr lang="en-US" altLang="zh-CN" sz="2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 101</a:t>
            </a:r>
            <a:r>
              <a:rPr lang="en-US" altLang="zh-CN" sz="2000" b="1">
                <a:latin typeface="Times New Roman" panose="02020603050405020304" pitchFamily="18" charset="0"/>
              </a:rPr>
              <a:t>×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0. 10110100</a:t>
            </a:r>
            <a:r>
              <a:rPr lang="en-US" altLang="zh-CN" sz="2400" b="1"/>
              <a:t> </a:t>
            </a:r>
          </a:p>
        </p:txBody>
      </p:sp>
      <p:grpSp>
        <p:nvGrpSpPr>
          <p:cNvPr id="83971" name="Group 3">
            <a:extLst>
              <a:ext uri="{FF2B5EF4-FFF2-40B4-BE49-F238E27FC236}">
                <a16:creationId xmlns:a16="http://schemas.microsoft.com/office/drawing/2014/main" id="{9F870C80-5260-4893-8448-E53A19B6E75E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762000"/>
            <a:ext cx="3581400" cy="1066800"/>
            <a:chOff x="0" y="0"/>
            <a:chExt cx="2130" cy="945"/>
          </a:xfrm>
        </p:grpSpPr>
        <p:sp>
          <p:nvSpPr>
            <p:cNvPr id="83976" name="Text Box 6">
              <a:extLst>
                <a:ext uri="{FF2B5EF4-FFF2-40B4-BE49-F238E27FC236}">
                  <a16:creationId xmlns:a16="http://schemas.microsoft.com/office/drawing/2014/main" id="{90ABE4D1-8A5A-4848-A5D8-9BF82FB44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13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00. 10010010</a:t>
              </a:r>
            </a:p>
            <a:p>
              <a:pPr algn="just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+ 11. 10000100 (1) </a:t>
              </a:r>
            </a:p>
            <a:p>
              <a:pPr algn="just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00. 00010110 (1)</a:t>
              </a:r>
              <a:endParaRPr lang="en-US" altLang="zh-CN" sz="2000" b="1"/>
            </a:p>
          </p:txBody>
        </p:sp>
        <p:sp>
          <p:nvSpPr>
            <p:cNvPr id="83977" name="Line 5">
              <a:extLst>
                <a:ext uri="{FF2B5EF4-FFF2-40B4-BE49-F238E27FC236}">
                  <a16:creationId xmlns:a16="http://schemas.microsoft.com/office/drawing/2014/main" id="{6858504E-95C7-49F8-B001-43EF50ECA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" y="615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3972" name="Rectangle 10">
            <a:extLst>
              <a:ext uri="{FF2B5EF4-FFF2-40B4-BE49-F238E27FC236}">
                <a16:creationId xmlns:a16="http://schemas.microsoft.com/office/drawing/2014/main" id="{AC11877A-CDD2-44AB-992E-69CE6A9FA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280988"/>
            <a:ext cx="423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）将对阶后的尾数相加</a:t>
            </a:r>
          </a:p>
        </p:txBody>
      </p:sp>
      <p:sp>
        <p:nvSpPr>
          <p:cNvPr id="83973" name="Rectangle 11">
            <a:extLst>
              <a:ext uri="{FF2B5EF4-FFF2-40B4-BE49-F238E27FC236}">
                <a16:creationId xmlns:a16="http://schemas.microsoft.com/office/drawing/2014/main" id="{62C57B75-2A9C-4403-8AD4-2C0B70E56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33588"/>
            <a:ext cx="375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3</a:t>
            </a:r>
            <a:r>
              <a:rPr lang="zh-CN" altLang="en-US" sz="2000" b="1">
                <a:latin typeface="宋体" panose="02010600030101010101" pitchFamily="2" charset="-122"/>
              </a:rPr>
              <a:t>）规格化处理并舍入</a:t>
            </a:r>
          </a:p>
        </p:txBody>
      </p:sp>
      <p:sp>
        <p:nvSpPr>
          <p:cNvPr id="83974" name="Rectangle 12">
            <a:extLst>
              <a:ext uri="{FF2B5EF4-FFF2-40B4-BE49-F238E27FC236}">
                <a16:creationId xmlns:a16="http://schemas.microsoft.com/office/drawing/2014/main" id="{4A337879-A0F0-4EA5-98BF-A165F95C1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420938"/>
            <a:ext cx="7924800" cy="249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</a:rPr>
              <a:t>      运算结果尾数不是规格化，此处应执行左规处理，</a:t>
            </a:r>
          </a:p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</a:rPr>
              <a:t>尾数左移</a:t>
            </a:r>
            <a:r>
              <a:rPr lang="en-US" altLang="zh-CN" sz="2000" b="1"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latin typeface="Times New Roman" panose="02020603050405020304" pitchFamily="18" charset="0"/>
              </a:rPr>
              <a:t>位    </a:t>
            </a:r>
            <a:r>
              <a:rPr lang="en-US" altLang="zh-CN" sz="2000" b="1">
                <a:latin typeface="Times New Roman" panose="02020603050405020304" pitchFamily="18" charset="0"/>
              </a:rPr>
              <a:t>00.00010110</a:t>
            </a:r>
            <a:r>
              <a:rPr lang="zh-CN" altLang="en-US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）</a:t>
            </a:r>
            <a:r>
              <a:rPr lang="zh-CN" altLang="en-US" sz="2400" b="1">
                <a:latin typeface="宋体" panose="02010600030101010101" pitchFamily="2" charset="-122"/>
              </a:rPr>
              <a:t>→</a:t>
            </a:r>
            <a:r>
              <a:rPr lang="zh-CN" altLang="en-US" sz="2000" b="1">
                <a:latin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</a:rPr>
              <a:t>00. 10110100</a:t>
            </a:r>
          </a:p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</a:rPr>
              <a:t>阶码减</a:t>
            </a:r>
            <a:r>
              <a:rPr lang="en-US" altLang="zh-CN" sz="2000" b="1">
                <a:latin typeface="Times New Roman" panose="02020603050405020304" pitchFamily="18" charset="0"/>
              </a:rPr>
              <a:t>3,  </a:t>
            </a:r>
            <a:r>
              <a:rPr lang="zh-CN" altLang="en-US" sz="2000" b="1">
                <a:latin typeface="Times New Roman" panose="02020603050405020304" pitchFamily="18" charset="0"/>
              </a:rPr>
              <a:t>用加二进制数</a:t>
            </a:r>
            <a:r>
              <a:rPr lang="en-US" altLang="zh-CN" sz="2000" b="1">
                <a:latin typeface="Times New Roman" panose="02020603050405020304" pitchFamily="18" charset="0"/>
              </a:rPr>
              <a:t>[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11]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latin typeface="Times New Roman" panose="02020603050405020304" pitchFamily="18" charset="0"/>
              </a:rPr>
              <a:t>=111101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</a:p>
          <a:p>
            <a:pPr>
              <a:spcBef>
                <a:spcPct val="50000"/>
              </a:spcBef>
            </a:pPr>
            <a:r>
              <a:rPr lang="zh-CN" altLang="en-US" sz="2000" b="1">
                <a:latin typeface="Times New Roman" panose="02020603050405020304" pitchFamily="18" charset="0"/>
              </a:rPr>
              <a:t> </a:t>
            </a:r>
            <a:r>
              <a:rPr lang="en-US" altLang="zh-CN" sz="2400" b="1">
                <a:latin typeface="宋体" panose="02010600030101010101" pitchFamily="2" charset="-122"/>
              </a:rPr>
              <a:t>111110+ 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400" b="1">
                <a:latin typeface="Times New Roman" panose="02020603050405020304" pitchFamily="18" charset="0"/>
              </a:rPr>
              <a:t> 11]</a:t>
            </a:r>
            <a:r>
              <a:rPr lang="zh-CN" altLang="en-US" sz="2400" b="1" baseline="-30000">
                <a:latin typeface="Times New Roman" panose="02020603050405020304" pitchFamily="18" charset="0"/>
              </a:rPr>
              <a:t>补</a:t>
            </a:r>
            <a:r>
              <a:rPr lang="en-US" altLang="zh-CN" sz="2400" b="1">
                <a:latin typeface="Times New Roman" panose="02020603050405020304" pitchFamily="18" charset="0"/>
              </a:rPr>
              <a:t>=111110+ 111101=111011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                </a:t>
            </a:r>
            <a:r>
              <a:rPr lang="en-US" altLang="zh-CN" sz="2400" b="1">
                <a:latin typeface="Times New Roman" panose="02020603050405020304" pitchFamily="18" charset="0"/>
              </a:rPr>
              <a:t>[x+y]</a:t>
            </a:r>
            <a:r>
              <a:rPr lang="zh-CN" altLang="en-US" sz="24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400" b="1">
                <a:latin typeface="Times New Roman" panose="02020603050405020304" pitchFamily="18" charset="0"/>
              </a:rPr>
              <a:t>=111011</a:t>
            </a:r>
            <a:r>
              <a:rPr lang="zh-CN" altLang="en-US" sz="2400" b="1">
                <a:latin typeface="Times New Roman" panose="02020603050405020304" pitchFamily="18" charset="0"/>
              </a:rPr>
              <a:t>，</a:t>
            </a:r>
            <a:r>
              <a:rPr lang="en-US" altLang="zh-CN" sz="2400" b="1">
                <a:latin typeface="Times New Roman" panose="02020603050405020304" pitchFamily="18" charset="0"/>
              </a:rPr>
              <a:t>00. 10110100</a:t>
            </a:r>
          </a:p>
        </p:txBody>
      </p:sp>
      <p:sp>
        <p:nvSpPr>
          <p:cNvPr id="83975" name="Rectangle 14">
            <a:extLst>
              <a:ext uri="{FF2B5EF4-FFF2-40B4-BE49-F238E27FC236}">
                <a16:creationId xmlns:a16="http://schemas.microsoft.com/office/drawing/2014/main" id="{630720E7-A249-4B7B-ABDB-F626B9CF2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013325"/>
            <a:ext cx="2959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宋体" panose="02010600030101010101" pitchFamily="2" charset="-122"/>
              </a:rPr>
              <a:t>（</a:t>
            </a:r>
            <a:r>
              <a:rPr lang="en-US" altLang="zh-CN" sz="2000" b="1">
                <a:latin typeface="宋体" panose="02010600030101010101" pitchFamily="2" charset="-122"/>
              </a:rPr>
              <a:t>4</a:t>
            </a:r>
            <a:r>
              <a:rPr lang="zh-CN" altLang="en-US" sz="2000" b="1">
                <a:latin typeface="宋体" panose="02010600030101010101" pitchFamily="2" charset="-122"/>
              </a:rPr>
              <a:t>）溢出检查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17B1BD21-A047-4193-BE63-6892CE87B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876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【</a:t>
            </a:r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题</a:t>
            </a:r>
            <a:r>
              <a:rPr lang="en-US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2-9(1)】</a:t>
            </a:r>
            <a:r>
              <a:rPr lang="en-US" altLang="zh-CN" sz="2000" b="1">
                <a:latin typeface="宋体" panose="02010600030101010101" pitchFamily="2" charset="-122"/>
              </a:rPr>
              <a:t> </a:t>
            </a:r>
            <a:r>
              <a:rPr lang="zh-CN" altLang="en-US" sz="2000" b="1">
                <a:latin typeface="宋体" panose="02010600030101010101" pitchFamily="2" charset="-122"/>
              </a:rPr>
              <a:t>设二进制数</a:t>
            </a:r>
            <a:r>
              <a:rPr lang="en-US" altLang="zh-CN" sz="2000" b="1">
                <a:latin typeface="Times New Roman" panose="02020603050405020304" pitchFamily="18" charset="0"/>
              </a:rPr>
              <a:t>x=2</a:t>
            </a:r>
            <a:r>
              <a:rPr lang="en-US" altLang="zh-CN" sz="2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011</a:t>
            </a:r>
            <a:r>
              <a:rPr lang="en-US" altLang="zh-CN" sz="2000" b="1">
                <a:latin typeface="Times New Roman" panose="02020603050405020304" pitchFamily="18" charset="0"/>
              </a:rPr>
              <a:t>×0.100101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y=2</a:t>
            </a:r>
            <a:r>
              <a:rPr lang="en-US" altLang="zh-CN" sz="2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010</a:t>
            </a:r>
            <a:r>
              <a:rPr lang="en-US" altLang="zh-CN" sz="2000" b="1">
                <a:latin typeface="Times New Roman" panose="02020603050405020304" pitchFamily="18" charset="0"/>
              </a:rPr>
              <a:t>×(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0.011110)</a:t>
            </a:r>
            <a:r>
              <a:rPr lang="zh-CN" altLang="en-US" sz="2000" b="1">
                <a:latin typeface="Times New Roman" panose="02020603050405020304" pitchFamily="18" charset="0"/>
              </a:rPr>
              <a:t>，阶</a:t>
            </a:r>
            <a:r>
              <a:rPr lang="en-US" altLang="zh-CN" sz="2000" b="1">
                <a:latin typeface="Times New Roman" panose="02020603050405020304" pitchFamily="18" charset="0"/>
              </a:rPr>
              <a:t>3</a:t>
            </a:r>
            <a:r>
              <a:rPr lang="zh-CN" altLang="en-US" sz="2000" b="1">
                <a:latin typeface="Times New Roman" panose="02020603050405020304" pitchFamily="18" charset="0"/>
              </a:rPr>
              <a:t>位</a:t>
            </a:r>
            <a:r>
              <a:rPr lang="en-US" altLang="zh-CN" sz="2000" b="1">
                <a:latin typeface="Times New Roman" panose="02020603050405020304" pitchFamily="18" charset="0"/>
              </a:rPr>
              <a:t>,</a:t>
            </a:r>
            <a:r>
              <a:rPr lang="zh-CN" altLang="en-US" sz="2000" b="1">
                <a:latin typeface="Times New Roman" panose="02020603050405020304" pitchFamily="18" charset="0"/>
              </a:rPr>
              <a:t>尾数</a:t>
            </a:r>
            <a:r>
              <a:rPr lang="en-US" altLang="zh-CN" sz="2000" b="1">
                <a:latin typeface="Times New Roman" panose="02020603050405020304" pitchFamily="18" charset="0"/>
              </a:rPr>
              <a:t>6</a:t>
            </a:r>
            <a:r>
              <a:rPr lang="zh-CN" altLang="en-US" sz="2000" b="1">
                <a:latin typeface="Times New Roman" panose="02020603050405020304" pitchFamily="18" charset="0"/>
              </a:rPr>
              <a:t>位</a:t>
            </a:r>
            <a:r>
              <a:rPr lang="en-US" altLang="zh-CN" sz="2000" b="1">
                <a:latin typeface="Times New Roman" panose="02020603050405020304" pitchFamily="18" charset="0"/>
              </a:rPr>
              <a:t>,  </a:t>
            </a:r>
            <a:r>
              <a:rPr lang="zh-CN" altLang="en-US" sz="2000" b="1">
                <a:latin typeface="宋体" panose="02010600030101010101" pitchFamily="2" charset="-122"/>
              </a:rPr>
              <a:t>按照 浮点运算 求</a:t>
            </a:r>
            <a:r>
              <a:rPr lang="en-US" altLang="zh-CN" sz="2000" b="1">
                <a:latin typeface="Times New Roman" panose="02020603050405020304" pitchFamily="18" charset="0"/>
              </a:rPr>
              <a:t>[x+y] , </a:t>
            </a:r>
            <a:r>
              <a:rPr lang="en-US" altLang="zh-CN" b="1"/>
              <a:t>[x-y]</a:t>
            </a:r>
            <a:r>
              <a:rPr lang="en-US" altLang="zh-CN"/>
              <a:t> </a:t>
            </a:r>
            <a:r>
              <a:rPr lang="zh-CN" altLang="en-US" sz="20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4995" name="Rectangle 6">
            <a:extLst>
              <a:ext uri="{FF2B5EF4-FFF2-40B4-BE49-F238E27FC236}">
                <a16:creationId xmlns:a16="http://schemas.microsoft.com/office/drawing/2014/main" id="{55403A9A-F744-4848-BFCD-EFAA7D9A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0"/>
            <a:ext cx="6191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000FF"/>
                </a:solidFill>
                <a:latin typeface="宋体" panose="02010600030101010101" pitchFamily="2" charset="-122"/>
              </a:rPr>
              <a:t>解：</a:t>
            </a:r>
            <a:r>
              <a:rPr lang="zh-CN" altLang="en-US" sz="2000" b="1">
                <a:latin typeface="宋体" panose="02010600030101010101" pitchFamily="2" charset="-122"/>
              </a:rPr>
              <a:t>从给定条件得到</a:t>
            </a:r>
            <a:r>
              <a:rPr lang="en-US" altLang="zh-CN" sz="2000" b="1">
                <a:latin typeface="宋体" panose="02010600030101010101" pitchFamily="2" charset="-122"/>
              </a:rPr>
              <a:t>2</a:t>
            </a:r>
            <a:r>
              <a:rPr lang="zh-CN" altLang="en-US" sz="2000" b="1">
                <a:latin typeface="宋体" panose="02010600030101010101" pitchFamily="2" charset="-122"/>
              </a:rPr>
              <a:t>个操作数浮点表示的机器数为：</a:t>
            </a:r>
          </a:p>
        </p:txBody>
      </p:sp>
      <p:sp>
        <p:nvSpPr>
          <p:cNvPr id="84996" name="Rectangle 7">
            <a:extLst>
              <a:ext uri="{FF2B5EF4-FFF2-40B4-BE49-F238E27FC236}">
                <a16:creationId xmlns:a16="http://schemas.microsoft.com/office/drawing/2014/main" id="{801BBE9B-4391-42B8-B376-3B5CC4CB9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4373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latin typeface="Times New Roman" panose="02020603050405020304" pitchFamily="18" charset="0"/>
              </a:rPr>
              <a:t>[x]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=11 101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b="1"/>
              <a:t>0.100101</a:t>
            </a:r>
          </a:p>
        </p:txBody>
      </p:sp>
      <p:sp>
        <p:nvSpPr>
          <p:cNvPr id="84997" name="Rectangle 8">
            <a:extLst>
              <a:ext uri="{FF2B5EF4-FFF2-40B4-BE49-F238E27FC236}">
                <a16:creationId xmlns:a16="http://schemas.microsoft.com/office/drawing/2014/main" id="{11912C0B-2197-4562-9C45-90891D99C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590800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latin typeface="Times New Roman" panose="02020603050405020304" pitchFamily="18" charset="0"/>
              </a:rPr>
              <a:t>[y]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b="1"/>
              <a:t>1.100010    </a:t>
            </a:r>
          </a:p>
        </p:txBody>
      </p:sp>
      <p:sp>
        <p:nvSpPr>
          <p:cNvPr id="84998" name="Rectangle 9">
            <a:extLst>
              <a:ext uri="{FF2B5EF4-FFF2-40B4-BE49-F238E27FC236}">
                <a16:creationId xmlns:a16="http://schemas.microsoft.com/office/drawing/2014/main" id="{73719206-0DA4-4639-AB4A-9650D2CC4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24200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宋体" panose="02010600030101010101" pitchFamily="2" charset="-122"/>
              </a:rPr>
              <a:t>(1) </a:t>
            </a:r>
            <a:r>
              <a:rPr lang="zh-CN" altLang="en-US" sz="2000" b="1">
                <a:latin typeface="宋体" panose="02010600030101010101" pitchFamily="2" charset="-122"/>
              </a:rPr>
              <a:t>求阶差并对阶</a:t>
            </a:r>
          </a:p>
        </p:txBody>
      </p:sp>
      <p:sp>
        <p:nvSpPr>
          <p:cNvPr id="84999" name="Rectangle 10">
            <a:extLst>
              <a:ext uri="{FF2B5EF4-FFF2-40B4-BE49-F238E27FC236}">
                <a16:creationId xmlns:a16="http://schemas.microsoft.com/office/drawing/2014/main" id="{1CE2541C-DC8D-468E-9941-E8AF0392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114800"/>
            <a:ext cx="5249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[ΔE]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=[E</a:t>
            </a:r>
            <a:r>
              <a:rPr lang="en-US" altLang="zh-CN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+[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 E</a:t>
            </a:r>
            <a:r>
              <a:rPr lang="en-US" altLang="zh-CN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000" b="1">
                <a:latin typeface="Times New Roman" panose="02020603050405020304" pitchFamily="18" charset="0"/>
              </a:rPr>
              <a:t>11 101 + 00 010=11 111</a:t>
            </a:r>
          </a:p>
        </p:txBody>
      </p:sp>
      <p:sp>
        <p:nvSpPr>
          <p:cNvPr id="85000" name="Rectangle 11">
            <a:extLst>
              <a:ext uri="{FF2B5EF4-FFF2-40B4-BE49-F238E27FC236}">
                <a16:creationId xmlns:a16="http://schemas.microsoft.com/office/drawing/2014/main" id="{97E0CAC6-2AC3-412C-871D-FA571A47F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72000"/>
            <a:ext cx="6053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Times New Roman" panose="02020603050405020304" pitchFamily="18" charset="0"/>
              </a:rPr>
              <a:t>即</a:t>
            </a:r>
            <a:r>
              <a:rPr lang="en-US" altLang="zh-CN" sz="2000" b="1">
                <a:latin typeface="Times New Roman" panose="02020603050405020304" pitchFamily="18" charset="0"/>
              </a:rPr>
              <a:t>ΔE= </a:t>
            </a:r>
            <a:r>
              <a:rPr lang="en-US" altLang="zh-CN" b="1"/>
              <a:t>–</a:t>
            </a:r>
            <a:r>
              <a:rPr lang="en-US" altLang="zh-CN"/>
              <a:t> 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zh-CN" altLang="en-US" sz="2000" b="1">
                <a:latin typeface="Times New Roman" panose="02020603050405020304" pitchFamily="18" charset="0"/>
              </a:rPr>
              <a:t>的阶码小，应将</a:t>
            </a:r>
            <a:r>
              <a:rPr lang="en-US" altLang="zh-CN" sz="2000" b="1">
                <a:latin typeface="Times New Roman" panose="02020603050405020304" pitchFamily="18" charset="0"/>
              </a:rPr>
              <a:t>M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x</a:t>
            </a:r>
            <a:r>
              <a:rPr lang="zh-CN" altLang="en-US" sz="2000" b="1">
                <a:latin typeface="Times New Roman" panose="02020603050405020304" pitchFamily="18" charset="0"/>
              </a:rPr>
              <a:t>右移一位，</a:t>
            </a:r>
            <a:r>
              <a:rPr lang="en-US" altLang="zh-CN" sz="2000" b="1">
                <a:latin typeface="Times New Roman" panose="02020603050405020304" pitchFamily="18" charset="0"/>
              </a:rPr>
              <a:t>E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x</a:t>
            </a:r>
            <a:r>
              <a:rPr lang="zh-CN" altLang="en-US" sz="2000" b="1">
                <a:latin typeface="Times New Roman" panose="02020603050405020304" pitchFamily="18" charset="0"/>
              </a:rPr>
              <a:t>加</a:t>
            </a:r>
            <a:r>
              <a:rPr lang="en-US" altLang="zh-CN" sz="2000" b="1">
                <a:latin typeface="Times New Roman" panose="02020603050405020304" pitchFamily="18" charset="0"/>
              </a:rPr>
              <a:t>1</a:t>
            </a:r>
            <a:r>
              <a:rPr lang="zh-CN" altLang="en-US" sz="2000" b="1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5001" name="Rectangle 12">
            <a:extLst>
              <a:ext uri="{FF2B5EF4-FFF2-40B4-BE49-F238E27FC236}">
                <a16:creationId xmlns:a16="http://schemas.microsoft.com/office/drawing/2014/main" id="{58C3DB21-34A4-4925-85BB-48B049BB8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181600"/>
            <a:ext cx="3054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</a:rPr>
              <a:t>[x]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</a:rPr>
              <a:t>0.010010 </a:t>
            </a:r>
            <a:r>
              <a:rPr lang="en-US" altLang="zh-CN" sz="2000" b="1">
                <a:solidFill>
                  <a:srgbClr val="0000FF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85002" name="Rectangle 10">
            <a:extLst>
              <a:ext uri="{FF2B5EF4-FFF2-40B4-BE49-F238E27FC236}">
                <a16:creationId xmlns:a16="http://schemas.microsoft.com/office/drawing/2014/main" id="{05683A23-F1B3-415E-9CB7-64995F152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581400"/>
            <a:ext cx="495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/>
              <a:t>[</a:t>
            </a:r>
            <a:r>
              <a:rPr lang="en-US" altLang="zh-CN" sz="2000" b="1">
                <a:latin typeface="Times New Roman" panose="02020603050405020304" pitchFamily="18" charset="0"/>
              </a:rPr>
              <a:t> E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y </a:t>
            </a:r>
            <a:r>
              <a:rPr lang="en-US" altLang="zh-CN" sz="2000" b="1"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补</a:t>
            </a:r>
            <a:r>
              <a:rPr lang="en-US" altLang="zh-CN" b="1"/>
              <a:t>= </a:t>
            </a:r>
            <a:r>
              <a:rPr lang="en-US" altLang="zh-CN" sz="2000" b="1">
                <a:latin typeface="Times New Roman" panose="02020603050405020304" pitchFamily="18" charset="0"/>
              </a:rPr>
              <a:t>11 110</a:t>
            </a:r>
            <a:r>
              <a:rPr lang="en-US" altLang="zh-CN" b="1"/>
              <a:t>   </a:t>
            </a:r>
            <a:r>
              <a:rPr lang="zh-CN" altLang="en-US" b="1"/>
              <a:t>故 </a:t>
            </a:r>
            <a:r>
              <a:rPr lang="zh-CN" altLang="en-US" sz="2000" b="1">
                <a:latin typeface="Times New Roman" panose="02020603050405020304" pitchFamily="18" charset="0"/>
              </a:rPr>
              <a:t>  </a:t>
            </a:r>
            <a:r>
              <a:rPr lang="en-US" altLang="zh-CN" sz="2000" b="1">
                <a:latin typeface="Times New Roman" panose="02020603050405020304" pitchFamily="18" charset="0"/>
              </a:rPr>
              <a:t>[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000" b="1">
                <a:latin typeface="Times New Roman" panose="02020603050405020304" pitchFamily="18" charset="0"/>
              </a:rPr>
              <a:t> E</a:t>
            </a:r>
            <a:r>
              <a:rPr lang="en-US" altLang="zh-CN" sz="2000" b="1" baseline="-30000">
                <a:latin typeface="Times New Roman" panose="02020603050405020304" pitchFamily="18" charset="0"/>
              </a:rPr>
              <a:t>y </a:t>
            </a:r>
            <a:r>
              <a:rPr lang="en-US" altLang="zh-CN" sz="2000" b="1">
                <a:latin typeface="Times New Roman" panose="02020603050405020304" pitchFamily="18" charset="0"/>
              </a:rPr>
              <a:t>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补</a:t>
            </a:r>
            <a:r>
              <a:rPr lang="en-US" altLang="zh-CN" sz="2000" b="1">
                <a:latin typeface="Times New Roman" panose="02020603050405020304" pitchFamily="18" charset="0"/>
              </a:rPr>
              <a:t>= 00 010</a:t>
            </a:r>
          </a:p>
        </p:txBody>
      </p:sp>
      <p:sp>
        <p:nvSpPr>
          <p:cNvPr id="85003" name="Rectangle 8">
            <a:extLst>
              <a:ext uri="{FF2B5EF4-FFF2-40B4-BE49-F238E27FC236}">
                <a16:creationId xmlns:a16="http://schemas.microsoft.com/office/drawing/2014/main" id="{906A068A-B826-4720-8145-0BC1468F1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667000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latin typeface="Times New Roman" panose="02020603050405020304" pitchFamily="18" charset="0"/>
              </a:rPr>
              <a:t>[-y]</a:t>
            </a:r>
            <a:r>
              <a:rPr lang="zh-CN" altLang="en-US" sz="2000" b="1" baseline="-30000">
                <a:latin typeface="Times New Roman" panose="02020603050405020304" pitchFamily="18" charset="0"/>
              </a:rPr>
              <a:t>浮</a:t>
            </a:r>
            <a:r>
              <a:rPr lang="en-US" altLang="zh-CN" sz="2000" b="1">
                <a:latin typeface="Times New Roman" panose="02020603050405020304" pitchFamily="18" charset="0"/>
              </a:rPr>
              <a:t>=11 110</a:t>
            </a:r>
            <a:r>
              <a:rPr lang="zh-CN" altLang="en-US" sz="2000" b="1">
                <a:latin typeface="Times New Roman" panose="02020603050405020304" pitchFamily="18" charset="0"/>
              </a:rPr>
              <a:t>，</a:t>
            </a:r>
            <a:r>
              <a:rPr lang="en-US" altLang="zh-CN" b="1"/>
              <a:t>0.011110    </a:t>
            </a:r>
          </a:p>
        </p:txBody>
      </p:sp>
      <p:sp>
        <p:nvSpPr>
          <p:cNvPr id="85004" name="Rectangle 9">
            <a:extLst>
              <a:ext uri="{FF2B5EF4-FFF2-40B4-BE49-F238E27FC236}">
                <a16:creationId xmlns:a16="http://schemas.microsoft.com/office/drawing/2014/main" id="{A5D79E6D-3BC1-47AE-80E0-895D5420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00400"/>
            <a:ext cx="563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</a:rPr>
              <a:t>注意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: 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</a:rPr>
              <a:t>必须有求阶差的过程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!</a:t>
            </a:r>
            <a:r>
              <a:rPr lang="zh-CN" altLang="en-US" sz="2000" b="1">
                <a:solidFill>
                  <a:srgbClr val="FF0000"/>
                </a:solidFill>
                <a:latin typeface="宋体" panose="02010600030101010101" pitchFamily="2" charset="-122"/>
              </a:rPr>
              <a:t>不能用＞＜判断</a:t>
            </a:r>
            <a:r>
              <a:rPr lang="en-US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!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8" name="Group 2">
            <a:extLst>
              <a:ext uri="{FF2B5EF4-FFF2-40B4-BE49-F238E27FC236}">
                <a16:creationId xmlns:a16="http://schemas.microsoft.com/office/drawing/2014/main" id="{24ECB1AC-EC0C-4610-9F97-953AA24344A5}"/>
              </a:ext>
            </a:extLst>
          </p:cNvPr>
          <p:cNvGrpSpPr>
            <a:grpSpLocks/>
          </p:cNvGrpSpPr>
          <p:nvPr/>
        </p:nvGrpSpPr>
        <p:grpSpPr bwMode="auto">
          <a:xfrm>
            <a:off x="1498600" y="1547813"/>
            <a:ext cx="3581400" cy="1066800"/>
            <a:chOff x="0" y="0"/>
            <a:chExt cx="2130" cy="945"/>
          </a:xfrm>
        </p:grpSpPr>
        <p:sp>
          <p:nvSpPr>
            <p:cNvPr id="86024" name="Text Box 6">
              <a:extLst>
                <a:ext uri="{FF2B5EF4-FFF2-40B4-BE49-F238E27FC236}">
                  <a16:creationId xmlns:a16="http://schemas.microsoft.com/office/drawing/2014/main" id="{60266CA8-191A-43DA-B2FC-497110ADA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13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 010010 (1) </a:t>
              </a:r>
            </a:p>
            <a:p>
              <a:pPr algn="just"/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+  1. 100010</a:t>
              </a:r>
            </a:p>
            <a:p>
              <a:pPr algn="just"/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zh-CN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zh-CN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0100 (1)</a:t>
              </a:r>
            </a:p>
          </p:txBody>
        </p:sp>
        <p:sp>
          <p:nvSpPr>
            <p:cNvPr id="86025" name="Line 5">
              <a:extLst>
                <a:ext uri="{FF2B5EF4-FFF2-40B4-BE49-F238E27FC236}">
                  <a16:creationId xmlns:a16="http://schemas.microsoft.com/office/drawing/2014/main" id="{460E24D9-F3AA-44F3-8D5B-7B84AB218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" y="615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6019" name="Rectangle 10">
            <a:extLst>
              <a:ext uri="{FF2B5EF4-FFF2-40B4-BE49-F238E27FC236}">
                <a16:creationId xmlns:a16="http://schemas.microsoft.com/office/drawing/2014/main" id="{86E92103-F9AC-4EE3-98A8-9F77AFA3C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66800"/>
            <a:ext cx="500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（2）将对阶后的尾数相加</a:t>
            </a:r>
            <a:endParaRPr lang="zh-CN" altLang="zh-CN" b="1">
              <a:solidFill>
                <a:srgbClr val="FF0000"/>
              </a:solidFill>
            </a:endParaRPr>
          </a:p>
        </p:txBody>
      </p:sp>
      <p:sp>
        <p:nvSpPr>
          <p:cNvPr id="86020" name="Rectangle 11">
            <a:extLst>
              <a:ext uri="{FF2B5EF4-FFF2-40B4-BE49-F238E27FC236}">
                <a16:creationId xmlns:a16="http://schemas.microsoft.com/office/drawing/2014/main" id="{2525327D-0ADB-45F9-B5C6-6A3855F60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19400"/>
            <a:ext cx="3754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 规格化处理:</a:t>
            </a:r>
          </a:p>
        </p:txBody>
      </p:sp>
      <p:sp>
        <p:nvSpPr>
          <p:cNvPr id="86021" name="Rectangle 12">
            <a:extLst>
              <a:ext uri="{FF2B5EF4-FFF2-40B4-BE49-F238E27FC236}">
                <a16:creationId xmlns:a16="http://schemas.microsoft.com/office/drawing/2014/main" id="{92116F81-84AC-4B2A-9611-B79D33E40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276600"/>
            <a:ext cx="7924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尾数左移2位    </a:t>
            </a:r>
            <a:r>
              <a:rPr lang="zh-CN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000" b="1">
                <a:latin typeface="Times New Roman" panose="02020603050405020304" pitchFamily="18" charset="0"/>
              </a:rPr>
              <a:t>.</a:t>
            </a:r>
            <a:r>
              <a:rPr lang="zh-CN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11</a:t>
            </a:r>
            <a:r>
              <a:rPr lang="zh-CN" altLang="zh-CN" sz="2000" b="1">
                <a:latin typeface="Times New Roman" panose="02020603050405020304" pitchFamily="18" charset="0"/>
              </a:rPr>
              <a:t>0100（1）</a:t>
            </a:r>
            <a:r>
              <a:rPr lang="zh-CN" altLang="zh-CN" sz="2400" b="1">
                <a:latin typeface="宋体" panose="02010600030101010101" pitchFamily="2" charset="-122"/>
              </a:rPr>
              <a:t>→</a:t>
            </a:r>
            <a:r>
              <a:rPr lang="zh-CN" altLang="zh-CN" sz="2000" b="1">
                <a:latin typeface="Times New Roman" panose="02020603050405020304" pitchFamily="18" charset="0"/>
              </a:rPr>
              <a:t> </a:t>
            </a:r>
            <a:r>
              <a:rPr lang="zh-CN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zh-CN" sz="2000" b="1">
                <a:latin typeface="Times New Roman" panose="02020603050405020304" pitchFamily="18" charset="0"/>
              </a:rPr>
              <a:t>. 010010</a:t>
            </a:r>
          </a:p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阶码减2,     </a:t>
            </a:r>
            <a:r>
              <a:rPr lang="zh-CN" altLang="zh-CN" sz="2400" b="1">
                <a:latin typeface="Times New Roman" panose="02020603050405020304" pitchFamily="18" charset="0"/>
              </a:rPr>
              <a:t>11 110</a:t>
            </a:r>
            <a:r>
              <a:rPr lang="zh-CN" altLang="zh-CN"/>
              <a:t> </a:t>
            </a:r>
            <a:r>
              <a:rPr lang="zh-CN" altLang="zh-CN" sz="2400" b="1">
                <a:latin typeface="宋体" panose="02010600030101010101" pitchFamily="2" charset="-122"/>
              </a:rPr>
              <a:t>+ </a:t>
            </a:r>
            <a:r>
              <a:rPr lang="zh-CN" altLang="zh-CN" sz="2400" b="1">
                <a:latin typeface="Times New Roman" panose="02020603050405020304" pitchFamily="18" charset="0"/>
              </a:rPr>
              <a:t>[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 1</a:t>
            </a:r>
            <a:r>
              <a:rPr lang="en-US" altLang="zh-CN" sz="2400" b="1">
                <a:latin typeface="Times New Roman" panose="02020603050405020304" pitchFamily="18" charset="0"/>
              </a:rPr>
              <a:t>0</a:t>
            </a:r>
            <a:r>
              <a:rPr lang="zh-CN" altLang="zh-CN" sz="2400" b="1">
                <a:latin typeface="Times New Roman" panose="02020603050405020304" pitchFamily="18" charset="0"/>
              </a:rPr>
              <a:t>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补</a:t>
            </a:r>
            <a:r>
              <a:rPr lang="zh-CN" altLang="zh-CN" sz="2400" b="1">
                <a:latin typeface="Times New Roman" panose="02020603050405020304" pitchFamily="18" charset="0"/>
              </a:rPr>
              <a:t>=11 110+ 11 110=11 100</a:t>
            </a:r>
          </a:p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                </a:t>
            </a:r>
            <a:r>
              <a:rPr lang="zh-CN" altLang="zh-CN" sz="2400" b="1">
                <a:latin typeface="Times New Roman" panose="02020603050405020304" pitchFamily="18" charset="0"/>
              </a:rPr>
              <a:t>[x+y]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浮</a:t>
            </a:r>
            <a:r>
              <a:rPr lang="zh-CN" altLang="zh-CN" sz="2400" b="1">
                <a:latin typeface="Times New Roman" panose="02020603050405020304" pitchFamily="18" charset="0"/>
              </a:rPr>
              <a:t>=11 100，1. 010010</a:t>
            </a:r>
          </a:p>
        </p:txBody>
      </p:sp>
      <p:sp>
        <p:nvSpPr>
          <p:cNvPr id="86022" name="Text Box 8">
            <a:extLst>
              <a:ext uri="{FF2B5EF4-FFF2-40B4-BE49-F238E27FC236}">
                <a16:creationId xmlns:a16="http://schemas.microsoft.com/office/drawing/2014/main" id="{91AB2F4D-E0C8-49EB-BE77-927C01C1D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953000"/>
            <a:ext cx="505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anose="02020603050405020304" pitchFamily="18" charset="0"/>
              </a:rPr>
              <a:t>[x+y]   = (-0.101110)×2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-100</a:t>
            </a:r>
          </a:p>
        </p:txBody>
      </p:sp>
      <p:sp>
        <p:nvSpPr>
          <p:cNvPr id="86023" name="Rectangle 8">
            <a:extLst>
              <a:ext uri="{FF2B5EF4-FFF2-40B4-BE49-F238E27FC236}">
                <a16:creationId xmlns:a16="http://schemas.microsoft.com/office/drawing/2014/main" id="{9CE604B6-DD72-4A5A-85E8-BB7B30022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1430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latin typeface="Times New Roman" panose="02020603050405020304" pitchFamily="18" charset="0"/>
              </a:rPr>
              <a:t>+[y]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浮</a:t>
            </a:r>
            <a:r>
              <a:rPr lang="zh-CN" altLang="zh-CN" sz="2000" b="1">
                <a:latin typeface="Times New Roman" panose="02020603050405020304" pitchFamily="18" charset="0"/>
              </a:rPr>
              <a:t>=11 110，</a:t>
            </a:r>
            <a:r>
              <a:rPr lang="zh-CN" altLang="zh-CN" b="1"/>
              <a:t>1.100010    </a:t>
            </a: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2">
            <a:extLst>
              <a:ext uri="{FF2B5EF4-FFF2-40B4-BE49-F238E27FC236}">
                <a16:creationId xmlns:a16="http://schemas.microsoft.com/office/drawing/2014/main" id="{60E90FAB-DC9D-471F-92F5-B7155A547E39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776413"/>
            <a:ext cx="3581400" cy="1066800"/>
            <a:chOff x="0" y="0"/>
            <a:chExt cx="2130" cy="945"/>
          </a:xfrm>
        </p:grpSpPr>
        <p:sp>
          <p:nvSpPr>
            <p:cNvPr id="87048" name="Text Box 6">
              <a:extLst>
                <a:ext uri="{FF2B5EF4-FFF2-40B4-BE49-F238E27FC236}">
                  <a16:creationId xmlns:a16="http://schemas.microsoft.com/office/drawing/2014/main" id="{6DF52823-0F4E-42BC-AC06-B33987359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2130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 010010 (1) </a:t>
              </a:r>
            </a:p>
            <a:p>
              <a:pPr algn="just"/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+  0. 011110</a:t>
              </a:r>
            </a:p>
            <a:p>
              <a:pPr algn="just"/>
              <a:r>
                <a:rPr lang="zh-CN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0. 110000 (1)</a:t>
              </a:r>
            </a:p>
          </p:txBody>
        </p:sp>
        <p:sp>
          <p:nvSpPr>
            <p:cNvPr id="87049" name="Line 5">
              <a:extLst>
                <a:ext uri="{FF2B5EF4-FFF2-40B4-BE49-F238E27FC236}">
                  <a16:creationId xmlns:a16="http://schemas.microsoft.com/office/drawing/2014/main" id="{C15D824E-7F93-4332-91D2-1420F6646D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" y="615"/>
              <a:ext cx="19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7043" name="Rectangle 10">
            <a:extLst>
              <a:ext uri="{FF2B5EF4-FFF2-40B4-BE49-F238E27FC236}">
                <a16:creationId xmlns:a16="http://schemas.microsoft.com/office/drawing/2014/main" id="{1C4E72C4-0A83-4A00-9140-36B7B175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295400"/>
            <a:ext cx="423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（3）将对阶后的尾数相减    </a:t>
            </a:r>
          </a:p>
        </p:txBody>
      </p:sp>
      <p:sp>
        <p:nvSpPr>
          <p:cNvPr id="87044" name="Rectangle 11">
            <a:extLst>
              <a:ext uri="{FF2B5EF4-FFF2-40B4-BE49-F238E27FC236}">
                <a16:creationId xmlns:a16="http://schemas.microsoft.com/office/drawing/2014/main" id="{0BF018C8-90F8-4396-81D7-57074F05B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0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    舍入处理(</a:t>
            </a:r>
            <a:r>
              <a:rPr lang="zh-CN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朝0舍入</a:t>
            </a:r>
            <a:r>
              <a:rPr lang="zh-CN" altLang="zh-CN" sz="2000" b="1">
                <a:latin typeface="宋体" panose="02010600030101010101" pitchFamily="2" charset="-122"/>
              </a:rPr>
              <a:t>)   </a:t>
            </a:r>
            <a:r>
              <a:rPr lang="zh-CN" altLang="zh-CN" sz="2000" b="1">
                <a:solidFill>
                  <a:srgbClr val="FF0000"/>
                </a:solidFill>
                <a:latin typeface="宋体" panose="02010600030101010101" pitchFamily="2" charset="-122"/>
              </a:rPr>
              <a:t>必须说明舍入方式</a:t>
            </a:r>
          </a:p>
        </p:txBody>
      </p:sp>
      <p:sp>
        <p:nvSpPr>
          <p:cNvPr id="87045" name="Rectangle 12">
            <a:extLst>
              <a:ext uri="{FF2B5EF4-FFF2-40B4-BE49-F238E27FC236}">
                <a16:creationId xmlns:a16="http://schemas.microsoft.com/office/drawing/2014/main" id="{A197F38C-3B65-4B02-8315-981B18399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505200"/>
            <a:ext cx="79248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         0.110000（1）</a:t>
            </a:r>
            <a:r>
              <a:rPr lang="zh-CN" altLang="zh-CN" sz="2400" b="1">
                <a:latin typeface="宋体" panose="02010600030101010101" pitchFamily="2" charset="-122"/>
              </a:rPr>
              <a:t>→</a:t>
            </a:r>
            <a:r>
              <a:rPr lang="zh-CN" altLang="zh-CN" sz="2000" b="1">
                <a:latin typeface="Times New Roman" panose="02020603050405020304" pitchFamily="18" charset="0"/>
              </a:rPr>
              <a:t> 0. 110000</a:t>
            </a:r>
          </a:p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                </a:t>
            </a:r>
            <a:r>
              <a:rPr lang="zh-CN" altLang="zh-CN" sz="2400" b="1">
                <a:latin typeface="Times New Roman" panose="02020603050405020304" pitchFamily="18" charset="0"/>
              </a:rPr>
              <a:t>[x-y]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浮</a:t>
            </a:r>
            <a:r>
              <a:rPr lang="zh-CN" altLang="zh-CN" sz="2400" b="1">
                <a:latin typeface="Times New Roman" panose="02020603050405020304" pitchFamily="18" charset="0"/>
              </a:rPr>
              <a:t>=11 110，0. 110000</a:t>
            </a:r>
          </a:p>
        </p:txBody>
      </p:sp>
      <p:sp>
        <p:nvSpPr>
          <p:cNvPr id="87046" name="Text Box 8">
            <a:extLst>
              <a:ext uri="{FF2B5EF4-FFF2-40B4-BE49-F238E27FC236}">
                <a16:creationId xmlns:a16="http://schemas.microsoft.com/office/drawing/2014/main" id="{30B00455-7F71-47C8-BF9A-77596418F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48200"/>
            <a:ext cx="5351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Times New Roman" panose="02020603050405020304" pitchFamily="18" charset="0"/>
              </a:rPr>
              <a:t> [x-y] = (0.110000)×2</a:t>
            </a:r>
            <a:r>
              <a:rPr lang="zh-CN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-010</a:t>
            </a:r>
          </a:p>
        </p:txBody>
      </p:sp>
      <p:sp>
        <p:nvSpPr>
          <p:cNvPr id="87047" name="Rectangle 8">
            <a:extLst>
              <a:ext uri="{FF2B5EF4-FFF2-40B4-BE49-F238E27FC236}">
                <a16:creationId xmlns:a16="http://schemas.microsoft.com/office/drawing/2014/main" id="{65C75011-F6FC-4F2C-952A-FDA470BF8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295400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latin typeface="Times New Roman" panose="02020603050405020304" pitchFamily="18" charset="0"/>
              </a:rPr>
              <a:t>+[-y]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浮</a:t>
            </a:r>
            <a:r>
              <a:rPr lang="zh-CN" altLang="zh-CN" sz="2000" b="1">
                <a:latin typeface="Times New Roman" panose="02020603050405020304" pitchFamily="18" charset="0"/>
              </a:rPr>
              <a:t>=11 110，</a:t>
            </a:r>
            <a:r>
              <a:rPr lang="zh-CN" altLang="zh-CN" b="1"/>
              <a:t>0.011110    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>
            <a:extLst>
              <a:ext uri="{FF2B5EF4-FFF2-40B4-BE49-F238E27FC236}">
                <a16:creationId xmlns:a16="http://schemas.microsoft.com/office/drawing/2014/main" id="{04AB2AA0-2524-4546-A0D2-DCE774E77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"/>
            <a:ext cx="8610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宋体" panose="02010600030101010101" pitchFamily="2" charset="-122"/>
              </a:rPr>
              <a:t>1.</a:t>
            </a:r>
            <a:r>
              <a:rPr lang="en-US" altLang="zh-CN" sz="4000" b="1">
                <a:latin typeface="宋体" panose="02010600030101010101" pitchFamily="2" charset="-122"/>
              </a:rPr>
              <a:t>5.3  </a:t>
            </a:r>
            <a:r>
              <a:rPr lang="zh-CN" altLang="en-US" sz="4000" b="1">
                <a:latin typeface="宋体" panose="02010600030101010101" pitchFamily="2" charset="-122"/>
              </a:rPr>
              <a:t>三个常用术语的物理概念</a:t>
            </a:r>
          </a:p>
          <a:p>
            <a:pPr lvl="1" eaLnBrk="1" hangingPunct="1"/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 </a:t>
            </a:r>
            <a:endParaRPr lang="zh-CN" altLang="en-US" sz="3600" b="1">
              <a:latin typeface="宋体" panose="02010600030101010101" pitchFamily="2" charset="-122"/>
            </a:endParaRPr>
          </a:p>
        </p:txBody>
      </p:sp>
      <p:sp>
        <p:nvSpPr>
          <p:cNvPr id="34819" name="矩形 2">
            <a:extLst>
              <a:ext uri="{FF2B5EF4-FFF2-40B4-BE49-F238E27FC236}">
                <a16:creationId xmlns:a16="http://schemas.microsoft.com/office/drawing/2014/main" id="{77EDAADD-5ECB-4D7D-BFD6-682A851E8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3500438"/>
            <a:ext cx="7643813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>
                <a:solidFill>
                  <a:schemeClr val="tx2"/>
                </a:solidFill>
              </a:rPr>
              <a:t>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4820" name="Rectangle 9">
            <a:extLst>
              <a:ext uri="{FF2B5EF4-FFF2-40B4-BE49-F238E27FC236}">
                <a16:creationId xmlns:a16="http://schemas.microsoft.com/office/drawing/2014/main" id="{7784220D-4FD1-4826-AAC8-5100781D3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89138"/>
            <a:ext cx="7924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计算机体系结构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latin typeface="宋体" panose="02010600030101010101" pitchFamily="2" charset="-122"/>
              </a:rPr>
              <a:t>   计算机体系结构</a:t>
            </a:r>
            <a:r>
              <a:rPr lang="en-US" altLang="zh-CN" sz="2800" b="1">
                <a:latin typeface="宋体" panose="02010600030101010101" pitchFamily="2" charset="-122"/>
              </a:rPr>
              <a:t>(computer architecture)</a:t>
            </a:r>
            <a:r>
              <a:rPr lang="zh-CN" altLang="en-US" sz="2800" b="1">
                <a:latin typeface="宋体" panose="02010600030101010101" pitchFamily="2" charset="-122"/>
              </a:rPr>
              <a:t>这个专门术语已被广泛使用，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它定义为机器程序员所看到的传统机器级别所具有的属性，其实质是确定计算机系统中软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</a:rPr>
              <a:t>硬件的界面。</a:t>
            </a:r>
            <a:r>
              <a:rPr lang="zh-CN" altLang="en-US" sz="2800" b="1">
                <a:latin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>
            <a:extLst>
              <a:ext uri="{FF2B5EF4-FFF2-40B4-BE49-F238E27FC236}">
                <a16:creationId xmlns:a16="http://schemas.microsoft.com/office/drawing/2014/main" id="{C62D8011-94C4-4115-BB3A-739833D1E4F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26035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zh-CN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2. 6. 2 </a:t>
            </a:r>
            <a:r>
              <a:rPr lang="zh-CN" altLang="zh-CN" sz="3400" b="1">
                <a:latin typeface="宋体" panose="02010600030101010101" pitchFamily="2" charset="-122"/>
              </a:rPr>
              <a:t>浮点乘除法运算</a:t>
            </a:r>
          </a:p>
        </p:txBody>
      </p:sp>
      <p:sp>
        <p:nvSpPr>
          <p:cNvPr id="12294" name="Rectangle 8">
            <a:extLst>
              <a:ext uri="{FF2B5EF4-FFF2-40B4-BE49-F238E27FC236}">
                <a16:creationId xmlns:a16="http://schemas.microsoft.com/office/drawing/2014/main" id="{524B883C-61EC-406A-BDAD-893845EBF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1773238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zh-CN" sz="2000" b="1">
                <a:latin typeface="宋体" panose="02010600030101010101" pitchFamily="2" charset="-122"/>
              </a:rPr>
              <a:t>则</a:t>
            </a:r>
            <a:endParaRPr lang="zh-CN" altLang="zh-CN" sz="2000" b="1"/>
          </a:p>
        </p:txBody>
      </p:sp>
      <p:graphicFrame>
        <p:nvGraphicFramePr>
          <p:cNvPr id="12290" name="Object 4">
            <a:extLst>
              <a:ext uri="{FF2B5EF4-FFF2-40B4-BE49-F238E27FC236}">
                <a16:creationId xmlns:a16="http://schemas.microsoft.com/office/drawing/2014/main" id="{9BC9E121-27D0-4CF6-818B-22EF48E6B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6175" y="1773238"/>
          <a:ext cx="16271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公式" r:id="rId3" imgW="850848" imgH="228818" progId="Equation.3">
                  <p:embed/>
                </p:oleObj>
              </mc:Choice>
              <mc:Fallback>
                <p:oleObj name="公式" r:id="rId3" imgW="850848" imgH="2288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1773238"/>
                        <a:ext cx="16271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5">
            <a:extLst>
              <a:ext uri="{FF2B5EF4-FFF2-40B4-BE49-F238E27FC236}">
                <a16:creationId xmlns:a16="http://schemas.microsoft.com/office/drawing/2014/main" id="{DDB31754-11B0-42D5-A2D3-7A95156C96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79763" y="1773238"/>
          <a:ext cx="1524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公式" r:id="rId5" imgW="850848" imgH="241512" progId="Equation.3">
                  <p:embed/>
                </p:oleObj>
              </mc:Choice>
              <mc:Fallback>
                <p:oleObj name="公式" r:id="rId5" imgW="850848" imgH="2415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1773238"/>
                        <a:ext cx="15240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6">
            <a:extLst>
              <a:ext uri="{FF2B5EF4-FFF2-40B4-BE49-F238E27FC236}">
                <a16:creationId xmlns:a16="http://schemas.microsoft.com/office/drawing/2014/main" id="{CB28067D-C91C-46FE-B9B8-8135C976C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349500"/>
          <a:ext cx="37338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公式" r:id="rId7" imgW="1803717" imgH="228917" progId="Equation.3">
                  <p:embed/>
                </p:oleObj>
              </mc:Choice>
              <mc:Fallback>
                <p:oleObj name="公式" r:id="rId7" imgW="1803717" imgH="22891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37338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10">
            <a:extLst>
              <a:ext uri="{FF2B5EF4-FFF2-40B4-BE49-F238E27FC236}">
                <a16:creationId xmlns:a16="http://schemas.microsoft.com/office/drawing/2014/main" id="{E9E537B9-7FC8-4A36-B0A0-F27D0BE90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96975"/>
            <a:ext cx="3394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1．浮点乘法运算</a:t>
            </a:r>
          </a:p>
        </p:txBody>
      </p:sp>
      <p:sp>
        <p:nvSpPr>
          <p:cNvPr id="12296" name="Rectangle 4">
            <a:extLst>
              <a:ext uri="{FF2B5EF4-FFF2-40B4-BE49-F238E27FC236}">
                <a16:creationId xmlns:a16="http://schemas.microsoft.com/office/drawing/2014/main" id="{5F78BD6C-CA64-479B-8E50-E86D67C3B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141663"/>
            <a:ext cx="4779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浮点乘法运算包括以下四个步骤：</a:t>
            </a:r>
          </a:p>
        </p:txBody>
      </p:sp>
      <p:sp>
        <p:nvSpPr>
          <p:cNvPr id="12297" name="Rectangle 5">
            <a:extLst>
              <a:ext uri="{FF2B5EF4-FFF2-40B4-BE49-F238E27FC236}">
                <a16:creationId xmlns:a16="http://schemas.microsoft.com/office/drawing/2014/main" id="{65225A31-23E9-41BB-A3F7-185E734AE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02200"/>
            <a:ext cx="2743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(3）尾数相乘</a:t>
            </a:r>
            <a:endParaRPr lang="zh-CN" altLang="zh-CN" sz="2400" b="1">
              <a:solidFill>
                <a:srgbClr val="0000FF"/>
              </a:solidFill>
            </a:endParaRPr>
          </a:p>
        </p:txBody>
      </p:sp>
      <p:sp>
        <p:nvSpPr>
          <p:cNvPr id="12298" name="Rectangle 6">
            <a:extLst>
              <a:ext uri="{FF2B5EF4-FFF2-40B4-BE49-F238E27FC236}">
                <a16:creationId xmlns:a16="http://schemas.microsoft.com/office/drawing/2014/main" id="{0260B5F4-3468-445B-BDEE-0F1BF6077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434013"/>
            <a:ext cx="2300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(4)  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结果规格化</a:t>
            </a:r>
          </a:p>
        </p:txBody>
      </p:sp>
      <p:sp>
        <p:nvSpPr>
          <p:cNvPr id="12299" name="Rectangle 7">
            <a:extLst>
              <a:ext uri="{FF2B5EF4-FFF2-40B4-BE49-F238E27FC236}">
                <a16:creationId xmlns:a16="http://schemas.microsoft.com/office/drawing/2014/main" id="{08D21ED6-4AD3-40DC-A729-119DF3AC6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300" y="4929188"/>
            <a:ext cx="4779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用相应机器数的定点乘法算法进行</a:t>
            </a:r>
          </a:p>
        </p:txBody>
      </p:sp>
      <p:sp>
        <p:nvSpPr>
          <p:cNvPr id="12300" name="Rectangle 10">
            <a:extLst>
              <a:ext uri="{FF2B5EF4-FFF2-40B4-BE49-F238E27FC236}">
                <a16:creationId xmlns:a16="http://schemas.microsoft.com/office/drawing/2014/main" id="{95676B47-F3AF-429B-B607-081FE764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292600"/>
            <a:ext cx="5334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(2）阶码相加</a:t>
            </a:r>
          </a:p>
        </p:txBody>
      </p:sp>
      <p:sp>
        <p:nvSpPr>
          <p:cNvPr id="12301" name="Rectangle 11">
            <a:extLst>
              <a:ext uri="{FF2B5EF4-FFF2-40B4-BE49-F238E27FC236}">
                <a16:creationId xmlns:a16="http://schemas.microsoft.com/office/drawing/2014/main" id="{EC4A2A30-7754-4C7B-BF8A-D07C36E4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3754438"/>
            <a:ext cx="784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(1）对被乘数和乘数判零</a:t>
            </a:r>
            <a:endParaRPr lang="zh-CN" altLang="zh-CN" sz="2400" b="1"/>
          </a:p>
        </p:txBody>
      </p:sp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>
            <a:extLst>
              <a:ext uri="{FF2B5EF4-FFF2-40B4-BE49-F238E27FC236}">
                <a16:creationId xmlns:a16="http://schemas.microsoft.com/office/drawing/2014/main" id="{B4BF20B0-64E8-4B7C-923A-87A1A39D5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620713"/>
            <a:ext cx="434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400" b="1">
                <a:latin typeface="宋体" panose="02010600030101010101" pitchFamily="2" charset="-122"/>
              </a:rPr>
              <a:t>．流水线原理</a:t>
            </a:r>
            <a:r>
              <a:rPr lang="zh-CN" altLang="zh-CN" sz="2800" b="1"/>
              <a:t> </a:t>
            </a:r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D70022CC-B482-4C34-8340-D03867198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916113"/>
            <a:ext cx="67818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zh-CN" sz="2400" b="1">
                <a:solidFill>
                  <a:srgbClr val="FFFF3C"/>
                </a:solidFill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流水线技术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是指：将一个重复的时序过程分解成为若干个子过程，而每个子过程都可有效地在其专用功能段上与其他子过程同时执行。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AC29DE55-7B4C-481A-BC66-8B6881A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12875"/>
            <a:ext cx="4125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流水线技术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时间并行技术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zh-CN" sz="24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778DC3C0-DA7A-4D06-9E23-16FC00AA8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21163"/>
            <a:ext cx="67818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(1) 流水过程由多个相联系的子过程组成，每个</a:t>
            </a:r>
            <a:br>
              <a:rPr lang="zh-CN" altLang="zh-CN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　　子过程称为流水线的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级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段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段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的数目称为流水线的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6D619F00-80E0-4D9C-9F51-AA9EDB921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791200"/>
            <a:ext cx="72390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(2) 每个子过程由专用的功能段实现；</a:t>
            </a:r>
            <a:endParaRPr lang="zh-CN" altLang="zh-CN" sz="2400">
              <a:latin typeface="宋体" panose="02010600030101010101" pitchFamily="2" charset="-122"/>
            </a:endParaRP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9A1BEFC3-93D4-497B-A03C-196B1006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573463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流水线技术特点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7A1AE4E7-0657-4E9A-9C31-EABE84E5F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924175"/>
            <a:ext cx="76200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(4) 流水线需要有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通过时间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（第一个任务流出结果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所需的时间），在此之后流水过程才进入稳定工作状</a:t>
            </a:r>
            <a:br>
              <a:rPr lang="zh-CN" altLang="zh-CN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态，每一个时钟周期流出一个结果；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EBFB4F4B-2D71-4D8E-8E57-AC1CF0835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12875"/>
            <a:ext cx="78486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(3) 各个功能段所需时间应尽量相等，否则，时间长</a:t>
            </a:r>
            <a:br>
              <a:rPr lang="zh-CN" altLang="zh-CN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　　的功能段将成为流水线的瓶颈，会造成流水线的 </a:t>
            </a:r>
            <a:br>
              <a:rPr lang="zh-CN" altLang="zh-CN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　　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堵塞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断流</a:t>
            </a:r>
            <a:r>
              <a:rPr lang="zh-CN" altLang="zh-CN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。这个时间一般称为</a:t>
            </a:r>
            <a:r>
              <a:rPr lang="zh-CN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时钟周期</a:t>
            </a: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　     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E71A0D64-F5E0-4D14-B1CC-3B6B3F38B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581525"/>
            <a:ext cx="77057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(5) 流水技术适合于大量重复的时序过程，只有输入</a:t>
            </a:r>
            <a:br>
              <a:rPr lang="zh-CN" altLang="zh-CN" sz="24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　　端能连续地提供任务，流水线效率才能充分发挥。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BCF5C62C-0816-4177-9837-C2A71301A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7651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流水线技术特点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BCB1BA44-8580-4905-8BDA-CD046BC10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pic>
        <p:nvPicPr>
          <p:cNvPr id="90115" name="Picture 3" descr="arch6">
            <a:extLst>
              <a:ext uri="{FF2B5EF4-FFF2-40B4-BE49-F238E27FC236}">
                <a16:creationId xmlns:a16="http://schemas.microsoft.com/office/drawing/2014/main" id="{3327505E-535E-4244-BC1D-1E6CC4DF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2">
            <a:extLst>
              <a:ext uri="{FF2B5EF4-FFF2-40B4-BE49-F238E27FC236}">
                <a16:creationId xmlns:a16="http://schemas.microsoft.com/office/drawing/2014/main" id="{C45A1926-7597-453E-AB81-32F1AEF50CB0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908050"/>
            <a:ext cx="7772400" cy="2362200"/>
            <a:chOff x="0" y="0"/>
            <a:chExt cx="6209" cy="1900"/>
          </a:xfrm>
        </p:grpSpPr>
        <p:sp>
          <p:nvSpPr>
            <p:cNvPr id="91142" name="AutoShape 5">
              <a:extLst>
                <a:ext uri="{FF2B5EF4-FFF2-40B4-BE49-F238E27FC236}">
                  <a16:creationId xmlns:a16="http://schemas.microsoft.com/office/drawing/2014/main" id="{769406AC-523F-40A7-88CC-E04438406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1552"/>
              <a:ext cx="3575" cy="348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四级流水浮点加/减运算的基本结构</a:t>
              </a:r>
            </a:p>
          </p:txBody>
        </p:sp>
        <p:sp>
          <p:nvSpPr>
            <p:cNvPr id="91143" name="Rectangle 6">
              <a:extLst>
                <a:ext uri="{FF2B5EF4-FFF2-40B4-BE49-F238E27FC236}">
                  <a16:creationId xmlns:a16="http://schemas.microsoft.com/office/drawing/2014/main" id="{F2E34B03-0F31-46DB-898D-9790EEC2B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193"/>
              <a:ext cx="367" cy="76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1144" name="Rectangle 7">
              <a:extLst>
                <a:ext uri="{FF2B5EF4-FFF2-40B4-BE49-F238E27FC236}">
                  <a16:creationId xmlns:a16="http://schemas.microsoft.com/office/drawing/2014/main" id="{9D960FBE-51E7-4267-AE30-123301512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467"/>
              <a:ext cx="2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S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4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1145" name="Rectangle 8">
              <a:extLst>
                <a:ext uri="{FF2B5EF4-FFF2-40B4-BE49-F238E27FC236}">
                  <a16:creationId xmlns:a16="http://schemas.microsoft.com/office/drawing/2014/main" id="{389F8AF1-3734-417D-8363-318BD643A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1"/>
              <a:ext cx="15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1146" name="AutoShape 9">
              <a:extLst>
                <a:ext uri="{FF2B5EF4-FFF2-40B4-BE49-F238E27FC236}">
                  <a16:creationId xmlns:a16="http://schemas.microsoft.com/office/drawing/2014/main" id="{8E9C3B23-00C5-461B-BD14-27160F37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" y="504"/>
              <a:ext cx="300" cy="143"/>
            </a:xfrm>
            <a:prstGeom prst="rightArrow">
              <a:avLst>
                <a:gd name="adj1" fmla="val 50000"/>
                <a:gd name="adj2" fmla="val 5244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1147" name="AutoShape 10">
              <a:extLst>
                <a:ext uri="{FF2B5EF4-FFF2-40B4-BE49-F238E27FC236}">
                  <a16:creationId xmlns:a16="http://schemas.microsoft.com/office/drawing/2014/main" id="{CA96E8E1-8C0E-4FA9-A498-C44088FB9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504"/>
              <a:ext cx="300" cy="143"/>
            </a:xfrm>
            <a:prstGeom prst="rightArrow">
              <a:avLst>
                <a:gd name="adj1" fmla="val 50000"/>
                <a:gd name="adj2" fmla="val 5244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grpSp>
          <p:nvGrpSpPr>
            <p:cNvPr id="91148" name="Group 9">
              <a:extLst>
                <a:ext uri="{FF2B5EF4-FFF2-40B4-BE49-F238E27FC236}">
                  <a16:creationId xmlns:a16="http://schemas.microsoft.com/office/drawing/2014/main" id="{B3C545F1-F7BE-46F9-8726-C34F99799C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8" y="195"/>
              <a:ext cx="179" cy="837"/>
              <a:chOff x="0" y="0"/>
              <a:chExt cx="179" cy="837"/>
            </a:xfrm>
          </p:grpSpPr>
          <p:sp>
            <p:nvSpPr>
              <p:cNvPr id="91188" name="Rectangle 12">
                <a:extLst>
                  <a:ext uri="{FF2B5EF4-FFF2-40B4-BE49-F238E27FC236}">
                    <a16:creationId xmlns:a16="http://schemas.microsoft.com/office/drawing/2014/main" id="{956F13B0-D7D7-47AD-971A-FE9A9EC11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79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9" name="Oval 13">
                <a:extLst>
                  <a:ext uri="{FF2B5EF4-FFF2-40B4-BE49-F238E27FC236}">
                    <a16:creationId xmlns:a16="http://schemas.microsoft.com/office/drawing/2014/main" id="{F476ED36-23B3-4FE5-AFB5-4225EB072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" y="766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91149" name="Group 12">
              <a:extLst>
                <a:ext uri="{FF2B5EF4-FFF2-40B4-BE49-F238E27FC236}">
                  <a16:creationId xmlns:a16="http://schemas.microsoft.com/office/drawing/2014/main" id="{62ABB25D-F915-4B58-933C-AEF03A1ED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3" y="0"/>
              <a:ext cx="1180" cy="1031"/>
              <a:chOff x="0" y="0"/>
              <a:chExt cx="1180" cy="1031"/>
            </a:xfrm>
          </p:grpSpPr>
          <p:sp>
            <p:nvSpPr>
              <p:cNvPr id="91181" name="Rectangle 15">
                <a:extLst>
                  <a:ext uri="{FF2B5EF4-FFF2-40B4-BE49-F238E27FC236}">
                    <a16:creationId xmlns:a16="http://schemas.microsoft.com/office/drawing/2014/main" id="{AD102F56-1275-4491-8302-AEAB2CF6F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194"/>
                <a:ext cx="179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2" name="Rectangle 16">
                <a:extLst>
                  <a:ext uri="{FF2B5EF4-FFF2-40B4-BE49-F238E27FC236}">
                    <a16:creationId xmlns:a16="http://schemas.microsoft.com/office/drawing/2014/main" id="{1A39C482-559C-4AF3-BECA-084677BB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92"/>
                <a:ext cx="367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3" name="Rectangle 17">
                <a:extLst>
                  <a:ext uri="{FF2B5EF4-FFF2-40B4-BE49-F238E27FC236}">
                    <a16:creationId xmlns:a16="http://schemas.microsoft.com/office/drawing/2014/main" id="{4CB63FF4-FFB3-45AB-AD95-D82E9617E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466"/>
                <a:ext cx="2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S</a:t>
                </a:r>
                <a:r>
                  <a:rPr lang="zh-CN" altLang="zh-CN" sz="1600" b="1" baseline="-25000">
                    <a:latin typeface="Times New Roman" panose="02020603050405020304" pitchFamily="18" charset="0"/>
                  </a:rPr>
                  <a:t>3</a:t>
                </a:r>
                <a:endParaRPr lang="zh-CN" altLang="zh-CN" sz="16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84" name="Rectangle 18">
                <a:extLst>
                  <a:ext uri="{FF2B5EF4-FFF2-40B4-BE49-F238E27FC236}">
                    <a16:creationId xmlns:a16="http://schemas.microsoft.com/office/drawing/2014/main" id="{85C91A92-35D1-4600-B638-73F656996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" y="0"/>
                <a:ext cx="150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zh-CN" sz="1600" b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91185" name="AutoShape 19">
                <a:extLst>
                  <a:ext uri="{FF2B5EF4-FFF2-40B4-BE49-F238E27FC236}">
                    <a16:creationId xmlns:a16="http://schemas.microsoft.com/office/drawing/2014/main" id="{24D763E7-BDF7-4B6F-8F15-8780E5DD4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6" name="AutoShape 20">
                <a:extLst>
                  <a:ext uri="{FF2B5EF4-FFF2-40B4-BE49-F238E27FC236}">
                    <a16:creationId xmlns:a16="http://schemas.microsoft.com/office/drawing/2014/main" id="{2FEF399C-7517-425C-9FE3-E9BC5B61F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7" name="Oval 21">
                <a:extLst>
                  <a:ext uri="{FF2B5EF4-FFF2-40B4-BE49-F238E27FC236}">
                    <a16:creationId xmlns:a16="http://schemas.microsoft.com/office/drawing/2014/main" id="{C6442081-86FE-42AA-9285-B7B659CC4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960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91150" name="Group 20">
              <a:extLst>
                <a:ext uri="{FF2B5EF4-FFF2-40B4-BE49-F238E27FC236}">
                  <a16:creationId xmlns:a16="http://schemas.microsoft.com/office/drawing/2014/main" id="{200436BE-3462-4307-8051-D0405A3E9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3" y="0"/>
              <a:ext cx="1180" cy="1031"/>
              <a:chOff x="0" y="0"/>
              <a:chExt cx="1180" cy="1031"/>
            </a:xfrm>
          </p:grpSpPr>
          <p:sp>
            <p:nvSpPr>
              <p:cNvPr id="91174" name="Rectangle 23">
                <a:extLst>
                  <a:ext uri="{FF2B5EF4-FFF2-40B4-BE49-F238E27FC236}">
                    <a16:creationId xmlns:a16="http://schemas.microsoft.com/office/drawing/2014/main" id="{F79B2378-65AA-4A79-AD78-1C254A753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194"/>
                <a:ext cx="179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75" name="Rectangle 24">
                <a:extLst>
                  <a:ext uri="{FF2B5EF4-FFF2-40B4-BE49-F238E27FC236}">
                    <a16:creationId xmlns:a16="http://schemas.microsoft.com/office/drawing/2014/main" id="{CFF583BB-0F50-4EFB-9834-48C23400E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92"/>
                <a:ext cx="367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76" name="Rectangle 25">
                <a:extLst>
                  <a:ext uri="{FF2B5EF4-FFF2-40B4-BE49-F238E27FC236}">
                    <a16:creationId xmlns:a16="http://schemas.microsoft.com/office/drawing/2014/main" id="{753FC2FA-AB11-4AFB-B3DD-8930BDC94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466"/>
                <a:ext cx="2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S</a:t>
                </a:r>
                <a:r>
                  <a:rPr lang="zh-CN" altLang="zh-CN" sz="1600" b="1" baseline="-25000">
                    <a:latin typeface="Times New Roman" panose="02020603050405020304" pitchFamily="18" charset="0"/>
                  </a:rPr>
                  <a:t>2</a:t>
                </a:r>
                <a:endParaRPr lang="zh-CN" altLang="zh-CN" sz="16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77" name="Rectangle 26">
                <a:extLst>
                  <a:ext uri="{FF2B5EF4-FFF2-40B4-BE49-F238E27FC236}">
                    <a16:creationId xmlns:a16="http://schemas.microsoft.com/office/drawing/2014/main" id="{B88C0139-63C7-4DB7-839C-530F8D2FC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" y="0"/>
                <a:ext cx="150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zh-CN" sz="1600" b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91178" name="AutoShape 27">
                <a:extLst>
                  <a:ext uri="{FF2B5EF4-FFF2-40B4-BE49-F238E27FC236}">
                    <a16:creationId xmlns:a16="http://schemas.microsoft.com/office/drawing/2014/main" id="{BDBE094D-1F1E-4245-8930-ACA5EDB8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79" name="AutoShape 28">
                <a:extLst>
                  <a:ext uri="{FF2B5EF4-FFF2-40B4-BE49-F238E27FC236}">
                    <a16:creationId xmlns:a16="http://schemas.microsoft.com/office/drawing/2014/main" id="{1BC65905-E295-4778-88ED-41FB31954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80" name="Oval 29">
                <a:extLst>
                  <a:ext uri="{FF2B5EF4-FFF2-40B4-BE49-F238E27FC236}">
                    <a16:creationId xmlns:a16="http://schemas.microsoft.com/office/drawing/2014/main" id="{49D45197-6319-4EF3-B73A-3CB9A34D6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960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91151" name="Group 28">
              <a:extLst>
                <a:ext uri="{FF2B5EF4-FFF2-40B4-BE49-F238E27FC236}">
                  <a16:creationId xmlns:a16="http://schemas.microsoft.com/office/drawing/2014/main" id="{34F14744-365C-44E5-9345-A36B75E611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3" y="2"/>
              <a:ext cx="1180" cy="1031"/>
              <a:chOff x="0" y="0"/>
              <a:chExt cx="1180" cy="1031"/>
            </a:xfrm>
          </p:grpSpPr>
          <p:sp>
            <p:nvSpPr>
              <p:cNvPr id="91167" name="Rectangle 31">
                <a:extLst>
                  <a:ext uri="{FF2B5EF4-FFF2-40B4-BE49-F238E27FC236}">
                    <a16:creationId xmlns:a16="http://schemas.microsoft.com/office/drawing/2014/main" id="{99CD4C04-D29C-40D7-B3ED-2BDBF4DEB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194"/>
                <a:ext cx="179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68" name="Rectangle 32">
                <a:extLst>
                  <a:ext uri="{FF2B5EF4-FFF2-40B4-BE49-F238E27FC236}">
                    <a16:creationId xmlns:a16="http://schemas.microsoft.com/office/drawing/2014/main" id="{99C2D06E-7FAF-4909-9F27-C44FD20C6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" y="192"/>
                <a:ext cx="367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69" name="Rectangle 33">
                <a:extLst>
                  <a:ext uri="{FF2B5EF4-FFF2-40B4-BE49-F238E27FC236}">
                    <a16:creationId xmlns:a16="http://schemas.microsoft.com/office/drawing/2014/main" id="{F5C1AE9F-FFBB-4CC5-82C6-2553EDE55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466"/>
                <a:ext cx="26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S</a:t>
                </a:r>
                <a:r>
                  <a:rPr lang="zh-CN" altLang="zh-CN" sz="1600" b="1" baseline="-25000">
                    <a:latin typeface="Times New Roman" panose="02020603050405020304" pitchFamily="18" charset="0"/>
                  </a:rPr>
                  <a:t>1</a:t>
                </a:r>
                <a:endParaRPr lang="zh-CN" altLang="zh-CN" sz="16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70" name="Rectangle 34">
                <a:extLst>
                  <a:ext uri="{FF2B5EF4-FFF2-40B4-BE49-F238E27FC236}">
                    <a16:creationId xmlns:a16="http://schemas.microsoft.com/office/drawing/2014/main" id="{63353474-5DE5-43C1-B06E-92311BB34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" y="0"/>
                <a:ext cx="150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r>
                  <a:rPr lang="zh-CN" altLang="zh-CN" sz="1600" b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91171" name="AutoShape 35">
                <a:extLst>
                  <a:ext uri="{FF2B5EF4-FFF2-40B4-BE49-F238E27FC236}">
                    <a16:creationId xmlns:a16="http://schemas.microsoft.com/office/drawing/2014/main" id="{EFC04FD9-1138-4E4C-9CE7-3F755986E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72" name="AutoShape 36">
                <a:extLst>
                  <a:ext uri="{FF2B5EF4-FFF2-40B4-BE49-F238E27FC236}">
                    <a16:creationId xmlns:a16="http://schemas.microsoft.com/office/drawing/2014/main" id="{D80E6532-6692-4318-874B-BFCAF3277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03"/>
                <a:ext cx="300" cy="143"/>
              </a:xfrm>
              <a:prstGeom prst="rightArrow">
                <a:avLst>
                  <a:gd name="adj1" fmla="val 50000"/>
                  <a:gd name="adj2" fmla="val 52448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73" name="Oval 37">
                <a:extLst>
                  <a:ext uri="{FF2B5EF4-FFF2-40B4-BE49-F238E27FC236}">
                    <a16:creationId xmlns:a16="http://schemas.microsoft.com/office/drawing/2014/main" id="{29790E7C-673E-4E8E-ACA1-B3036D630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960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</p:grpSp>
        <p:grpSp>
          <p:nvGrpSpPr>
            <p:cNvPr id="91152" name="Group 36">
              <a:extLst>
                <a:ext uri="{FF2B5EF4-FFF2-40B4-BE49-F238E27FC236}">
                  <a16:creationId xmlns:a16="http://schemas.microsoft.com/office/drawing/2014/main" id="{4AB024E8-3C16-4355-8305-4F92E1E86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194"/>
              <a:ext cx="179" cy="837"/>
              <a:chOff x="0" y="0"/>
              <a:chExt cx="179" cy="837"/>
            </a:xfrm>
          </p:grpSpPr>
          <p:sp>
            <p:nvSpPr>
              <p:cNvPr id="91165" name="Rectangle 39">
                <a:extLst>
                  <a:ext uri="{FF2B5EF4-FFF2-40B4-BE49-F238E27FC236}">
                    <a16:creationId xmlns:a16="http://schemas.microsoft.com/office/drawing/2014/main" id="{28BA88DA-EB84-44EF-98D2-9D34F20C3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79" cy="76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1166" name="Oval 40">
                <a:extLst>
                  <a:ext uri="{FF2B5EF4-FFF2-40B4-BE49-F238E27FC236}">
                    <a16:creationId xmlns:a16="http://schemas.microsoft.com/office/drawing/2014/main" id="{4FAB0144-2267-4435-9422-544558ACA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" y="766"/>
                <a:ext cx="71" cy="7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</p:grpSp>
        <p:sp>
          <p:nvSpPr>
            <p:cNvPr id="91153" name="AutoShape 41">
              <a:extLst>
                <a:ext uri="{FF2B5EF4-FFF2-40B4-BE49-F238E27FC236}">
                  <a16:creationId xmlns:a16="http://schemas.microsoft.com/office/drawing/2014/main" id="{F857EDEF-D24F-4DE8-8BD6-C253CFF5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" y="504"/>
              <a:ext cx="240" cy="143"/>
            </a:xfrm>
            <a:prstGeom prst="rightArrow">
              <a:avLst>
                <a:gd name="adj1" fmla="val 50000"/>
                <a:gd name="adj2" fmla="val 4195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1154" name="AutoShape 42">
              <a:extLst>
                <a:ext uri="{FF2B5EF4-FFF2-40B4-BE49-F238E27FC236}">
                  <a16:creationId xmlns:a16="http://schemas.microsoft.com/office/drawing/2014/main" id="{A532A59E-7050-4EB4-9B6A-E4414AF80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" y="505"/>
              <a:ext cx="240" cy="143"/>
            </a:xfrm>
            <a:prstGeom prst="rightArrow">
              <a:avLst>
                <a:gd name="adj1" fmla="val 50000"/>
                <a:gd name="adj2" fmla="val 41958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1155" name="Rectangle 43">
              <a:extLst>
                <a:ext uri="{FF2B5EF4-FFF2-40B4-BE49-F238E27FC236}">
                  <a16:creationId xmlns:a16="http://schemas.microsoft.com/office/drawing/2014/main" id="{36F52B6B-13E7-419D-8767-D27EEB776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" y="482"/>
              <a:ext cx="41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91156" name="Rectangle 44">
              <a:extLst>
                <a:ext uri="{FF2B5EF4-FFF2-40B4-BE49-F238E27FC236}">
                  <a16:creationId xmlns:a16="http://schemas.microsoft.com/office/drawing/2014/main" id="{F4E92387-D1BE-44E1-B55E-A0D9B0316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" y="467"/>
              <a:ext cx="41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91157" name="Line 45">
              <a:extLst>
                <a:ext uri="{FF2B5EF4-FFF2-40B4-BE49-F238E27FC236}">
                  <a16:creationId xmlns:a16="http://schemas.microsoft.com/office/drawing/2014/main" id="{EC8D6B2C-27B8-4B71-B15D-ED8576152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292"/>
              <a:ext cx="49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8" name="Line 46">
              <a:extLst>
                <a:ext uri="{FF2B5EF4-FFF2-40B4-BE49-F238E27FC236}">
                  <a16:creationId xmlns:a16="http://schemas.microsoft.com/office/drawing/2014/main" id="{4AE2ABAE-8500-4CD2-A4B8-6493963F0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8" y="1022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59" name="Line 47">
              <a:extLst>
                <a:ext uri="{FF2B5EF4-FFF2-40B4-BE49-F238E27FC236}">
                  <a16:creationId xmlns:a16="http://schemas.microsoft.com/office/drawing/2014/main" id="{E2F65E89-E28A-4587-AD06-215AEE9D6F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86" y="1023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0" name="Line 48">
              <a:extLst>
                <a:ext uri="{FF2B5EF4-FFF2-40B4-BE49-F238E27FC236}">
                  <a16:creationId xmlns:a16="http://schemas.microsoft.com/office/drawing/2014/main" id="{5A561597-556B-46D8-B151-226A37807D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4" y="1022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1" name="Line 49">
              <a:extLst>
                <a:ext uri="{FF2B5EF4-FFF2-40B4-BE49-F238E27FC236}">
                  <a16:creationId xmlns:a16="http://schemas.microsoft.com/office/drawing/2014/main" id="{5433A288-5A6B-4C11-9FEE-7FA657A4EF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2" y="1031"/>
              <a:ext cx="0" cy="2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2" name="Line 50">
              <a:extLst>
                <a:ext uri="{FF2B5EF4-FFF2-40B4-BE49-F238E27FC236}">
                  <a16:creationId xmlns:a16="http://schemas.microsoft.com/office/drawing/2014/main" id="{383A342C-8411-4A97-A8FC-C8C2665D8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8" y="1022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63" name="Rectangle 51">
              <a:extLst>
                <a:ext uri="{FF2B5EF4-FFF2-40B4-BE49-F238E27FC236}">
                  <a16:creationId xmlns:a16="http://schemas.microsoft.com/office/drawing/2014/main" id="{D1D4556E-97C7-4C3F-9047-DA66EB4EB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7"/>
              <a:ext cx="15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91164" name="Rectangle 52">
              <a:extLst>
                <a:ext uri="{FF2B5EF4-FFF2-40B4-BE49-F238E27FC236}">
                  <a16:creationId xmlns:a16="http://schemas.microsoft.com/office/drawing/2014/main" id="{E983B437-401B-4350-993B-380FD181E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87"/>
              <a:ext cx="5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时钟C</a:t>
              </a:r>
            </a:p>
          </p:txBody>
        </p:sp>
      </p:grpSp>
      <p:sp>
        <p:nvSpPr>
          <p:cNvPr id="91139" name="Rectangle 53">
            <a:extLst>
              <a:ext uri="{FF2B5EF4-FFF2-40B4-BE49-F238E27FC236}">
                <a16:creationId xmlns:a16="http://schemas.microsoft.com/office/drawing/2014/main" id="{44A1C77D-EF99-4BC4-84D4-9FC0D94F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213100"/>
            <a:ext cx="800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流水线需在各个过程段之间设置高速缓冲寄存器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800" b="1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91140" name="Rectangle 120">
            <a:extLst>
              <a:ext uri="{FF2B5EF4-FFF2-40B4-BE49-F238E27FC236}">
                <a16:creationId xmlns:a16="http://schemas.microsoft.com/office/drawing/2014/main" id="{FB39BAEA-2E42-49F5-9CA3-C96E46D7E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149725"/>
            <a:ext cx="784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线性流水线时钟周期    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=max{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}+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 baseline="-25000">
                <a:latin typeface="宋体" panose="02010600030101010101" pitchFamily="2" charset="-122"/>
              </a:rPr>
              <a:t>l</a:t>
            </a:r>
            <a:r>
              <a:rPr lang="zh-CN" altLang="zh-CN" sz="24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 baseline="-25000">
                <a:latin typeface="宋体" panose="02010600030101010101" pitchFamily="2" charset="-122"/>
              </a:rPr>
              <a:t>l</a:t>
            </a:r>
            <a:endParaRPr lang="zh-CN" altLang="zh-CN" sz="2000" b="1"/>
          </a:p>
        </p:txBody>
      </p:sp>
      <p:sp>
        <p:nvSpPr>
          <p:cNvPr id="91141" name="Rectangle 167">
            <a:extLst>
              <a:ext uri="{FF2B5EF4-FFF2-40B4-BE49-F238E27FC236}">
                <a16:creationId xmlns:a16="http://schemas.microsoft.com/office/drawing/2014/main" id="{1814EB65-9AEA-4C62-AF98-300AE29EB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724400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式中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max{</a:t>
            </a:r>
            <a:r>
              <a:rPr lang="zh-CN" altLang="zh-CN" sz="2400" b="1">
                <a:latin typeface="宋体" panose="02010600030101010101" pitchFamily="2" charset="-122"/>
              </a:rPr>
              <a:t>τ</a:t>
            </a:r>
            <a:r>
              <a:rPr lang="zh-CN" altLang="zh-CN" sz="24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CN" altLang="zh-CN" sz="2400" b="1">
                <a:latin typeface="宋体" panose="02010600030101010101" pitchFamily="2" charset="-122"/>
              </a:rPr>
              <a:t>表示取所有过程段中所需的最长操作时间。</a:t>
            </a:r>
            <a:r>
              <a:rPr lang="zh-CN" altLang="zh-CN" sz="2400" b="1"/>
              <a:t> </a:t>
            </a:r>
          </a:p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   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70">
            <a:extLst>
              <a:ext uri="{FF2B5EF4-FFF2-40B4-BE49-F238E27FC236}">
                <a16:creationId xmlns:a16="http://schemas.microsoft.com/office/drawing/2014/main" id="{19345054-45EE-405A-B3A6-7CE01DD5B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81075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   从理论上说，一个具有 k级过程段的流水线处理n个任务所需的时钟周期数为：</a:t>
            </a:r>
            <a:endParaRPr lang="zh-CN" altLang="zh-CN" sz="2400" b="1"/>
          </a:p>
        </p:txBody>
      </p:sp>
      <p:sp>
        <p:nvSpPr>
          <p:cNvPr id="92163" name="Rectangle 171">
            <a:extLst>
              <a:ext uri="{FF2B5EF4-FFF2-40B4-BE49-F238E27FC236}">
                <a16:creationId xmlns:a16="http://schemas.microsoft.com/office/drawing/2014/main" id="{CB09C049-1BD4-4A9D-A8F9-8CB20E2E5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" y="2505075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533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latin typeface="宋体" panose="02010600030101010101" pitchFamily="2" charset="-122"/>
              </a:rPr>
              <a:t>非流水线的硬件来处理n个任务所需的时钟周期数为：</a:t>
            </a:r>
            <a:endParaRPr lang="zh-CN" altLang="zh-CN" sz="2400" b="1"/>
          </a:p>
        </p:txBody>
      </p:sp>
      <p:sp>
        <p:nvSpPr>
          <p:cNvPr id="92164" name="Rectangle 172">
            <a:extLst>
              <a:ext uri="{FF2B5EF4-FFF2-40B4-BE49-F238E27FC236}">
                <a16:creationId xmlns:a16="http://schemas.microsoft.com/office/drawing/2014/main" id="{6AA3599A-40EA-4FFC-AF57-33B417DF4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114675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24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=n</a:t>
            </a:r>
            <a:r>
              <a:rPr lang="zh-CN" altLang="zh-CN" sz="2400" b="1">
                <a:latin typeface="宋体" panose="02010600030101010101" pitchFamily="2" charset="-122"/>
              </a:rPr>
              <a:t>×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zh-CN" sz="2400" b="1"/>
          </a:p>
        </p:txBody>
      </p:sp>
      <p:sp>
        <p:nvSpPr>
          <p:cNvPr id="92165" name="Rectangle 173">
            <a:extLst>
              <a:ext uri="{FF2B5EF4-FFF2-40B4-BE49-F238E27FC236}">
                <a16:creationId xmlns:a16="http://schemas.microsoft.com/office/drawing/2014/main" id="{1190C518-E67C-41B2-90E6-DCC025294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971675"/>
            <a:ext cx="533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T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k</a:t>
            </a:r>
            <a:r>
              <a:rPr lang="zh-CN" altLang="zh-CN" sz="2400" b="1">
                <a:latin typeface="Times New Roman" panose="02020603050405020304" pitchFamily="18" charset="0"/>
              </a:rPr>
              <a:t>=k+(n 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 1)</a:t>
            </a:r>
            <a:endParaRPr lang="zh-CN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92166" name="Rectangle 7">
            <a:extLst>
              <a:ext uri="{FF2B5EF4-FFF2-40B4-BE49-F238E27FC236}">
                <a16:creationId xmlns:a16="http://schemas.microsoft.com/office/drawing/2014/main" id="{5BC94347-3A02-4BC1-BEAC-810DD24C1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933825"/>
            <a:ext cx="56991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r>
              <a:rPr lang="zh-CN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级线性流水线的加速比</a:t>
            </a:r>
            <a:r>
              <a:rPr lang="zh-CN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lang="zh-CN" altLang="zh-CN" sz="2400" b="1" baseline="-30000">
                <a:solidFill>
                  <a:srgbClr val="0000FF"/>
                </a:solidFill>
                <a:latin typeface="Times New Roman" panose="02020603050405020304" pitchFamily="18" charset="0"/>
              </a:rPr>
              <a:t>K</a:t>
            </a:r>
            <a:endParaRPr lang="zh-CN" altLang="zh-CN" sz="24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7" name="Rectangle 9">
            <a:extLst>
              <a:ext uri="{FF2B5EF4-FFF2-40B4-BE49-F238E27FC236}">
                <a16:creationId xmlns:a16="http://schemas.microsoft.com/office/drawing/2014/main" id="{CE7F19EC-ECBD-48D8-AB62-1E6DD4C5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554538"/>
            <a:ext cx="7478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C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k</a:t>
            </a:r>
            <a:r>
              <a:rPr lang="zh-CN" altLang="zh-CN" sz="2400" b="1">
                <a:latin typeface="Times New Roman" panose="02020603050405020304" pitchFamily="18" charset="0"/>
              </a:rPr>
              <a:t>=T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L </a:t>
            </a:r>
            <a:r>
              <a:rPr lang="zh-CN" altLang="zh-CN" sz="2400" b="1">
                <a:latin typeface="Times New Roman" panose="02020603050405020304" pitchFamily="18" charset="0"/>
              </a:rPr>
              <a:t>/ T</a:t>
            </a:r>
            <a:r>
              <a:rPr lang="zh-CN" altLang="zh-CN" sz="2400" b="1" baseline="-30000">
                <a:latin typeface="Times New Roman" panose="02020603050405020304" pitchFamily="18" charset="0"/>
              </a:rPr>
              <a:t>k</a:t>
            </a:r>
            <a:r>
              <a:rPr lang="zh-CN" altLang="zh-CN" sz="2400" b="1">
                <a:latin typeface="Times New Roman" panose="02020603050405020304" pitchFamily="18" charset="0"/>
              </a:rPr>
              <a:t>=(n×k) / [k+(n 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zh-CN" sz="2400" b="1">
                <a:latin typeface="Times New Roman" panose="02020603050405020304" pitchFamily="18" charset="0"/>
              </a:rPr>
              <a:t> 1)]           </a:t>
            </a:r>
            <a:r>
              <a:rPr lang="zh-CN" altLang="zh-CN" sz="2400" b="1">
                <a:latin typeface="宋体" panose="02010600030101010101" pitchFamily="2" charset="-122"/>
              </a:rPr>
              <a:t>当n&gt;&gt;k时，Ck→k</a:t>
            </a:r>
          </a:p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</a:rPr>
              <a:t>  </a:t>
            </a:r>
          </a:p>
        </p:txBody>
      </p:sp>
      <p:sp>
        <p:nvSpPr>
          <p:cNvPr id="92168" name="Rectangle 10">
            <a:extLst>
              <a:ext uri="{FF2B5EF4-FFF2-40B4-BE49-F238E27FC236}">
                <a16:creationId xmlns:a16="http://schemas.microsoft.com/office/drawing/2014/main" id="{200AF920-FF14-4F80-A80C-FF2A2042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373688"/>
            <a:ext cx="7545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400" b="1">
                <a:latin typeface="Times New Roman" panose="02020603050405020304" pitchFamily="18" charset="0"/>
              </a:rPr>
              <a:t>可见，理论上k级</a:t>
            </a:r>
            <a:r>
              <a:rPr lang="zh-CN" altLang="zh-CN" sz="2400" b="1">
                <a:latin typeface="宋体" panose="02010600030101010101" pitchFamily="2" charset="-122"/>
              </a:rPr>
              <a:t>线性流水线处理速度几乎是非流水线处理速度的</a:t>
            </a:r>
            <a:r>
              <a:rPr lang="zh-CN" altLang="zh-CN" sz="2400" b="1">
                <a:latin typeface="Times New Roman" panose="02020603050405020304" pitchFamily="18" charset="0"/>
              </a:rPr>
              <a:t>k</a:t>
            </a:r>
            <a:r>
              <a:rPr lang="zh-CN" altLang="zh-CN" sz="2400" b="1">
                <a:latin typeface="宋体" panose="02010600030101010101" pitchFamily="2" charset="-122"/>
              </a:rPr>
              <a:t>倍。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F8952285-A176-4DB1-86A2-03A99F40A9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CN" sz="3400" b="1">
                <a:latin typeface="宋体" panose="02010600030101010101" pitchFamily="2" charset="-122"/>
              </a:rPr>
              <a:t>2.6.3 浮点运算器流水线</a:t>
            </a:r>
          </a:p>
        </p:txBody>
      </p:sp>
      <p:sp>
        <p:nvSpPr>
          <p:cNvPr id="93187" name="Rectangle 4">
            <a:extLst>
              <a:ext uri="{FF2B5EF4-FFF2-40B4-BE49-F238E27FC236}">
                <a16:creationId xmlns:a16="http://schemas.microsoft.com/office/drawing/2014/main" id="{AA9EE5B6-EF97-4262-9C61-2C0D4D37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997200"/>
            <a:ext cx="86106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2696" bIns="1269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包括四步：求阶差、对阶、尾数（加</a:t>
            </a:r>
            <a:r>
              <a:rPr lang="zh-CN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减）运算和结果规格化处理。</a:t>
            </a:r>
            <a:r>
              <a:rPr lang="zh-CN" altLang="zh-CN" sz="2000" b="1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93188" name="Rectangle 5">
            <a:extLst>
              <a:ext uri="{FF2B5EF4-FFF2-40B4-BE49-F238E27FC236}">
                <a16:creationId xmlns:a16="http://schemas.microsoft.com/office/drawing/2014/main" id="{353900FF-C244-4165-960D-72E9FAE47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05038"/>
            <a:ext cx="4741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宋体" panose="02010600030101010101" pitchFamily="2" charset="-122"/>
              </a:rPr>
              <a:t>(1) 浮点加减法运算步骤</a:t>
            </a:r>
          </a:p>
        </p:txBody>
      </p:sp>
      <p:grpSp>
        <p:nvGrpSpPr>
          <p:cNvPr id="93189" name="Group 5">
            <a:extLst>
              <a:ext uri="{FF2B5EF4-FFF2-40B4-BE49-F238E27FC236}">
                <a16:creationId xmlns:a16="http://schemas.microsoft.com/office/drawing/2014/main" id="{44A6AF60-CC2B-47EB-A70D-4916ABDB23C6}"/>
              </a:ext>
            </a:extLst>
          </p:cNvPr>
          <p:cNvGrpSpPr>
            <a:grpSpLocks/>
          </p:cNvGrpSpPr>
          <p:nvPr/>
        </p:nvGrpSpPr>
        <p:grpSpPr bwMode="auto">
          <a:xfrm>
            <a:off x="1136650" y="3738563"/>
            <a:ext cx="7239000" cy="2590800"/>
            <a:chOff x="0" y="0"/>
            <a:chExt cx="4149" cy="1936"/>
          </a:xfrm>
        </p:grpSpPr>
        <p:sp>
          <p:nvSpPr>
            <p:cNvPr id="93191" name="AutoShape 8">
              <a:extLst>
                <a:ext uri="{FF2B5EF4-FFF2-40B4-BE49-F238E27FC236}">
                  <a16:creationId xmlns:a16="http://schemas.microsoft.com/office/drawing/2014/main" id="{36FBDC9A-BF80-4901-82E9-CF4F80DF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1573"/>
              <a:ext cx="2705" cy="363"/>
            </a:xfrm>
            <a:prstGeom prst="flowChartProcess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440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zh-CN" sz="1600" b="1">
                  <a:latin typeface="宋体" panose="02010600030101010101" pitchFamily="2" charset="-122"/>
                </a:rPr>
                <a:t>图2.35 浮点加减运算执行次序</a:t>
              </a:r>
            </a:p>
          </p:txBody>
        </p:sp>
        <p:sp>
          <p:nvSpPr>
            <p:cNvPr id="93192" name="Rectangle 9">
              <a:extLst>
                <a:ext uri="{FF2B5EF4-FFF2-40B4-BE49-F238E27FC236}">
                  <a16:creationId xmlns:a16="http://schemas.microsoft.com/office/drawing/2014/main" id="{A20D9DF6-E96B-4B8B-A818-52C04DAEB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1"/>
              <a:ext cx="2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τ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3193" name="Rectangle 10">
              <a:extLst>
                <a:ext uri="{FF2B5EF4-FFF2-40B4-BE49-F238E27FC236}">
                  <a16:creationId xmlns:a16="http://schemas.microsoft.com/office/drawing/2014/main" id="{ECF6D54F-0F5F-4A8E-A0EC-A72C6C80C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" y="225"/>
              <a:ext cx="562" cy="10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3194" name="Rectangle 11">
              <a:extLst>
                <a:ext uri="{FF2B5EF4-FFF2-40B4-BE49-F238E27FC236}">
                  <a16:creationId xmlns:a16="http://schemas.microsoft.com/office/drawing/2014/main" id="{C5484875-D7D6-43C6-9FEC-CADABEEB6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450"/>
              <a:ext cx="301" cy="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求阶</a:t>
              </a:r>
            </a:p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差</a:t>
              </a:r>
            </a:p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(S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1</a:t>
              </a:r>
              <a:r>
                <a:rPr lang="zh-CN" altLang="zh-CN" sz="1600" b="1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3195" name="Rectangle 12">
              <a:extLst>
                <a:ext uri="{FF2B5EF4-FFF2-40B4-BE49-F238E27FC236}">
                  <a16:creationId xmlns:a16="http://schemas.microsoft.com/office/drawing/2014/main" id="{C4553B22-7925-4581-8C47-C98A511F4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1" y="227"/>
              <a:ext cx="562" cy="10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3196" name="Rectangle 13">
              <a:extLst>
                <a:ext uri="{FF2B5EF4-FFF2-40B4-BE49-F238E27FC236}">
                  <a16:creationId xmlns:a16="http://schemas.microsoft.com/office/drawing/2014/main" id="{B95B62A9-61A2-4872-94CC-494BF92A9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564"/>
              <a:ext cx="30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对阶</a:t>
              </a:r>
            </a:p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(S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2</a:t>
              </a:r>
              <a:r>
                <a:rPr lang="zh-CN" altLang="zh-CN" sz="1600" b="1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3197" name="Rectangle 14">
              <a:extLst>
                <a:ext uri="{FF2B5EF4-FFF2-40B4-BE49-F238E27FC236}">
                  <a16:creationId xmlns:a16="http://schemas.microsoft.com/office/drawing/2014/main" id="{D39B7855-05F4-424B-AAA4-066C7EBB3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28"/>
              <a:ext cx="562" cy="10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2400" b="1">
                <a:latin typeface="宋体" panose="02010600030101010101" pitchFamily="2" charset="-122"/>
              </a:endParaRPr>
            </a:p>
          </p:txBody>
        </p:sp>
        <p:sp>
          <p:nvSpPr>
            <p:cNvPr id="93198" name="Rectangle 15">
              <a:extLst>
                <a:ext uri="{FF2B5EF4-FFF2-40B4-BE49-F238E27FC236}">
                  <a16:creationId xmlns:a16="http://schemas.microsoft.com/office/drawing/2014/main" id="{A434CBD5-E497-4109-BE22-9499FBE17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448"/>
              <a:ext cx="301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尾数</a:t>
              </a:r>
            </a:p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运算</a:t>
              </a:r>
            </a:p>
            <a:p>
              <a:pPr algn="ctr">
                <a:spcAft>
                  <a:spcPts val="150"/>
                </a:spcAft>
              </a:pPr>
              <a:r>
                <a:rPr lang="zh-CN" altLang="zh-CN" sz="1600" b="1">
                  <a:latin typeface="Times New Roman" panose="02020603050405020304" pitchFamily="18" charset="0"/>
                </a:rPr>
                <a:t>(S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3</a:t>
              </a:r>
              <a:r>
                <a:rPr lang="zh-CN" altLang="zh-CN" sz="1600" b="1">
                  <a:latin typeface="Times New Roman" panose="02020603050405020304" pitchFamily="18" charset="0"/>
                </a:rPr>
                <a:t>)</a:t>
              </a:r>
            </a:p>
          </p:txBody>
        </p:sp>
        <p:grpSp>
          <p:nvGrpSpPr>
            <p:cNvPr id="93199" name="Group 14">
              <a:extLst>
                <a:ext uri="{FF2B5EF4-FFF2-40B4-BE49-F238E27FC236}">
                  <a16:creationId xmlns:a16="http://schemas.microsoft.com/office/drawing/2014/main" id="{0CF8139A-8E7A-4061-B9A1-E8D5CB8951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1" y="236"/>
              <a:ext cx="562" cy="1088"/>
              <a:chOff x="0" y="0"/>
              <a:chExt cx="562" cy="1088"/>
            </a:xfrm>
          </p:grpSpPr>
          <p:sp>
            <p:nvSpPr>
              <p:cNvPr id="93208" name="Rectangle 17">
                <a:extLst>
                  <a:ext uri="{FF2B5EF4-FFF2-40B4-BE49-F238E27FC236}">
                    <a16:creationId xmlns:a16="http://schemas.microsoft.com/office/drawing/2014/main" id="{112C3E6A-8236-4E2A-9EC4-936E2CC93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62" cy="108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2400" b="1">
                  <a:latin typeface="宋体" panose="02010600030101010101" pitchFamily="2" charset="-122"/>
                </a:endParaRPr>
              </a:p>
            </p:txBody>
          </p:sp>
          <p:sp>
            <p:nvSpPr>
              <p:cNvPr id="93209" name="Rectangle 18">
                <a:extLst>
                  <a:ext uri="{FF2B5EF4-FFF2-40B4-BE49-F238E27FC236}">
                    <a16:creationId xmlns:a16="http://schemas.microsoft.com/office/drawing/2014/main" id="{06C983E9-6E79-4A05-8B5A-5B8DCA143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" y="145"/>
                <a:ext cx="301" cy="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规格</a:t>
                </a:r>
              </a:p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化处</a:t>
                </a:r>
              </a:p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理</a:t>
                </a:r>
              </a:p>
              <a:p>
                <a:pPr algn="ctr">
                  <a:spcAft>
                    <a:spcPts val="150"/>
                  </a:spcAft>
                </a:pPr>
                <a:r>
                  <a:rPr lang="zh-CN" altLang="zh-CN" sz="1600" b="1">
                    <a:latin typeface="Times New Roman" panose="02020603050405020304" pitchFamily="18" charset="0"/>
                  </a:rPr>
                  <a:t>(S</a:t>
                </a:r>
                <a:r>
                  <a:rPr lang="zh-CN" altLang="zh-CN" sz="1600" b="1" baseline="-25000">
                    <a:latin typeface="Times New Roman" panose="02020603050405020304" pitchFamily="18" charset="0"/>
                  </a:rPr>
                  <a:t>4</a:t>
                </a:r>
                <a:r>
                  <a:rPr lang="zh-CN" altLang="zh-CN" sz="1600" b="1">
                    <a:latin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93200" name="Rectangle 19">
              <a:extLst>
                <a:ext uri="{FF2B5EF4-FFF2-40B4-BE49-F238E27FC236}">
                  <a16:creationId xmlns:a16="http://schemas.microsoft.com/office/drawing/2014/main" id="{7C858DAE-29F5-4113-B775-02BE3BC37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1"/>
              <a:ext cx="2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τ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2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3201" name="Rectangle 20">
              <a:extLst>
                <a:ext uri="{FF2B5EF4-FFF2-40B4-BE49-F238E27FC236}">
                  <a16:creationId xmlns:a16="http://schemas.microsoft.com/office/drawing/2014/main" id="{E946DCF8-619E-400E-B0EB-7BF70C554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2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τ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3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3202" name="Rectangle 21">
              <a:extLst>
                <a:ext uri="{FF2B5EF4-FFF2-40B4-BE49-F238E27FC236}">
                  <a16:creationId xmlns:a16="http://schemas.microsoft.com/office/drawing/2014/main" id="{DACFA89B-6489-4DE9-9F0D-5B29BCBB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0"/>
              <a:ext cx="27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 sz="1600" b="1">
                  <a:latin typeface="Times New Roman" panose="02020603050405020304" pitchFamily="18" charset="0"/>
                </a:rPr>
                <a:t>τ</a:t>
              </a:r>
              <a:r>
                <a:rPr lang="zh-CN" altLang="zh-CN" sz="1600" b="1" baseline="-25000">
                  <a:latin typeface="Times New Roman" panose="02020603050405020304" pitchFamily="18" charset="0"/>
                </a:rPr>
                <a:t>4</a:t>
              </a:r>
              <a:endParaRPr lang="zh-CN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93203" name="Line 22">
              <a:extLst>
                <a:ext uri="{FF2B5EF4-FFF2-40B4-BE49-F238E27FC236}">
                  <a16:creationId xmlns:a16="http://schemas.microsoft.com/office/drawing/2014/main" id="{C318E7F3-1E5A-4248-8B6C-D649904FB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4" y="757"/>
              <a:ext cx="2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4" name="Line 23">
              <a:extLst>
                <a:ext uri="{FF2B5EF4-FFF2-40B4-BE49-F238E27FC236}">
                  <a16:creationId xmlns:a16="http://schemas.microsoft.com/office/drawing/2014/main" id="{A239A64F-A922-427D-822E-FB95250F9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2" y="757"/>
              <a:ext cx="4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5" name="Line 24">
              <a:extLst>
                <a:ext uri="{FF2B5EF4-FFF2-40B4-BE49-F238E27FC236}">
                  <a16:creationId xmlns:a16="http://schemas.microsoft.com/office/drawing/2014/main" id="{6795A637-7F15-497E-B03E-C8FE1D16C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4" y="757"/>
              <a:ext cx="4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6" name="Line 25">
              <a:extLst>
                <a:ext uri="{FF2B5EF4-FFF2-40B4-BE49-F238E27FC236}">
                  <a16:creationId xmlns:a16="http://schemas.microsoft.com/office/drawing/2014/main" id="{FA000FA0-EC8A-4FFF-8328-163C851B9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" y="757"/>
              <a:ext cx="4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07" name="Line 26">
              <a:extLst>
                <a:ext uri="{FF2B5EF4-FFF2-40B4-BE49-F238E27FC236}">
                  <a16:creationId xmlns:a16="http://schemas.microsoft.com/office/drawing/2014/main" id="{1E0602BE-C6BA-4075-9E2F-8BB166438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58"/>
              <a:ext cx="2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3190" name="Rectangle 6">
            <a:extLst>
              <a:ext uri="{FF2B5EF4-FFF2-40B4-BE49-F238E27FC236}">
                <a16:creationId xmlns:a16="http://schemas.microsoft.com/office/drawing/2014/main" id="{E6FFB748-D117-4FDD-A5ED-658219D5E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341438"/>
            <a:ext cx="434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400" b="1">
                <a:latin typeface="宋体" panose="02010600030101010101" pitchFamily="2" charset="-122"/>
              </a:rPr>
              <a:t>．浮点加法流水线原理</a:t>
            </a:r>
            <a:r>
              <a:rPr lang="zh-CN" altLang="zh-CN" sz="2800" b="1"/>
              <a:t> 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4">
            <a:extLst>
              <a:ext uri="{FF2B5EF4-FFF2-40B4-BE49-F238E27FC236}">
                <a16:creationId xmlns:a16="http://schemas.microsoft.com/office/drawing/2014/main" id="{B8868DA2-7AA0-41E6-B157-C4C423ACE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81075"/>
            <a:ext cx="86868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【例</a:t>
            </a:r>
            <a:r>
              <a:rPr lang="zh-CN" altLang="zh-CN" sz="20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2.37</a:t>
            </a:r>
            <a:r>
              <a:rPr lang="zh-CN" altLang="zh-CN" sz="2000" b="1">
                <a:solidFill>
                  <a:srgbClr val="0000FF"/>
                </a:solidFill>
                <a:latin typeface="宋体" panose="02010600030101010101" pitchFamily="2" charset="-122"/>
              </a:rPr>
              <a:t>】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000" b="1">
                <a:latin typeface="宋体" panose="02010600030101010101" pitchFamily="2" charset="-122"/>
              </a:rPr>
              <a:t>设由四级过程段组成浮点流水加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2000" b="1">
                <a:latin typeface="宋体" panose="02010600030101010101" pitchFamily="2" charset="-122"/>
              </a:rPr>
              <a:t>减法的运算过程，并设每个过程段所需的时间为：求阶差τ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000" b="1">
                <a:latin typeface="宋体" panose="02010600030101010101" pitchFamily="2" charset="-122"/>
              </a:rPr>
              <a:t>＝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70ns</a:t>
            </a:r>
            <a:r>
              <a:rPr lang="zh-CN" altLang="zh-CN" sz="2000" b="1">
                <a:latin typeface="宋体" panose="02010600030101010101" pitchFamily="2" charset="-122"/>
              </a:rPr>
              <a:t>，对阶τ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=60ns</a:t>
            </a:r>
            <a:r>
              <a:rPr lang="zh-CN" altLang="zh-CN" sz="2000" b="1">
                <a:latin typeface="宋体" panose="02010600030101010101" pitchFamily="2" charset="-122"/>
              </a:rPr>
              <a:t>，相加τ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=90ns</a:t>
            </a:r>
            <a:r>
              <a:rPr lang="zh-CN" altLang="zh-CN" sz="2000" b="1">
                <a:latin typeface="宋体" panose="02010600030101010101" pitchFamily="2" charset="-122"/>
              </a:rPr>
              <a:t>，规格化τ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000" b="1">
                <a:latin typeface="宋体" panose="02010600030101010101" pitchFamily="2" charset="-122"/>
              </a:rPr>
              <a:t>＝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80ns</a:t>
            </a:r>
            <a:r>
              <a:rPr lang="zh-CN" altLang="zh-CN" sz="2000" b="1">
                <a:latin typeface="宋体" panose="02010600030101010101" pitchFamily="2" charset="-122"/>
              </a:rPr>
              <a:t>，缓冲寄存器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b="1">
                <a:latin typeface="宋体" panose="02010600030101010101" pitchFamily="2" charset="-122"/>
              </a:rPr>
              <a:t>的延时τ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=10ns</a:t>
            </a:r>
            <a:r>
              <a:rPr lang="zh-CN" altLang="zh-CN" sz="2000" b="1">
                <a:latin typeface="宋体" panose="02010600030101010101" pitchFamily="2" charset="-122"/>
              </a:rPr>
              <a:t>，求：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(1)  4</a:t>
            </a:r>
            <a:r>
              <a:rPr lang="zh-CN" altLang="zh-CN" sz="2000" b="1">
                <a:latin typeface="宋体" panose="02010600030101010101" pitchFamily="2" charset="-122"/>
              </a:rPr>
              <a:t>级流水线加法器的加速比是多少？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zh-CN" sz="2000" b="1">
                <a:latin typeface="宋体" panose="02010600030101010101" pitchFamily="2" charset="-122"/>
              </a:rPr>
              <a:t>如果每个过程段的时间都相同，设都为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75ns</a:t>
            </a:r>
            <a:r>
              <a:rPr lang="zh-CN" altLang="zh-CN" sz="2000" b="1">
                <a:latin typeface="宋体" panose="02010600030101010101" pitchFamily="2" charset="-122"/>
              </a:rPr>
              <a:t>（包括缓冲寄存器的延时）时，加速比又是多少？</a:t>
            </a:r>
            <a:r>
              <a:rPr lang="zh-CN" altLang="zh-CN" sz="2000" b="1"/>
              <a:t> </a:t>
            </a:r>
          </a:p>
        </p:txBody>
      </p:sp>
      <p:sp>
        <p:nvSpPr>
          <p:cNvPr id="94211" name="Rectangle 5">
            <a:extLst>
              <a:ext uri="{FF2B5EF4-FFF2-40B4-BE49-F238E27FC236}">
                <a16:creationId xmlns:a16="http://schemas.microsoft.com/office/drawing/2014/main" id="{AC9EAF1B-B5F7-49AD-B8C7-49E0333F7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324475"/>
            <a:ext cx="685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(2) 当每个过程段的时间都是</a:t>
            </a:r>
            <a:r>
              <a:rPr lang="zh-CN" altLang="zh-CN" sz="2000" b="1">
                <a:latin typeface="Times New Roman" panose="02020603050405020304" pitchFamily="18" charset="0"/>
              </a:rPr>
              <a:t>75ns</a:t>
            </a:r>
            <a:r>
              <a:rPr lang="zh-CN" altLang="zh-CN" sz="2000" b="1">
                <a:latin typeface="宋体" panose="02010600030101010101" pitchFamily="2" charset="-122"/>
              </a:rPr>
              <a:t>时，</a:t>
            </a:r>
          </a:p>
          <a:p>
            <a:pPr eaLnBrk="1" hangingPunct="1"/>
            <a:r>
              <a:rPr lang="zh-CN" altLang="zh-CN" sz="2000" b="1">
                <a:latin typeface="宋体" panose="02010600030101010101" pitchFamily="2" charset="-122"/>
              </a:rPr>
              <a:t>    则加速比为：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000" b="1" baseline="-300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= 300/75 =</a:t>
            </a:r>
            <a:r>
              <a:rPr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zh-CN" sz="2400" b="1"/>
              <a:t> </a:t>
            </a:r>
          </a:p>
        </p:txBody>
      </p:sp>
      <p:sp>
        <p:nvSpPr>
          <p:cNvPr id="94212" name="Rectangle 6">
            <a:extLst>
              <a:ext uri="{FF2B5EF4-FFF2-40B4-BE49-F238E27FC236}">
                <a16:creationId xmlns:a16="http://schemas.microsoft.com/office/drawing/2014/main" id="{F0744C11-23DE-4997-8525-E74F6BDC4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809875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6600"/>
                </a:solidFill>
                <a:latin typeface="宋体" panose="02010600030101010101" pitchFamily="2" charset="-122"/>
              </a:rPr>
              <a:t>解：</a:t>
            </a:r>
          </a:p>
        </p:txBody>
      </p:sp>
      <p:sp>
        <p:nvSpPr>
          <p:cNvPr id="94213" name="Rectangle 7">
            <a:extLst>
              <a:ext uri="{FF2B5EF4-FFF2-40B4-BE49-F238E27FC236}">
                <a16:creationId xmlns:a16="http://schemas.microsoft.com/office/drawing/2014/main" id="{196F1E9D-8182-4214-AB2A-50D3D6B0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86075"/>
            <a:ext cx="800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b="1">
                <a:latin typeface="Times New Roman" panose="02020603050405020304" pitchFamily="18" charset="0"/>
              </a:rPr>
              <a:t>(1) 加法器的流水线时钟周期至少为：τ＝90ns + 10ns</a:t>
            </a:r>
          </a:p>
        </p:txBody>
      </p:sp>
      <p:sp>
        <p:nvSpPr>
          <p:cNvPr id="94214" name="Rectangle 8">
            <a:extLst>
              <a:ext uri="{FF2B5EF4-FFF2-40B4-BE49-F238E27FC236}">
                <a16:creationId xmlns:a16="http://schemas.microsoft.com/office/drawing/2014/main" id="{A3C661A2-86C9-4802-BA26-EAAD62DCB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495675"/>
            <a:ext cx="7391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000" b="1">
                <a:latin typeface="宋体" panose="02010600030101010101" pitchFamily="2" charset="-122"/>
              </a:rPr>
              <a:t>如果采用通用的逻辑电路，但不是流水线方式，则浮点加法所需的时间为</a:t>
            </a:r>
            <a:r>
              <a:rPr lang="zh-CN" altLang="zh-CN" sz="2000" b="1">
                <a:latin typeface="Times New Roman" panose="02020603050405020304" pitchFamily="18" charset="0"/>
              </a:rPr>
              <a:t>τ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1  </a:t>
            </a:r>
            <a:r>
              <a:rPr lang="zh-CN" altLang="zh-CN" sz="2000" b="1">
                <a:latin typeface="Times New Roman" panose="02020603050405020304" pitchFamily="18" charset="0"/>
              </a:rPr>
              <a:t>+τ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2</a:t>
            </a:r>
            <a:r>
              <a:rPr lang="zh-CN" altLang="zh-CN" sz="2000" b="1">
                <a:latin typeface="Times New Roman" panose="02020603050405020304" pitchFamily="18" charset="0"/>
              </a:rPr>
              <a:t> + τ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3  </a:t>
            </a:r>
            <a:r>
              <a:rPr lang="zh-CN" altLang="zh-CN" sz="2000" b="1">
                <a:latin typeface="Times New Roman" panose="02020603050405020304" pitchFamily="18" charset="0"/>
              </a:rPr>
              <a:t>+τ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4</a:t>
            </a:r>
            <a:r>
              <a:rPr lang="zh-CN" altLang="zh-CN" sz="2000" b="1">
                <a:latin typeface="Times New Roman" panose="02020603050405020304" pitchFamily="18" charset="0"/>
              </a:rPr>
              <a:t> = 300ns</a:t>
            </a:r>
          </a:p>
        </p:txBody>
      </p:sp>
      <p:sp>
        <p:nvSpPr>
          <p:cNvPr id="94215" name="Rectangle 9">
            <a:extLst>
              <a:ext uri="{FF2B5EF4-FFF2-40B4-BE49-F238E27FC236}">
                <a16:creationId xmlns:a16="http://schemas.microsoft.com/office/drawing/2014/main" id="{4F928BA1-8C7E-4546-B746-EE0AB22D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33875"/>
            <a:ext cx="6781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因此，4级流水线加法器的加速比为</a:t>
            </a:r>
          </a:p>
          <a:p>
            <a:pPr>
              <a:spcBef>
                <a:spcPct val="50000"/>
              </a:spcBef>
            </a:pPr>
            <a:r>
              <a:rPr lang="zh-CN" altLang="zh-CN" sz="2000" b="1">
                <a:latin typeface="Times New Roman" panose="02020603050405020304" pitchFamily="18" charset="0"/>
              </a:rPr>
              <a:t>                   C</a:t>
            </a:r>
            <a:r>
              <a:rPr lang="zh-CN" altLang="zh-CN" sz="2000" b="1" baseline="-30000">
                <a:latin typeface="Times New Roman" panose="02020603050405020304" pitchFamily="18" charset="0"/>
              </a:rPr>
              <a:t>k</a:t>
            </a:r>
            <a:r>
              <a:rPr lang="zh-CN" altLang="zh-CN" sz="2000" b="1">
                <a:latin typeface="Times New Roman" panose="02020603050405020304" pitchFamily="18" charset="0"/>
              </a:rPr>
              <a:t> = 300/100 = 3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>
            <a:extLst>
              <a:ext uri="{FF2B5EF4-FFF2-40B4-BE49-F238E27FC236}">
                <a16:creationId xmlns:a16="http://schemas.microsoft.com/office/drawing/2014/main" id="{C15F1B59-4EC5-47F4-B93D-39E3712C6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4000" b="1">
                <a:solidFill>
                  <a:schemeClr val="tx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第三章   存储器</a:t>
            </a:r>
            <a:r>
              <a:rPr lang="zh-CN" altLang="zh-CN" sz="4000" b="1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8A6BAB8B-643B-41AF-9B1E-D8DD57850C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chemeClr val="hlink"/>
                </a:solidFill>
              </a:rPr>
              <a:t>存储器的层次结构</a:t>
            </a:r>
          </a:p>
        </p:txBody>
      </p:sp>
      <p:graphicFrame>
        <p:nvGraphicFramePr>
          <p:cNvPr id="13314" name="Object 3">
            <a:extLst>
              <a:ext uri="{FF2B5EF4-FFF2-40B4-BE49-F238E27FC236}">
                <a16:creationId xmlns:a16="http://schemas.microsoft.com/office/drawing/2014/main" id="{16606C88-E44B-4988-B09A-9EEF48F6068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95600" y="1268413"/>
          <a:ext cx="3657600" cy="496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r:id="rId3" imgW="1962000" imgH="3180600" progId="Visio.Drawing.11">
                  <p:embed/>
                </p:oleObj>
              </mc:Choice>
              <mc:Fallback>
                <p:oleObj r:id="rId3" imgW="1962000" imgH="3180600" progId="Visio.Drawing.11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68413"/>
                        <a:ext cx="3657600" cy="49688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6" name="Group 4">
            <a:extLst>
              <a:ext uri="{FF2B5EF4-FFF2-40B4-BE49-F238E27FC236}">
                <a16:creationId xmlns:a16="http://schemas.microsoft.com/office/drawing/2014/main" id="{EE627836-41A8-4F23-86E0-66AB30C1051F}"/>
              </a:ext>
            </a:extLst>
          </p:cNvPr>
          <p:cNvGrpSpPr>
            <a:grpSpLocks/>
          </p:cNvGrpSpPr>
          <p:nvPr/>
        </p:nvGrpSpPr>
        <p:grpSpPr bwMode="auto">
          <a:xfrm>
            <a:off x="6588125" y="1557338"/>
            <a:ext cx="1044575" cy="4826000"/>
            <a:chOff x="0" y="0"/>
            <a:chExt cx="658" cy="3455"/>
          </a:xfrm>
        </p:grpSpPr>
        <p:sp>
          <p:nvSpPr>
            <p:cNvPr id="13322" name="Line 5">
              <a:extLst>
                <a:ext uri="{FF2B5EF4-FFF2-40B4-BE49-F238E27FC236}">
                  <a16:creationId xmlns:a16="http://schemas.microsoft.com/office/drawing/2014/main" id="{C8B5D03A-D37E-48A2-B5C5-CA58EE91D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" y="3455"/>
              <a:ext cx="5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3" name="Line 6">
              <a:extLst>
                <a:ext uri="{FF2B5EF4-FFF2-40B4-BE49-F238E27FC236}">
                  <a16:creationId xmlns:a16="http://schemas.microsoft.com/office/drawing/2014/main" id="{DE5C8077-453B-45ED-8514-512DEF7EB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0"/>
              <a:ext cx="65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4" name="Line 7">
              <a:extLst>
                <a:ext uri="{FF2B5EF4-FFF2-40B4-BE49-F238E27FC236}">
                  <a16:creationId xmlns:a16="http://schemas.microsoft.com/office/drawing/2014/main" id="{ABDE5FF7-AA9A-4B5E-B40C-0D36C4B6B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" y="0"/>
              <a:ext cx="0" cy="34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5" name="Text Box 8">
              <a:extLst>
                <a:ext uri="{FF2B5EF4-FFF2-40B4-BE49-F238E27FC236}">
                  <a16:creationId xmlns:a16="http://schemas.microsoft.com/office/drawing/2014/main" id="{67EB9135-2B2B-45AE-915F-84A04C41E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" y="96"/>
              <a:ext cx="336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访问速度越来越快</a:t>
              </a:r>
              <a:endParaRPr lang="zh-CN" altLang="en-US" sz="4000" b="1">
                <a:solidFill>
                  <a:schemeClr val="accent2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13317" name="Group 9">
            <a:extLst>
              <a:ext uri="{FF2B5EF4-FFF2-40B4-BE49-F238E27FC236}">
                <a16:creationId xmlns:a16="http://schemas.microsoft.com/office/drawing/2014/main" id="{1E92890A-95A5-44AF-991D-53393947EB0A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1484313"/>
            <a:ext cx="812800" cy="4908550"/>
            <a:chOff x="0" y="0"/>
            <a:chExt cx="512" cy="3455"/>
          </a:xfrm>
        </p:grpSpPr>
        <p:sp>
          <p:nvSpPr>
            <p:cNvPr id="13318" name="Line 10">
              <a:extLst>
                <a:ext uri="{FF2B5EF4-FFF2-40B4-BE49-F238E27FC236}">
                  <a16:creationId xmlns:a16="http://schemas.microsoft.com/office/drawing/2014/main" id="{665BBB3F-BE22-4606-9BF4-9C5C7094F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5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" name="Line 11">
              <a:extLst>
                <a:ext uri="{FF2B5EF4-FFF2-40B4-BE49-F238E27FC236}">
                  <a16:creationId xmlns:a16="http://schemas.microsoft.com/office/drawing/2014/main" id="{9AA69A90-6EE5-49E8-894E-B31FB1317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445"/>
              <a:ext cx="5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0" name="Line 12">
              <a:extLst>
                <a:ext uri="{FF2B5EF4-FFF2-40B4-BE49-F238E27FC236}">
                  <a16:creationId xmlns:a16="http://schemas.microsoft.com/office/drawing/2014/main" id="{566AAE24-8D9B-4AFA-834D-1204FC602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" y="10"/>
              <a:ext cx="0" cy="344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1" name="Text Box 13">
              <a:extLst>
                <a:ext uri="{FF2B5EF4-FFF2-40B4-BE49-F238E27FC236}">
                  <a16:creationId xmlns:a16="http://schemas.microsoft.com/office/drawing/2014/main" id="{CF5F5C78-5A27-4C16-A5FF-8BB3528A3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86"/>
              <a:ext cx="292" cy="3273"/>
            </a:xfrm>
            <a:prstGeom prst="rect">
              <a:avLst/>
            </a:prstGeom>
            <a:solidFill>
              <a:schemeClr val="accent1">
                <a:alpha val="58038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存储容量越来越大，每位成本越来越低</a:t>
              </a:r>
              <a:endParaRPr lang="zh-CN" altLang="en-US" sz="3600" b="1">
                <a:solidFill>
                  <a:schemeClr val="accent2"/>
                </a:solidFill>
                <a:ea typeface="楷体_GB2312" pitchFamily="49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215B53CE-C6BD-4DC8-B84D-8BF71C59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8294688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2.计算机组成</a:t>
            </a:r>
          </a:p>
          <a:p>
            <a:pPr lvl="1" eaLnBrk="1" hangingPunct="1"/>
            <a:r>
              <a:rPr lang="zh-CN" altLang="en-US" sz="2800" b="1">
                <a:solidFill>
                  <a:schemeClr val="tx2"/>
                </a:solidFill>
              </a:rPr>
              <a:t>       计算机组成（</a:t>
            </a:r>
            <a:r>
              <a:rPr lang="en-US" altLang="zh-CN" sz="2800" b="1">
                <a:solidFill>
                  <a:schemeClr val="tx2"/>
                </a:solidFill>
              </a:rPr>
              <a:t>computer organization</a:t>
            </a:r>
            <a:r>
              <a:rPr lang="zh-CN" altLang="en-US" sz="2800" b="1">
                <a:solidFill>
                  <a:schemeClr val="tx2"/>
                </a:solidFill>
              </a:rPr>
              <a:t>）也</a:t>
            </a:r>
          </a:p>
          <a:p>
            <a:pPr lvl="1" eaLnBrk="1" hangingPunct="1"/>
            <a:r>
              <a:rPr lang="zh-CN" altLang="en-US" sz="2800" b="1">
                <a:solidFill>
                  <a:schemeClr val="tx2"/>
                </a:solidFill>
              </a:rPr>
              <a:t>译成计算机组织，</a:t>
            </a:r>
            <a:r>
              <a:rPr lang="zh-CN" altLang="en-US" sz="2800" b="1">
                <a:solidFill>
                  <a:srgbClr val="FF0000"/>
                </a:solidFill>
              </a:rPr>
              <a:t>指的是计算机体系结构的逻辑</a:t>
            </a:r>
          </a:p>
          <a:p>
            <a:pPr lvl="1" eaLnBrk="1" hangingPunct="1"/>
            <a:r>
              <a:rPr lang="zh-CN" altLang="en-US" sz="2800" b="1">
                <a:solidFill>
                  <a:srgbClr val="FF0000"/>
                </a:solidFill>
              </a:rPr>
              <a:t>实现，包括物理机器级内的数据流和控制流的组</a:t>
            </a:r>
          </a:p>
          <a:p>
            <a:pPr lvl="1" eaLnBrk="1" hangingPunct="1"/>
            <a:r>
              <a:rPr lang="zh-CN" altLang="en-US" sz="2800" b="1">
                <a:solidFill>
                  <a:srgbClr val="FF0000"/>
                </a:solidFill>
              </a:rPr>
              <a:t>成以及逻辑设计等。</a:t>
            </a:r>
            <a:r>
              <a:rPr lang="zh-CN" altLang="en-US" sz="2800" b="1">
                <a:solidFill>
                  <a:schemeClr val="tx2"/>
                </a:solidFill>
              </a:rPr>
              <a:t>它着眼于物理机器级内各事</a:t>
            </a:r>
          </a:p>
          <a:p>
            <a:pPr lvl="1" eaLnBrk="1" hangingPunct="1"/>
            <a:r>
              <a:rPr lang="zh-CN" altLang="en-US" sz="2800" b="1">
                <a:solidFill>
                  <a:schemeClr val="tx2"/>
                </a:solidFill>
              </a:rPr>
              <a:t>件的排序方式与控制方式，各部件的功能以及各</a:t>
            </a:r>
          </a:p>
          <a:p>
            <a:pPr lvl="1" eaLnBrk="1" hangingPunct="1"/>
            <a:r>
              <a:rPr lang="zh-CN" altLang="en-US" sz="2800" b="1">
                <a:solidFill>
                  <a:schemeClr val="tx2"/>
                </a:solidFill>
              </a:rPr>
              <a:t>部件的联系。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C72CD970-340F-4047-9805-3FA025ECB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"/>
            <a:ext cx="8610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宋体" panose="02010600030101010101" pitchFamily="2" charset="-122"/>
              </a:rPr>
              <a:t>1.</a:t>
            </a:r>
            <a:r>
              <a:rPr lang="en-US" altLang="zh-CN" sz="4000" b="1">
                <a:latin typeface="宋体" panose="02010600030101010101" pitchFamily="2" charset="-122"/>
              </a:rPr>
              <a:t>5.3  </a:t>
            </a:r>
            <a:r>
              <a:rPr lang="zh-CN" altLang="en-US" sz="4000" b="1">
                <a:latin typeface="宋体" panose="02010600030101010101" pitchFamily="2" charset="-122"/>
              </a:rPr>
              <a:t>三个常用术语的物理概念</a:t>
            </a:r>
          </a:p>
          <a:p>
            <a:pPr lvl="1" eaLnBrk="1" hangingPunct="1"/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 </a:t>
            </a:r>
            <a:endParaRPr lang="zh-CN" altLang="en-US" sz="36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>
            <a:extLst>
              <a:ext uri="{FF2B5EF4-FFF2-40B4-BE49-F238E27FC236}">
                <a16:creationId xmlns:a16="http://schemas.microsoft.com/office/drawing/2014/main" id="{C2628F20-9D36-438B-A7C2-B5F0AE1A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BF5F22-54A2-4CF7-8CA2-BAF78C56515B}" type="slidenum">
              <a:rPr lang="en-US" altLang="zh-CN"/>
              <a:pPr eaLnBrk="1" hangingPunct="1"/>
              <a:t>80</a:t>
            </a:fld>
            <a:endParaRPr lang="en-US" altLang="zh-CN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AF8EAA02-0511-4626-B5DB-A23E33D49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76250"/>
            <a:ext cx="648176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defRPr/>
            </a:pPr>
            <a:r>
              <a:rPr lang="zh-CN" altLang="en-US" sz="3600" b="1">
                <a:solidFill>
                  <a:srgbClr val="66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存储器的主要性能特性比较 </a:t>
            </a:r>
          </a:p>
        </p:txBody>
      </p:sp>
      <p:graphicFrame>
        <p:nvGraphicFramePr>
          <p:cNvPr id="199757" name="Group 77">
            <a:extLst>
              <a:ext uri="{FF2B5EF4-FFF2-40B4-BE49-F238E27FC236}">
                <a16:creationId xmlns:a16="http://schemas.microsoft.com/office/drawing/2014/main" id="{0A02524A-FE04-4D35-B4D7-975F5BB5A1B3}"/>
              </a:ext>
            </a:extLst>
          </p:cNvPr>
          <p:cNvGraphicFramePr>
            <a:graphicFrameLocks noGrp="1"/>
          </p:cNvGraphicFramePr>
          <p:nvPr/>
        </p:nvGraphicFramePr>
        <p:xfrm>
          <a:off x="1042988" y="1196975"/>
          <a:ext cx="7077075" cy="3278188"/>
        </p:xfrm>
        <a:graphic>
          <a:graphicData uri="http://schemas.openxmlformats.org/drawingml/2006/table">
            <a:tbl>
              <a:tblPr/>
              <a:tblGrid>
                <a:gridCol w="122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7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034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存储器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层次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通用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寄存器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Cache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主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磁盘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脱机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存储器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1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存储周期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&lt;10ns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60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ns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60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300ns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10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30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ms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2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min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6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存储容量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&lt;512B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8KB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2MB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32MB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1GB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1GB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1TB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5GB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10TB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9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价格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很高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较高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高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较低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低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6600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7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材料工艺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ECL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SRAM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DRAM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磁表面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磁、光等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9733" name="Rectangle 53">
            <a:extLst>
              <a:ext uri="{FF2B5EF4-FFF2-40B4-BE49-F238E27FC236}">
                <a16:creationId xmlns:a16="http://schemas.microsoft.com/office/drawing/2014/main" id="{7D9AF15D-847D-4D74-B723-53649604A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600575"/>
            <a:ext cx="6324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008000"/>
              </a:buClr>
              <a:buFont typeface="Wingdings" pitchFamily="2" charset="2"/>
              <a:buChar char="p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（毫秒），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μs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（微秒），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（毫微秒）</a:t>
            </a:r>
          </a:p>
          <a:p>
            <a:pPr>
              <a:buClr>
                <a:srgbClr val="008000"/>
              </a:buClr>
              <a:buFont typeface="Wingdings" pitchFamily="2" charset="2"/>
              <a:buChar char="p"/>
              <a:defRPr/>
            </a:pP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1s=1000ms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1ms=1000 μs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33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5">
            <a:extLst>
              <a:ext uri="{FF2B5EF4-FFF2-40B4-BE49-F238E27FC236}">
                <a16:creationId xmlns:a16="http://schemas.microsoft.com/office/drawing/2014/main" id="{C65236B7-4D68-42F9-8A69-A1CC333A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F81F9E7-F4DD-4513-B721-E14974FFD040}" type="slidenum">
              <a:rPr lang="en-US" altLang="zh-CN"/>
              <a:pPr eaLnBrk="1" hangingPunct="1"/>
              <a:t>81</a:t>
            </a:fld>
            <a:endParaRPr lang="en-US" altLang="zh-CN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53C268EB-82C6-490A-A1EE-989BE15325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SRAM</a:t>
            </a:r>
            <a:r>
              <a:rPr lang="zh-CN" altLang="en-US"/>
              <a:t>存储器的特点</a:t>
            </a:r>
          </a:p>
        </p:txBody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3B69168B-0FBA-41BD-BB7B-09B7BA383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使用</a:t>
            </a:r>
            <a:r>
              <a:rPr lang="zh-CN" altLang="en-US">
                <a:solidFill>
                  <a:srgbClr val="CC0000"/>
                </a:solidFill>
              </a:rPr>
              <a:t>双稳态触发器</a:t>
            </a:r>
            <a:r>
              <a:rPr lang="zh-CN" altLang="en-US" sz="3600"/>
              <a:t>表示</a:t>
            </a:r>
            <a:r>
              <a:rPr lang="en-US" altLang="zh-CN" sz="3600"/>
              <a:t>0</a:t>
            </a:r>
            <a:r>
              <a:rPr lang="zh-CN" altLang="en-US" sz="3600"/>
              <a:t>和</a:t>
            </a:r>
            <a:r>
              <a:rPr lang="en-US" altLang="zh-CN" sz="3600"/>
              <a:t>1</a:t>
            </a:r>
            <a:r>
              <a:rPr lang="zh-CN" altLang="en-US" sz="3600"/>
              <a:t>代码。</a:t>
            </a:r>
            <a:endParaRPr lang="zh-CN" altLang="en-US"/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solidFill>
                  <a:srgbClr val="FF0000"/>
                </a:solidFill>
              </a:rPr>
              <a:t>电源不掉电</a:t>
            </a:r>
            <a:r>
              <a:rPr lang="zh-CN" altLang="en-US"/>
              <a:t>的情况下，信息稳定保持（静态）。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存取速度快，集成度低（容量小），价格高。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常用作高速缓冲存储器</a:t>
            </a:r>
            <a:r>
              <a:rPr lang="en-US" altLang="zh-CN"/>
              <a:t>Cache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>
            <a:extLst>
              <a:ext uri="{FF2B5EF4-FFF2-40B4-BE49-F238E27FC236}">
                <a16:creationId xmlns:a16="http://schemas.microsoft.com/office/drawing/2014/main" id="{C46A31AC-895D-4111-96E0-8B7BCF0A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06A52C-C9B6-4E53-B5D4-83D7B0B798E2}" type="slidenum">
              <a:rPr lang="en-US" altLang="zh-CN"/>
              <a:pPr eaLnBrk="1" hangingPunct="1"/>
              <a:t>82</a:t>
            </a:fld>
            <a:endParaRPr lang="en-US" altLang="zh-CN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43C636CB-851E-407B-9E72-AC8E5927FF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DRAM</a:t>
            </a:r>
            <a:r>
              <a:rPr lang="zh-CN" altLang="en-US"/>
              <a:t>存储器的特点</a:t>
            </a:r>
          </a:p>
        </p:txBody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FC6A8452-F0B5-463D-94B6-6413FD3E8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268413"/>
            <a:ext cx="7704137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/>
              <a:t>使用半导体器件中分布电容上有无电荷来表示</a:t>
            </a:r>
            <a:r>
              <a:rPr lang="en-US" altLang="zh-CN" sz="2800"/>
              <a:t>0</a:t>
            </a:r>
            <a:r>
              <a:rPr lang="zh-CN" altLang="en-US" sz="2800"/>
              <a:t>和</a:t>
            </a:r>
            <a:r>
              <a:rPr lang="en-US" altLang="zh-CN" sz="2800"/>
              <a:t>1</a:t>
            </a:r>
            <a:r>
              <a:rPr lang="zh-CN" altLang="en-US" sz="2800"/>
              <a:t>代码。 </a:t>
            </a:r>
            <a:endParaRPr lang="zh-CN" altLang="en-US" sz="28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>
                <a:solidFill>
                  <a:srgbClr val="FF0000"/>
                </a:solidFill>
              </a:rPr>
              <a:t>电源不掉电</a:t>
            </a:r>
            <a:r>
              <a:rPr lang="zh-CN" altLang="en-US" sz="2800"/>
              <a:t>的情况下，信息也会丢失，因此需要不断</a:t>
            </a:r>
            <a:r>
              <a:rPr lang="zh-CN" altLang="en-US" sz="2800">
                <a:solidFill>
                  <a:srgbClr val="FF0000"/>
                </a:solidFill>
              </a:rPr>
              <a:t>刷新</a:t>
            </a:r>
            <a:r>
              <a:rPr lang="zh-CN" altLang="en-US" sz="2800"/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存取速度慢，集成度高（容量大），价格低。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/>
              <a:t>常用作内存条。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5">
            <a:extLst>
              <a:ext uri="{FF2B5EF4-FFF2-40B4-BE49-F238E27FC236}">
                <a16:creationId xmlns:a16="http://schemas.microsoft.com/office/drawing/2014/main" id="{A902560D-263A-4970-8140-E6EA83F1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DCB0CB-6726-405D-85B4-97050A7C0AAD}" type="slidenum">
              <a:rPr lang="en-US" altLang="zh-CN"/>
              <a:pPr eaLnBrk="1" hangingPunct="1"/>
              <a:t>83</a:t>
            </a:fld>
            <a:endParaRPr lang="en-US" altLang="zh-CN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1B7B4DED-E473-4472-BB98-2F56C9D31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SRAM</a:t>
            </a:r>
            <a:r>
              <a:rPr lang="zh-CN" altLang="en-US"/>
              <a:t>和</a:t>
            </a:r>
            <a:r>
              <a:rPr lang="en-US" altLang="zh-CN"/>
              <a:t>DRAM</a:t>
            </a:r>
            <a:r>
              <a:rPr lang="zh-CN" altLang="en-US"/>
              <a:t>的对比</a:t>
            </a:r>
          </a:p>
        </p:txBody>
      </p:sp>
      <p:graphicFrame>
        <p:nvGraphicFramePr>
          <p:cNvPr id="264393" name="Group 201">
            <a:extLst>
              <a:ext uri="{FF2B5EF4-FFF2-40B4-BE49-F238E27FC236}">
                <a16:creationId xmlns:a16="http://schemas.microsoft.com/office/drawing/2014/main" id="{ED3164DD-8EB8-46EC-A5F8-CE803C3111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1341438"/>
          <a:ext cx="8207375" cy="4246562"/>
        </p:xfrm>
        <a:graphic>
          <a:graphicData uri="http://schemas.openxmlformats.org/drawingml/2006/table">
            <a:tbl>
              <a:tblPr/>
              <a:tblGrid>
                <a:gridCol w="30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比较内容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SRAM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DRAM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存储信息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和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的方式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双稳态触发器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极间电容上的电荷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电源不掉电时 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信息稳定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信息会丢失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刷新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不需要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需要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集成度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低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高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容量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小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大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价格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高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低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速度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快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慢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3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适用场合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Cache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  <a:cs typeface="Times New Roman" pitchFamily="18" charset="0"/>
                        </a:rPr>
                        <a:t>主存</a:t>
                      </a:r>
                    </a:p>
                  </a:txBody>
                  <a:tcPr marL="18000" marR="18000" marT="46802" marB="4680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643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CC526CD-CBF4-401F-8D7C-0E7C4C71B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229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ea typeface="楷体_GB2312" pitchFamily="49" charset="-122"/>
              </a:rPr>
              <a:t>解： </a:t>
            </a:r>
          </a:p>
          <a:p>
            <a:pPr eaLnBrk="1" hangingPunct="1">
              <a:buFontTx/>
              <a:buAutoNum type="arabicParenR"/>
            </a:pPr>
            <a:r>
              <a:rPr lang="zh-CN" altLang="zh-CN" sz="2400" b="1">
                <a:ea typeface="楷体_GB2312" pitchFamily="49" charset="-122"/>
              </a:rPr>
              <a:t>16K*8位的DRAM芯片中，存储电路由</a:t>
            </a:r>
            <a:r>
              <a:rPr lang="zh-CN" altLang="zh-CN" sz="2400" b="1">
                <a:solidFill>
                  <a:srgbClr val="CC0000"/>
                </a:solidFill>
                <a:ea typeface="楷体_GB2312" pitchFamily="49" charset="-122"/>
              </a:rPr>
              <a:t>128行×128列</a:t>
            </a:r>
            <a:r>
              <a:rPr lang="zh-CN" altLang="zh-CN" sz="2400" b="1">
                <a:ea typeface="楷体_GB2312" pitchFamily="49" charset="-122"/>
              </a:rPr>
              <a:t>的存储矩阵组成。</a:t>
            </a:r>
          </a:p>
          <a:p>
            <a:pPr eaLnBrk="1" hangingPunct="1">
              <a:buFontTx/>
              <a:buAutoNum type="arabicParenR"/>
            </a:pPr>
            <a:r>
              <a:rPr lang="zh-CN" altLang="zh-CN" sz="2400" b="1">
                <a:ea typeface="楷体_GB2312" pitchFamily="49" charset="-122"/>
              </a:rPr>
              <a:t>隐含条件: 单元刷新间隔是2ms。 </a:t>
            </a:r>
          </a:p>
        </p:txBody>
      </p:sp>
      <p:sp>
        <p:nvSpPr>
          <p:cNvPr id="100355" name="Rectangle 7">
            <a:extLst>
              <a:ext uri="{FF2B5EF4-FFF2-40B4-BE49-F238E27FC236}">
                <a16:creationId xmlns:a16="http://schemas.microsoft.com/office/drawing/2014/main" id="{92AC4A7E-EC88-4370-BAFF-56DFD063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33400"/>
            <a:ext cx="8763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109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宋体" panose="02010600030101010101" pitchFamily="2" charset="-122"/>
              </a:rPr>
              <a:t>题 3-3(2)：设存储器读/写周期为0.5</a:t>
            </a:r>
            <a:r>
              <a:rPr lang="zh-CN" altLang="zh-CN" sz="2800" b="1">
                <a:latin typeface="Times New Roman" panose="02020603050405020304" pitchFamily="18" charset="0"/>
              </a:rPr>
              <a:t>μs</a:t>
            </a:r>
            <a:r>
              <a:rPr lang="zh-CN" altLang="zh-CN" sz="2800" b="1"/>
              <a:t>, CPU在</a:t>
            </a:r>
            <a:r>
              <a:rPr lang="zh-CN" altLang="zh-CN" sz="2800" b="1">
                <a:latin typeface="Times New Roman" panose="02020603050405020304" pitchFamily="18" charset="0"/>
              </a:rPr>
              <a:t>1μs</a:t>
            </a:r>
            <a:r>
              <a:rPr lang="zh-CN" altLang="zh-CN" sz="2800" b="1">
                <a:latin typeface="宋体" panose="02010600030101010101" pitchFamily="2" charset="-122"/>
              </a:rPr>
              <a:t>内至少要访问一次，求刷新方式?</a:t>
            </a:r>
          </a:p>
        </p:txBody>
      </p:sp>
      <p:sp>
        <p:nvSpPr>
          <p:cNvPr id="100356" name="Rectangle 4">
            <a:extLst>
              <a:ext uri="{FF2B5EF4-FFF2-40B4-BE49-F238E27FC236}">
                <a16:creationId xmlns:a16="http://schemas.microsoft.com/office/drawing/2014/main" id="{148F96FB-1EEE-4E33-B681-F1849E071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581400"/>
            <a:ext cx="320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Tx/>
              <a:buBlip>
                <a:blip r:embed="rId2"/>
              </a:buBlip>
            </a:pPr>
            <a:r>
              <a:rPr lang="zh-CN" altLang="zh-CN" sz="36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集中式刷新</a:t>
            </a:r>
          </a:p>
        </p:txBody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D9A8B830-F337-4FB0-9F16-180936004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267200"/>
            <a:ext cx="360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  <a:buFontTx/>
              <a:buBlip>
                <a:blip r:embed="rId2"/>
              </a:buBlip>
              <a:defRPr/>
            </a:pPr>
            <a:r>
              <a:rPr 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分散式刷新</a:t>
            </a:r>
            <a:endParaRPr lang="zh-CN" sz="4400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9CF4AE9C-5F2C-4F58-9270-28B676CB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029200"/>
            <a:ext cx="360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  <a:buFontTx/>
              <a:buBlip>
                <a:blip r:embed="rId2"/>
              </a:buBlip>
              <a:defRPr/>
            </a:pPr>
            <a:r>
              <a:rPr 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异步式刷新</a:t>
            </a:r>
            <a:endParaRPr lang="zh-CN" sz="4400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>
            <a:extLst>
              <a:ext uri="{FF2B5EF4-FFF2-40B4-BE49-F238E27FC236}">
                <a16:creationId xmlns:a16="http://schemas.microsoft.com/office/drawing/2014/main" id="{2EA9E700-94BE-4007-91C3-EE2FA4AF6330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533400" y="1371600"/>
          <a:ext cx="76327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3" imgW="4289400" imgH="1273680" progId="Visio.Drawing.11">
                  <p:embed/>
                </p:oleObj>
              </mc:Choice>
              <mc:Fallback>
                <p:oleObj r:id="rId3" imgW="4289400" imgH="127368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1773"/>
                      <a:stretch>
                        <a:fillRect/>
                      </a:stretch>
                    </p:blipFill>
                    <p:spPr bwMode="auto">
                      <a:xfrm>
                        <a:off x="533400" y="1371600"/>
                        <a:ext cx="76327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>
            <a:extLst>
              <a:ext uri="{FF2B5EF4-FFF2-40B4-BE49-F238E27FC236}">
                <a16:creationId xmlns:a16="http://schemas.microsoft.com/office/drawing/2014/main" id="{54A642BA-A92B-4798-B932-DA973C1FE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20000"/>
              </a:spcAft>
              <a:buFontTx/>
              <a:buBlip>
                <a:blip r:embed="rId5"/>
              </a:buBlip>
            </a:pPr>
            <a:r>
              <a:rPr lang="zh-CN" altLang="zh-CN" sz="36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集中式刷新</a:t>
            </a: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572B6EEF-70DA-4413-AF7C-3C45A6C2DE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3657600"/>
            <a:ext cx="7848600" cy="17716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在</a:t>
            </a:r>
            <a:r>
              <a:rPr lang="en-US" altLang="zh-CN" sz="2400" b="1">
                <a:solidFill>
                  <a:schemeClr val="tx2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2ms</a:t>
            </a: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单元刷新间隔时间内，集中对</a:t>
            </a:r>
            <a:r>
              <a:rPr lang="en-US" altLang="zh-CN" sz="2400" b="1">
                <a:solidFill>
                  <a:schemeClr val="tx2"/>
                </a:solidFill>
                <a:latin typeface="Verdana" panose="020B0604030504040204" pitchFamily="34" charset="0"/>
              </a:rPr>
              <a:t>128</a:t>
            </a: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行刷新一遍，所需时间</a:t>
            </a:r>
            <a:r>
              <a:rPr lang="en-US" altLang="zh-CN" sz="2400" b="1">
                <a:solidFill>
                  <a:schemeClr val="tx2"/>
                </a:solidFill>
                <a:latin typeface="Verdana" panose="020B0604030504040204" pitchFamily="34" charset="0"/>
              </a:rPr>
              <a:t>128×500ns=64μs</a:t>
            </a: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，其余时间则用于访问操作。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在内部刷新时间（</a:t>
            </a:r>
            <a:r>
              <a:rPr lang="en-US" altLang="zh-CN" sz="2400" b="1">
                <a:solidFill>
                  <a:schemeClr val="tx2"/>
                </a:solidFill>
                <a:latin typeface="Verdana" panose="020B0604030504040204" pitchFamily="34" charset="0"/>
              </a:rPr>
              <a:t>64μs</a:t>
            </a: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）内，不允许访存，这段时间被称为</a:t>
            </a:r>
            <a:r>
              <a:rPr lang="zh-CN" altLang="en-US" sz="2400" b="1">
                <a:solidFill>
                  <a:srgbClr val="CC0000"/>
                </a:solidFill>
                <a:latin typeface="Verdana" panose="020B0604030504040204" pitchFamily="34" charset="0"/>
              </a:rPr>
              <a:t>死时间</a:t>
            </a:r>
            <a:r>
              <a:rPr lang="zh-CN" altLang="en-US" sz="2400" b="1">
                <a:solidFill>
                  <a:schemeClr val="tx2"/>
                </a:solidFill>
                <a:latin typeface="Verdana" panose="020B0604030504040204" pitchFamily="34" charset="0"/>
              </a:rPr>
              <a:t>。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6820CEAA-007C-4DA1-AFBD-2E3E6926C697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838200" y="1143000"/>
          <a:ext cx="77755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r:id="rId3" imgW="4221720" imgH="1972800" progId="Visio.Drawing.11">
                  <p:embed/>
                </p:oleObj>
              </mc:Choice>
              <mc:Fallback>
                <p:oleObj r:id="rId3" imgW="4221720" imgH="19728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71" b="22321"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7775575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99" name="Rectangle 3">
            <a:extLst>
              <a:ext uri="{FF2B5EF4-FFF2-40B4-BE49-F238E27FC236}">
                <a16:creationId xmlns:a16="http://schemas.microsoft.com/office/drawing/2014/main" id="{539BCE5D-83A0-4A90-92C8-8902E2C8D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0350"/>
            <a:ext cx="360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  <a:buFontTx/>
              <a:buBlip>
                <a:blip r:embed="rId5"/>
              </a:buBlip>
              <a:defRPr/>
            </a:pPr>
            <a:r>
              <a:rPr 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分散式刷新</a:t>
            </a:r>
            <a:endParaRPr lang="zh-CN" sz="4400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B031A8AF-2889-4E1B-AD09-C96561011E1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505200"/>
            <a:ext cx="8281988" cy="23764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在任何一个存储周期内，分为访存和刷新两个子周期。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400" b="1"/>
              <a:t>访存时间内，供</a:t>
            </a:r>
            <a:r>
              <a:rPr lang="en-US" altLang="zh-CN" sz="2400" b="1"/>
              <a:t>CPU</a:t>
            </a:r>
            <a:r>
              <a:rPr lang="zh-CN" altLang="en-US" sz="2400" b="1"/>
              <a:t>和其他主设备访问。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400" b="1"/>
              <a:t>在刷新时间内，对</a:t>
            </a:r>
            <a:r>
              <a:rPr lang="en-US" altLang="zh-CN" sz="2400" b="1"/>
              <a:t>DRAM</a:t>
            </a:r>
            <a:r>
              <a:rPr lang="zh-CN" altLang="en-US" sz="2400" b="1"/>
              <a:t>的某一行刷新。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0000FF"/>
                </a:solidFill>
              </a:rPr>
              <a:t>存储周期为</a:t>
            </a:r>
            <a:r>
              <a:rPr lang="zh-CN" altLang="en-US" sz="2400" b="1">
                <a:solidFill>
                  <a:srgbClr val="CC0000"/>
                </a:solidFill>
              </a:rPr>
              <a:t>存储器存储周期的两倍</a:t>
            </a:r>
            <a:r>
              <a:rPr lang="zh-CN" altLang="en-US" sz="2400" b="1">
                <a:solidFill>
                  <a:srgbClr val="0000FF"/>
                </a:solidFill>
              </a:rPr>
              <a:t>，即</a:t>
            </a:r>
            <a:r>
              <a:rPr lang="en-US" altLang="zh-CN" sz="2400" b="1">
                <a:solidFill>
                  <a:srgbClr val="0000FF"/>
                </a:solidFill>
              </a:rPr>
              <a:t>500ns×2</a:t>
            </a:r>
            <a:r>
              <a:rPr lang="zh-CN" altLang="en-US" sz="2400" b="1">
                <a:solidFill>
                  <a:srgbClr val="0000FF"/>
                </a:solidFill>
              </a:rPr>
              <a:t>＝</a:t>
            </a:r>
            <a:r>
              <a:rPr lang="en-US" altLang="zh-CN" sz="2400" b="1">
                <a:solidFill>
                  <a:srgbClr val="0000FF"/>
                </a:solidFill>
              </a:rPr>
              <a:t>1μs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2400" b="1">
                <a:solidFill>
                  <a:srgbClr val="CC0000"/>
                </a:solidFill>
              </a:rPr>
              <a:t>刷新周期缩短，</a:t>
            </a:r>
            <a:r>
              <a:rPr lang="zh-CN" altLang="en-US" sz="2400" b="1"/>
              <a:t>为</a:t>
            </a:r>
            <a:r>
              <a:rPr lang="en-US" altLang="zh-CN" sz="2400" b="1"/>
              <a:t>128× 1 μs </a:t>
            </a:r>
            <a:r>
              <a:rPr lang="zh-CN" altLang="en-US" sz="2400" b="1"/>
              <a:t>＝</a:t>
            </a:r>
            <a:r>
              <a:rPr lang="en-US" altLang="zh-CN" sz="2400" b="1"/>
              <a:t>128 μs</a:t>
            </a:r>
            <a:r>
              <a:rPr lang="zh-CN" altLang="en-US" sz="2400" b="1"/>
              <a:t>。在</a:t>
            </a:r>
            <a:r>
              <a:rPr lang="en-US" altLang="zh-CN" sz="2400" b="1"/>
              <a:t>2ms</a:t>
            </a:r>
            <a:r>
              <a:rPr lang="zh-CN" altLang="en-US" sz="2400" b="1"/>
              <a:t>的单元刷新间隔时间内，对</a:t>
            </a:r>
            <a:r>
              <a:rPr lang="en-US" altLang="zh-CN" sz="2400" b="1"/>
              <a:t>DRAM</a:t>
            </a:r>
            <a:r>
              <a:rPr lang="zh-CN" altLang="en-US" sz="2400" b="1"/>
              <a:t>刷新了</a:t>
            </a:r>
            <a:r>
              <a:rPr lang="en-US" altLang="zh-CN" sz="2400" b="1"/>
              <a:t>2ms÷128μs</a:t>
            </a:r>
            <a:r>
              <a:rPr lang="zh-CN" altLang="en-US" sz="2400" b="1"/>
              <a:t>遍。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0D38A685-30A7-4ECF-8E4A-7518E1865747}"/>
              </a:ext>
            </a:extLst>
          </p:cNvPr>
          <p:cNvGraphicFramePr>
            <a:graphicFrameLocks noGrp="1" noChangeAspect="1"/>
          </p:cNvGraphicFramePr>
          <p:nvPr>
            <p:ph type="title"/>
          </p:nvPr>
        </p:nvGraphicFramePr>
        <p:xfrm>
          <a:off x="533400" y="1219200"/>
          <a:ext cx="8208963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r:id="rId3" imgW="4221720" imgH="1771200" progId="Visio.Drawing.11">
                  <p:embed/>
                </p:oleObj>
              </mc:Choice>
              <mc:Fallback>
                <p:oleObj r:id="rId3" imgW="4221720" imgH="1771200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1404" b="19753"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8208963" cy="2027238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Rectangle 3">
            <a:extLst>
              <a:ext uri="{FF2B5EF4-FFF2-40B4-BE49-F238E27FC236}">
                <a16:creationId xmlns:a16="http://schemas.microsoft.com/office/drawing/2014/main" id="{F0395ECC-8FBA-41C1-BF8C-84AFECFA42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3657600"/>
            <a:ext cx="9144000" cy="2133600"/>
          </a:xfrm>
        </p:spPr>
        <p:txBody>
          <a:bodyPr/>
          <a:lstStyle/>
          <a:p>
            <a:pPr marL="441325" lvl="1" indent="-261938" eaLnBrk="1" hangingPunct="1">
              <a:spcBef>
                <a:spcPct val="0"/>
              </a:spcBef>
            </a:pPr>
            <a:r>
              <a:rPr lang="zh-CN" altLang="en-US" sz="2400" b="1"/>
              <a:t>异步刷新采取折中的办法，在</a:t>
            </a:r>
            <a:r>
              <a:rPr lang="en-US" altLang="zh-CN" sz="2400" b="1"/>
              <a:t>2ms</a:t>
            </a:r>
            <a:r>
              <a:rPr lang="zh-CN" altLang="en-US" sz="2400" b="1"/>
              <a:t>内分散地把各行刷新一遍。</a:t>
            </a:r>
          </a:p>
          <a:p>
            <a:pPr marL="441325" lvl="1" indent="-261938" eaLnBrk="1" hangingPunct="1">
              <a:spcBef>
                <a:spcPct val="0"/>
              </a:spcBef>
            </a:pPr>
            <a:r>
              <a:rPr lang="zh-CN" altLang="en-US" sz="2400" b="1"/>
              <a:t>避免了分散式刷新中不必要的多次刷新，提高了整机速度；同时又解决了集中式刷新中“死区”时间过长的问题。</a:t>
            </a:r>
          </a:p>
          <a:p>
            <a:pPr marL="441325" lvl="1" indent="-261938" eaLnBrk="1" hangingPunct="1">
              <a:spcBef>
                <a:spcPct val="0"/>
              </a:spcBef>
            </a:pPr>
            <a:r>
              <a:rPr lang="zh-CN" altLang="en-US" sz="2400" b="1"/>
              <a:t>刷新信号的周期为</a:t>
            </a:r>
            <a:r>
              <a:rPr lang="en-US" altLang="zh-CN" sz="2400" b="1"/>
              <a:t>2ms/128=15.625</a:t>
            </a:r>
            <a:r>
              <a:rPr lang="en-US" altLang="zh-CN" sz="2400" b="1">
                <a:latin typeface="Times New Roman" panose="02020603050405020304" pitchFamily="18" charset="0"/>
              </a:rPr>
              <a:t>μs</a:t>
            </a:r>
            <a:r>
              <a:rPr lang="zh-CN" altLang="en-US" sz="2400" b="1"/>
              <a:t>。让刷新电路每隔</a:t>
            </a:r>
            <a:r>
              <a:rPr lang="en-US" altLang="zh-CN" sz="2400" b="1"/>
              <a:t>15μs</a:t>
            </a:r>
            <a:r>
              <a:rPr lang="zh-CN" altLang="en-US" sz="2400" b="1"/>
              <a:t>产生一个刷新信号，刷新一行。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011D2E68-CF03-4126-AE01-A96F5A43A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33400"/>
            <a:ext cx="360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30000"/>
              </a:spcBef>
              <a:spcAft>
                <a:spcPct val="20000"/>
              </a:spcAft>
              <a:buFontTx/>
              <a:buBlip>
                <a:blip r:embed="rId5"/>
              </a:buBlip>
              <a:defRPr/>
            </a:pPr>
            <a:r>
              <a:rPr lang="zh-CN" sz="36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异步式刷新</a:t>
            </a:r>
            <a:endParaRPr lang="zh-CN" sz="4400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79C05CEF-00A2-4060-99BD-8FA7C229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200"/>
            <a:ext cx="91440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>
            <a:extLst>
              <a:ext uri="{FF2B5EF4-FFF2-40B4-BE49-F238E27FC236}">
                <a16:creationId xmlns:a16="http://schemas.microsoft.com/office/drawing/2014/main" id="{9B0D26DF-1970-4D68-9E88-F5C22731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Group 2">
            <a:extLst>
              <a:ext uri="{FF2B5EF4-FFF2-40B4-BE49-F238E27FC236}">
                <a16:creationId xmlns:a16="http://schemas.microsoft.com/office/drawing/2014/main" id="{46C20C58-553A-4386-886B-E23F99B4071B}"/>
              </a:ext>
            </a:extLst>
          </p:cNvPr>
          <p:cNvGraphicFramePr>
            <a:graphicFrameLocks noGrp="1"/>
          </p:cNvGraphicFramePr>
          <p:nvPr/>
        </p:nvGraphicFramePr>
        <p:xfrm>
          <a:off x="252413" y="381000"/>
          <a:ext cx="8916987" cy="2667000"/>
        </p:xfrm>
        <a:graphic>
          <a:graphicData uri="http://schemas.openxmlformats.org/drawingml/2006/table">
            <a:tbl>
              <a:tblPr/>
              <a:tblGrid>
                <a:gridCol w="208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91437" marR="91437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3.3.4 </a:t>
                      </a: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存储器容量的扩充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楷体_GB2312" pitchFamily="49" charset="-122"/>
                        </a:rPr>
                        <a:t>、字长位数扩展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  给定的芯片字长位数较短，不满足设计要求的存储器字长， 此时需要用多片给定芯片扩展字长位数。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  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三组信号线中，地址线和控制线公用而数据线单独分开连接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d =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设计要求的存储器容量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/ </a:t>
                      </a: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选择芯片存储器容量</a:t>
                      </a:r>
                    </a:p>
                  </a:txBody>
                  <a:tcPr marL="91437" marR="91437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405" name="Rectangle 9">
            <a:extLst>
              <a:ext uri="{FF2B5EF4-FFF2-40B4-BE49-F238E27FC236}">
                <a16:creationId xmlns:a16="http://schemas.microsoft.com/office/drawing/2014/main" id="{5FB21EA7-07B3-4238-A146-60DF06407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3276600"/>
            <a:ext cx="8713787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</a:pPr>
            <a:r>
              <a:rPr lang="en-US" altLang="zh-CN" sz="2400" b="1">
                <a:latin typeface="Times New Roman" panose="02020603050405020304" pitchFamily="18" charset="0"/>
              </a:rPr>
              <a:t>【</a:t>
            </a: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3.2】</a:t>
            </a:r>
            <a:r>
              <a:rPr lang="zh-CN" altLang="en-US" sz="2400" b="1">
                <a:latin typeface="Times New Roman" panose="02020603050405020304" pitchFamily="18" charset="0"/>
              </a:rPr>
              <a:t>利用</a:t>
            </a:r>
            <a:r>
              <a:rPr lang="en-US" altLang="zh-CN" sz="2400" b="1">
                <a:latin typeface="Times New Roman" panose="02020603050405020304" pitchFamily="18" charset="0"/>
              </a:rPr>
              <a:t>1M×4</a:t>
            </a:r>
            <a:r>
              <a:rPr lang="zh-CN" altLang="en-US" sz="2400" b="1">
                <a:latin typeface="Times New Roman" panose="02020603050405020304" pitchFamily="18" charset="0"/>
              </a:rPr>
              <a:t>位的</a:t>
            </a:r>
            <a:r>
              <a:rPr lang="en-US" altLang="zh-CN" sz="2400" b="1">
                <a:latin typeface="Times New Roman" panose="02020603050405020304" pitchFamily="18" charset="0"/>
              </a:rPr>
              <a:t>SRAM</a:t>
            </a:r>
            <a:r>
              <a:rPr lang="zh-CN" altLang="en-US" sz="2400" b="1">
                <a:latin typeface="Times New Roman" panose="02020603050405020304" pitchFamily="18" charset="0"/>
              </a:rPr>
              <a:t>芯片，设计一个存储容量为</a:t>
            </a:r>
            <a:r>
              <a:rPr lang="en-US" altLang="zh-CN" sz="2400" b="1">
                <a:latin typeface="Times New Roman" panose="02020603050405020304" pitchFamily="18" charset="0"/>
              </a:rPr>
              <a:t>1M×8</a:t>
            </a:r>
            <a:r>
              <a:rPr lang="zh-CN" altLang="en-US" sz="2400" b="1">
                <a:latin typeface="Times New Roman" panose="02020603050405020304" pitchFamily="18" charset="0"/>
              </a:rPr>
              <a:t>位的</a:t>
            </a:r>
            <a:r>
              <a:rPr lang="en-US" altLang="zh-CN" sz="2400" b="1">
                <a:latin typeface="Times New Roman" panose="02020603050405020304" pitchFamily="18" charset="0"/>
              </a:rPr>
              <a:t>SRAM</a:t>
            </a:r>
            <a:r>
              <a:rPr lang="zh-CN" altLang="en-US" sz="2400" b="1">
                <a:latin typeface="Times New Roman" panose="02020603050405020304" pitchFamily="18" charset="0"/>
              </a:rPr>
              <a:t>存储器。</a:t>
            </a:r>
            <a:br>
              <a:rPr lang="zh-CN" altLang="en-US" sz="2400" b="1">
                <a:latin typeface="Times New Roman" panose="02020603050405020304" pitchFamily="18" charset="0"/>
              </a:rPr>
            </a:br>
            <a:r>
              <a:rPr lang="zh-CN" altLang="en-US" sz="2400" b="1">
                <a:latin typeface="Times New Roman" panose="02020603050405020304" pitchFamily="18" charset="0"/>
              </a:rPr>
              <a:t>解： 所需芯片数：</a:t>
            </a:r>
            <a:r>
              <a:rPr lang="en-US" altLang="zh-CN" sz="2400" b="1">
                <a:latin typeface="Times New Roman" panose="02020603050405020304" pitchFamily="18" charset="0"/>
              </a:rPr>
              <a:t>d=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1M×8</a:t>
            </a:r>
            <a:r>
              <a:rPr lang="zh-CN" altLang="en-US" sz="2400" b="1">
                <a:latin typeface="Times New Roman" panose="02020603050405020304" pitchFamily="18" charset="0"/>
              </a:rPr>
              <a:t>） </a:t>
            </a:r>
            <a:r>
              <a:rPr lang="en-US" altLang="zh-CN" sz="2400" b="1">
                <a:latin typeface="Times New Roman" panose="02020603050405020304" pitchFamily="18" charset="0"/>
              </a:rPr>
              <a:t>/ 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1M×4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latin typeface="Times New Roman" panose="02020603050405020304" pitchFamily="18" charset="0"/>
              </a:rPr>
              <a:t>=2(</a:t>
            </a:r>
            <a:r>
              <a:rPr lang="zh-CN" altLang="en-US" sz="2400" b="1">
                <a:latin typeface="Times New Roman" panose="02020603050405020304" pitchFamily="18" charset="0"/>
              </a:rPr>
              <a:t>片</a:t>
            </a:r>
            <a:r>
              <a:rPr lang="en-US" altLang="zh-CN" sz="2400" b="1">
                <a:latin typeface="Times New Roman" panose="02020603050405020304" pitchFamily="18" charset="0"/>
              </a:rPr>
              <a:t>)</a:t>
            </a:r>
            <a:br>
              <a:rPr lang="en-US" altLang="zh-CN" sz="2400" b="1">
                <a:latin typeface="Times New Roman" panose="02020603050405020304" pitchFamily="18" charset="0"/>
              </a:rPr>
            </a:br>
            <a:r>
              <a:rPr lang="zh-CN" altLang="en-US" sz="2400" b="1">
                <a:latin typeface="Times New Roman" panose="02020603050405020304" pitchFamily="18" charset="0"/>
              </a:rPr>
              <a:t>设计的存储器字长为</a:t>
            </a:r>
            <a:r>
              <a:rPr lang="en-US" altLang="zh-CN" sz="2400" b="1">
                <a:latin typeface="Times New Roman" panose="02020603050405020304" pitchFamily="18" charset="0"/>
              </a:rPr>
              <a:t>8</a:t>
            </a:r>
            <a:r>
              <a:rPr lang="zh-CN" altLang="en-US" sz="2400" b="1">
                <a:latin typeface="Times New Roman" panose="02020603050405020304" pitchFamily="18" charset="0"/>
              </a:rPr>
              <a:t>位，存储器容量不变。连接的三组信号线</a:t>
            </a:r>
            <a:r>
              <a:rPr lang="en-US" altLang="zh-CN" sz="2400" b="1">
                <a:latin typeface="Times New Roman" panose="02020603050405020304" pitchFamily="18" charset="0"/>
              </a:rPr>
              <a:t>:  </a:t>
            </a:r>
            <a:r>
              <a:rPr lang="zh-CN" altLang="en-US" sz="2400" b="1">
                <a:latin typeface="Times New Roman" panose="02020603050405020304" pitchFamily="18" charset="0"/>
              </a:rPr>
              <a:t>地址线、控制线公用，数据线是双向的，分高</a:t>
            </a:r>
            <a:r>
              <a:rPr lang="en-US" altLang="zh-CN" sz="2400" b="1"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</a:rPr>
              <a:t>位、低</a:t>
            </a:r>
            <a:r>
              <a:rPr lang="en-US" altLang="zh-CN" sz="2400" b="1">
                <a:latin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</a:rPr>
              <a:t>位，与</a:t>
            </a:r>
            <a:r>
              <a:rPr lang="en-US" altLang="zh-CN" sz="2400" b="1">
                <a:latin typeface="Times New Roman" panose="02020603050405020304" pitchFamily="18" charset="0"/>
              </a:rPr>
              <a:t>SRAM</a:t>
            </a:r>
            <a:r>
              <a:rPr lang="zh-CN" altLang="en-US" sz="2400" b="1">
                <a:latin typeface="Times New Roman" panose="02020603050405020304" pitchFamily="18" charset="0"/>
              </a:rPr>
              <a:t>芯片的</a:t>
            </a:r>
            <a:r>
              <a:rPr lang="en-US" altLang="zh-CN" sz="2400" b="1">
                <a:latin typeface="Times New Roman" panose="02020603050405020304" pitchFamily="18" charset="0"/>
              </a:rPr>
              <a:t>I/O</a:t>
            </a:r>
            <a:r>
              <a:rPr lang="zh-CN" altLang="en-US" sz="2400" b="1">
                <a:latin typeface="Times New Roman" panose="02020603050405020304" pitchFamily="18" charset="0"/>
              </a:rPr>
              <a:t>端相连接。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9">
            <a:extLst>
              <a:ext uri="{FF2B5EF4-FFF2-40B4-BE49-F238E27FC236}">
                <a16:creationId xmlns:a16="http://schemas.microsoft.com/office/drawing/2014/main" id="{9FD4F0FF-24D0-49DA-BA46-24711E362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7993063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3.计算机实现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 b="1">
                <a:solidFill>
                  <a:schemeClr val="tx2"/>
                </a:solidFill>
              </a:rPr>
              <a:t>计算机实现（</a:t>
            </a:r>
            <a:r>
              <a:rPr lang="en-US" altLang="zh-CN" sz="2800" b="1">
                <a:solidFill>
                  <a:schemeClr val="tx2"/>
                </a:solidFill>
              </a:rPr>
              <a:t>computer implementation</a:t>
            </a:r>
            <a:r>
              <a:rPr lang="zh-CN" altLang="en-US" sz="2800" b="1">
                <a:solidFill>
                  <a:schemeClr val="tx2"/>
                </a:solidFill>
              </a:rPr>
              <a:t>）</a:t>
            </a:r>
            <a:r>
              <a:rPr lang="zh-CN" altLang="en-US" sz="2800" b="1">
                <a:solidFill>
                  <a:srgbClr val="FF0000"/>
                </a:solidFill>
              </a:rPr>
              <a:t>指的是计算机组织的物理实现，它着眼于器件技术和微组装技术。</a:t>
            </a:r>
            <a:r>
              <a:rPr lang="zh-CN" altLang="en-US" sz="2800" b="1">
                <a:solidFill>
                  <a:schemeClr val="tx2"/>
                </a:solidFill>
              </a:rPr>
              <a:t>包括处理机、主存等部件的物理结构，器件的集成度和速度，模块、插件、底板的划分与连接，信号传输，电源、冷却及整机装配技术等。</a:t>
            </a:r>
          </a:p>
        </p:txBody>
      </p:sp>
      <p:sp>
        <p:nvSpPr>
          <p:cNvPr id="36867" name="Text Box 4">
            <a:extLst>
              <a:ext uri="{FF2B5EF4-FFF2-40B4-BE49-F238E27FC236}">
                <a16:creationId xmlns:a16="http://schemas.microsoft.com/office/drawing/2014/main" id="{F8CD34E4-7E8C-4E59-B2DF-E22C7519B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81000"/>
            <a:ext cx="8610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latin typeface="宋体" panose="02010600030101010101" pitchFamily="2" charset="-122"/>
              </a:rPr>
              <a:t>1.</a:t>
            </a:r>
            <a:r>
              <a:rPr lang="en-US" altLang="zh-CN" sz="4000" b="1">
                <a:latin typeface="宋体" panose="02010600030101010101" pitchFamily="2" charset="-122"/>
              </a:rPr>
              <a:t>5.3  </a:t>
            </a:r>
            <a:r>
              <a:rPr lang="zh-CN" altLang="en-US" sz="4000" b="1">
                <a:latin typeface="宋体" panose="02010600030101010101" pitchFamily="2" charset="-122"/>
              </a:rPr>
              <a:t>三个常用术语的物理概念</a:t>
            </a:r>
          </a:p>
          <a:p>
            <a:pPr lvl="1" eaLnBrk="1" hangingPunct="1"/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 </a:t>
            </a:r>
            <a:endParaRPr lang="zh-CN" altLang="en-US" sz="3600" b="1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CBE1AF1E-F34D-4AF4-A145-85F8E50D51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638800"/>
            <a:ext cx="7772400" cy="533400"/>
          </a:xfrm>
        </p:spPr>
        <p:txBody>
          <a:bodyPr/>
          <a:lstStyle/>
          <a:p>
            <a:pPr eaLnBrk="1" hangingPunct="1"/>
            <a:r>
              <a:rPr lang="zh-CN" altLang="en-US" sz="2400" i="1">
                <a:solidFill>
                  <a:srgbClr val="B5119E"/>
                </a:solidFill>
                <a:latin typeface="Times New Roman" panose="02020603050405020304" pitchFamily="18" charset="0"/>
              </a:rPr>
              <a:t>图</a:t>
            </a:r>
            <a:r>
              <a:rPr lang="en-US" altLang="zh-CN" sz="2400" i="1">
                <a:solidFill>
                  <a:srgbClr val="B5119E"/>
                </a:solidFill>
                <a:latin typeface="Times New Roman" panose="02020603050405020304" pitchFamily="18" charset="0"/>
              </a:rPr>
              <a:t>3.25 1MB RAM</a:t>
            </a:r>
          </a:p>
        </p:txBody>
      </p:sp>
      <p:grpSp>
        <p:nvGrpSpPr>
          <p:cNvPr id="103427" name="Group 3">
            <a:extLst>
              <a:ext uri="{FF2B5EF4-FFF2-40B4-BE49-F238E27FC236}">
                <a16:creationId xmlns:a16="http://schemas.microsoft.com/office/drawing/2014/main" id="{7334F60B-94E0-4427-B0D4-D65A348E0387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90600"/>
            <a:ext cx="8077200" cy="4572000"/>
            <a:chOff x="0" y="0"/>
            <a:chExt cx="4896" cy="2880"/>
          </a:xfrm>
        </p:grpSpPr>
        <p:sp>
          <p:nvSpPr>
            <p:cNvPr id="103428" name="Rectangle 4">
              <a:extLst>
                <a:ext uri="{FF2B5EF4-FFF2-40B4-BE49-F238E27FC236}">
                  <a16:creationId xmlns:a16="http://schemas.microsoft.com/office/drawing/2014/main" id="{F0618795-A5D8-46BF-824A-CA405CC38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0"/>
              <a:ext cx="576" cy="57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8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  I/O</a:t>
              </a:r>
            </a:p>
          </p:txBody>
        </p:sp>
        <p:sp>
          <p:nvSpPr>
            <p:cNvPr id="103429" name="Text Box 5">
              <a:extLst>
                <a:ext uri="{FF2B5EF4-FFF2-40B4-BE49-F238E27FC236}">
                  <a16:creationId xmlns:a16="http://schemas.microsoft.com/office/drawing/2014/main" id="{4C7B1AB8-45D5-4BAF-A94F-814E9A4F8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2" y="1128"/>
              <a:ext cx="19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……</a:t>
              </a:r>
              <a:endParaRPr lang="zh-CN" altLang="zh-CN" baseline="-25000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30" name="Text Box 6">
              <a:extLst>
                <a:ext uri="{FF2B5EF4-FFF2-40B4-BE49-F238E27FC236}">
                  <a16:creationId xmlns:a16="http://schemas.microsoft.com/office/drawing/2014/main" id="{2381562B-1AE3-4E0F-8823-8C9815407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949"/>
              <a:ext cx="19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zh-CN" baseline="-25000">
                  <a:solidFill>
                    <a:srgbClr val="4630B4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3431" name="Text Box 7">
              <a:extLst>
                <a:ext uri="{FF2B5EF4-FFF2-40B4-BE49-F238E27FC236}">
                  <a16:creationId xmlns:a16="http://schemas.microsoft.com/office/drawing/2014/main" id="{3F304263-0A98-4E02-A8BF-1F19A522C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8" y="1676"/>
              <a:ext cx="197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D</a:t>
              </a:r>
              <a:r>
                <a:rPr lang="zh-CN" altLang="zh-CN" baseline="-25000">
                  <a:solidFill>
                    <a:srgbClr val="4630B4"/>
                  </a:solidFill>
                  <a:latin typeface="Times New Roman" panose="02020603050405020304" pitchFamily="18" charset="0"/>
                </a:rPr>
                <a:t>0</a:t>
              </a:r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32" name="Rectangle 8">
              <a:extLst>
                <a:ext uri="{FF2B5EF4-FFF2-40B4-BE49-F238E27FC236}">
                  <a16:creationId xmlns:a16="http://schemas.microsoft.com/office/drawing/2014/main" id="{97C114F5-2B8D-49D8-A13C-D5AE53696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151"/>
              <a:ext cx="590" cy="56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7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3" name="Rectangle 9">
              <a:extLst>
                <a:ext uri="{FF2B5EF4-FFF2-40B4-BE49-F238E27FC236}">
                  <a16:creationId xmlns:a16="http://schemas.microsoft.com/office/drawing/2014/main" id="{D831B66B-2AFD-4F8C-A859-2F8CFFD17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8" y="277"/>
              <a:ext cx="590" cy="56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6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4" name="Rectangle 10">
              <a:extLst>
                <a:ext uri="{FF2B5EF4-FFF2-40B4-BE49-F238E27FC236}">
                  <a16:creationId xmlns:a16="http://schemas.microsoft.com/office/drawing/2014/main" id="{DC996E14-6769-45DE-A1BC-25C7D53CD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398"/>
              <a:ext cx="590" cy="56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5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5" name="Rectangle 11">
              <a:extLst>
                <a:ext uri="{FF2B5EF4-FFF2-40B4-BE49-F238E27FC236}">
                  <a16:creationId xmlns:a16="http://schemas.microsoft.com/office/drawing/2014/main" id="{21F0701C-528D-476C-91AB-209B49B92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511"/>
              <a:ext cx="590" cy="56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4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6" name="Rectangle 12">
              <a:extLst>
                <a:ext uri="{FF2B5EF4-FFF2-40B4-BE49-F238E27FC236}">
                  <a16:creationId xmlns:a16="http://schemas.microsoft.com/office/drawing/2014/main" id="{836C626C-F20A-4B10-A8DA-52933100D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" y="640"/>
              <a:ext cx="590" cy="56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3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7" name="Rectangle 13">
              <a:extLst>
                <a:ext uri="{FF2B5EF4-FFF2-40B4-BE49-F238E27FC236}">
                  <a16:creationId xmlns:a16="http://schemas.microsoft.com/office/drawing/2014/main" id="{4997D770-CB1C-409D-98BC-AB01162D6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" y="760"/>
              <a:ext cx="589" cy="56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2</a:t>
              </a:r>
            </a:p>
            <a:p>
              <a:pPr algn="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8" name="Rectangle 14">
              <a:extLst>
                <a:ext uri="{FF2B5EF4-FFF2-40B4-BE49-F238E27FC236}">
                  <a16:creationId xmlns:a16="http://schemas.microsoft.com/office/drawing/2014/main" id="{E15E268F-316D-424E-9422-9BA30FBCB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903"/>
              <a:ext cx="590" cy="56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algn="ct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1M</a:t>
              </a:r>
              <a:r>
                <a:rPr lang="zh-CN" altLang="zh-CN">
                  <a:solidFill>
                    <a:srgbClr val="4630B4"/>
                  </a:solidFill>
                  <a:latin typeface="宋体" panose="02010600030101010101" pitchFamily="2" charset="-122"/>
                </a:rPr>
                <a:t>ⅹ</a:t>
              </a:r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1</a:t>
              </a:r>
            </a:p>
            <a:p>
              <a:pPr algn="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I/O</a:t>
              </a:r>
            </a:p>
          </p:txBody>
        </p:sp>
        <p:sp>
          <p:nvSpPr>
            <p:cNvPr id="103439" name="Line 15">
              <a:extLst>
                <a:ext uri="{FF2B5EF4-FFF2-40B4-BE49-F238E27FC236}">
                  <a16:creationId xmlns:a16="http://schemas.microsoft.com/office/drawing/2014/main" id="{A8C81F75-367A-4EB2-B988-D3F9BC5B1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" y="949"/>
              <a:ext cx="68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0" name="Line 16">
              <a:extLst>
                <a:ext uri="{FF2B5EF4-FFF2-40B4-BE49-F238E27FC236}">
                  <a16:creationId xmlns:a16="http://schemas.microsoft.com/office/drawing/2014/main" id="{2593C939-7FAD-4DD3-AECF-BE058D4BD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7" y="48"/>
              <a:ext cx="68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1" name="Line 17">
              <a:extLst>
                <a:ext uri="{FF2B5EF4-FFF2-40B4-BE49-F238E27FC236}">
                  <a16:creationId xmlns:a16="http://schemas.microsoft.com/office/drawing/2014/main" id="{A616A293-72C7-44E7-8FCF-953922F2D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184"/>
              <a:ext cx="68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2" name="Line 18">
              <a:extLst>
                <a:ext uri="{FF2B5EF4-FFF2-40B4-BE49-F238E27FC236}">
                  <a16:creationId xmlns:a16="http://schemas.microsoft.com/office/drawing/2014/main" id="{BA6B67A9-FD3C-4805-8C40-3D75CA574D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" y="319"/>
              <a:ext cx="68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3" name="Line 19">
              <a:extLst>
                <a:ext uri="{FF2B5EF4-FFF2-40B4-BE49-F238E27FC236}">
                  <a16:creationId xmlns:a16="http://schemas.microsoft.com/office/drawing/2014/main" id="{10BC8746-152B-416E-8D0A-725CAAAC2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3" y="434"/>
              <a:ext cx="68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4" name="Line 20">
              <a:extLst>
                <a:ext uri="{FF2B5EF4-FFF2-40B4-BE49-F238E27FC236}">
                  <a16:creationId xmlns:a16="http://schemas.microsoft.com/office/drawing/2014/main" id="{00AB2BCD-CAD1-4072-9CDD-43AADEC26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6" y="542"/>
              <a:ext cx="63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5" name="Line 21">
              <a:extLst>
                <a:ext uri="{FF2B5EF4-FFF2-40B4-BE49-F238E27FC236}">
                  <a16:creationId xmlns:a16="http://schemas.microsoft.com/office/drawing/2014/main" id="{6F329081-ADB0-48F4-A64D-7976BC76C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3" y="666"/>
              <a:ext cx="637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6" name="Line 22">
              <a:extLst>
                <a:ext uri="{FF2B5EF4-FFF2-40B4-BE49-F238E27FC236}">
                  <a16:creationId xmlns:a16="http://schemas.microsoft.com/office/drawing/2014/main" id="{234D5B4E-63E5-4233-9208-0F8841431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9" y="792"/>
              <a:ext cx="6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03447" name="AutoShape 23">
              <a:extLst>
                <a:ext uri="{FF2B5EF4-FFF2-40B4-BE49-F238E27FC236}">
                  <a16:creationId xmlns:a16="http://schemas.microsoft.com/office/drawing/2014/main" id="{C69542B0-256F-44B6-8071-4FC572601F57}"/>
                </a:ext>
              </a:extLst>
            </p:cNvPr>
            <p:cNvCxnSpPr>
              <a:cxnSpLocks noChangeShapeType="1"/>
              <a:stCxn id="103439" idx="0"/>
              <a:endCxn id="103440" idx="0"/>
            </p:cNvCxnSpPr>
            <p:nvPr/>
          </p:nvCxnSpPr>
          <p:spPr bwMode="auto">
            <a:xfrm flipV="1">
              <a:off x="1306" y="48"/>
              <a:ext cx="2231" cy="90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448" name="Line 24">
              <a:extLst>
                <a:ext uri="{FF2B5EF4-FFF2-40B4-BE49-F238E27FC236}">
                  <a16:creationId xmlns:a16="http://schemas.microsoft.com/office/drawing/2014/main" id="{38B0D10E-8294-4C91-97B7-F533509E2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3" y="1842"/>
              <a:ext cx="3613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49" name="Line 25">
              <a:extLst>
                <a:ext uri="{FF2B5EF4-FFF2-40B4-BE49-F238E27FC236}">
                  <a16:creationId xmlns:a16="http://schemas.microsoft.com/office/drawing/2014/main" id="{A58C112D-77E5-44B0-A290-405CDA730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2331"/>
              <a:ext cx="3506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0" name="Line 26">
              <a:extLst>
                <a:ext uri="{FF2B5EF4-FFF2-40B4-BE49-F238E27FC236}">
                  <a16:creationId xmlns:a16="http://schemas.microsoft.com/office/drawing/2014/main" id="{D5FEB3D4-8666-493E-B9F3-3303B460E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1965"/>
              <a:ext cx="3506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1" name="Line 27">
              <a:extLst>
                <a:ext uri="{FF2B5EF4-FFF2-40B4-BE49-F238E27FC236}">
                  <a16:creationId xmlns:a16="http://schemas.microsoft.com/office/drawing/2014/main" id="{42C7CC25-A816-45A6-8664-803113DA0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2209"/>
              <a:ext cx="350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2" name="Line 28">
              <a:extLst>
                <a:ext uri="{FF2B5EF4-FFF2-40B4-BE49-F238E27FC236}">
                  <a16:creationId xmlns:a16="http://schemas.microsoft.com/office/drawing/2014/main" id="{CD560121-1DFE-4E89-BF60-85588A7C7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2099"/>
              <a:ext cx="350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3" name="Line 29">
              <a:extLst>
                <a:ext uri="{FF2B5EF4-FFF2-40B4-BE49-F238E27FC236}">
                  <a16:creationId xmlns:a16="http://schemas.microsoft.com/office/drawing/2014/main" id="{585DC557-784F-494E-9533-E99D4D3FC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2453"/>
              <a:ext cx="3506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4" name="Line 30">
              <a:extLst>
                <a:ext uri="{FF2B5EF4-FFF2-40B4-BE49-F238E27FC236}">
                  <a16:creationId xmlns:a16="http://schemas.microsoft.com/office/drawing/2014/main" id="{2D15ACEA-EECB-49BD-9FAC-624B9A696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2576"/>
              <a:ext cx="3506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5" name="Line 31">
              <a:extLst>
                <a:ext uri="{FF2B5EF4-FFF2-40B4-BE49-F238E27FC236}">
                  <a16:creationId xmlns:a16="http://schemas.microsoft.com/office/drawing/2014/main" id="{3C768432-97F4-45CB-A31E-02A446D3B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698"/>
              <a:ext cx="3612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6" name="Line 32">
              <a:extLst>
                <a:ext uri="{FF2B5EF4-FFF2-40B4-BE49-F238E27FC236}">
                  <a16:creationId xmlns:a16="http://schemas.microsoft.com/office/drawing/2014/main" id="{820AD303-071C-4122-AB21-FC7A69F83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1464"/>
              <a:ext cx="2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7" name="Line 33">
              <a:extLst>
                <a:ext uri="{FF2B5EF4-FFF2-40B4-BE49-F238E27FC236}">
                  <a16:creationId xmlns:a16="http://schemas.microsoft.com/office/drawing/2014/main" id="{82315A26-2AEB-472D-9B3F-41490EC5E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1335"/>
              <a:ext cx="1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8" name="Line 34">
              <a:extLst>
                <a:ext uri="{FF2B5EF4-FFF2-40B4-BE49-F238E27FC236}">
                  <a16:creationId xmlns:a16="http://schemas.microsoft.com/office/drawing/2014/main" id="{8A562186-A8F1-451F-B45E-9201B6BE0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" y="1084"/>
              <a:ext cx="1" cy="12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59" name="Line 35">
              <a:extLst>
                <a:ext uri="{FF2B5EF4-FFF2-40B4-BE49-F238E27FC236}">
                  <a16:creationId xmlns:a16="http://schemas.microsoft.com/office/drawing/2014/main" id="{3712D174-63A2-44F6-B3B7-6CAA07859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" y="1214"/>
              <a:ext cx="0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0" name="Line 36">
              <a:extLst>
                <a:ext uri="{FF2B5EF4-FFF2-40B4-BE49-F238E27FC236}">
                  <a16:creationId xmlns:a16="http://schemas.microsoft.com/office/drawing/2014/main" id="{6A9AC0C1-6BC9-4318-BA74-1BEFC5D820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0" y="970"/>
              <a:ext cx="1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1" name="Line 37">
              <a:extLst>
                <a:ext uri="{FF2B5EF4-FFF2-40B4-BE49-F238E27FC236}">
                  <a16:creationId xmlns:a16="http://schemas.microsoft.com/office/drawing/2014/main" id="{F987121C-DCFA-4A4C-B1B5-6CF420024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4" y="846"/>
              <a:ext cx="1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2" name="Line 38">
              <a:extLst>
                <a:ext uri="{FF2B5EF4-FFF2-40B4-BE49-F238E27FC236}">
                  <a16:creationId xmlns:a16="http://schemas.microsoft.com/office/drawing/2014/main" id="{9C75325E-42FD-49CA-81F5-0D82BEB13A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7" y="720"/>
              <a:ext cx="0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3" name="Line 39">
              <a:extLst>
                <a:ext uri="{FF2B5EF4-FFF2-40B4-BE49-F238E27FC236}">
                  <a16:creationId xmlns:a16="http://schemas.microsoft.com/office/drawing/2014/main" id="{D9D1C3AD-C373-4516-A141-8C4190D61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6" y="602"/>
              <a:ext cx="1" cy="1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4" name="Line 40">
              <a:extLst>
                <a:ext uri="{FF2B5EF4-FFF2-40B4-BE49-F238E27FC236}">
                  <a16:creationId xmlns:a16="http://schemas.microsoft.com/office/drawing/2014/main" id="{51BC0A1D-A1A1-47CA-806A-9C8A89790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602"/>
              <a:ext cx="1" cy="10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5" name="Line 41">
              <a:extLst>
                <a:ext uri="{FF2B5EF4-FFF2-40B4-BE49-F238E27FC236}">
                  <a16:creationId xmlns:a16="http://schemas.microsoft.com/office/drawing/2014/main" id="{345A4C71-69F9-4DF2-92DB-6444C418C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" y="1685"/>
              <a:ext cx="4005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6" name="Line 42">
              <a:extLst>
                <a:ext uri="{FF2B5EF4-FFF2-40B4-BE49-F238E27FC236}">
                  <a16:creationId xmlns:a16="http://schemas.microsoft.com/office/drawing/2014/main" id="{59357B63-289E-401E-9DC3-B734374A0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720"/>
              <a:ext cx="1" cy="96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7" name="Line 43">
              <a:extLst>
                <a:ext uri="{FF2B5EF4-FFF2-40B4-BE49-F238E27FC236}">
                  <a16:creationId xmlns:a16="http://schemas.microsoft.com/office/drawing/2014/main" id="{247C9162-42CB-47C5-9A22-5D33EBF54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9" y="846"/>
              <a:ext cx="1" cy="8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8" name="Line 44">
              <a:extLst>
                <a:ext uri="{FF2B5EF4-FFF2-40B4-BE49-F238E27FC236}">
                  <a16:creationId xmlns:a16="http://schemas.microsoft.com/office/drawing/2014/main" id="{E1D8E658-74B9-4A9B-A92E-F203B9AB9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970"/>
              <a:ext cx="1" cy="7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69" name="Line 45">
              <a:extLst>
                <a:ext uri="{FF2B5EF4-FFF2-40B4-BE49-F238E27FC236}">
                  <a16:creationId xmlns:a16="http://schemas.microsoft.com/office/drawing/2014/main" id="{D5CB8CD7-89B6-49E3-9487-9BD484243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2" y="1084"/>
              <a:ext cx="1" cy="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0" name="Line 46">
              <a:extLst>
                <a:ext uri="{FF2B5EF4-FFF2-40B4-BE49-F238E27FC236}">
                  <a16:creationId xmlns:a16="http://schemas.microsoft.com/office/drawing/2014/main" id="{FCBB7B15-BC03-4A47-B30A-E98F9E989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8" y="1214"/>
              <a:ext cx="2" cy="4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1" name="Line 47">
              <a:extLst>
                <a:ext uri="{FF2B5EF4-FFF2-40B4-BE49-F238E27FC236}">
                  <a16:creationId xmlns:a16="http://schemas.microsoft.com/office/drawing/2014/main" id="{9F26D088-DC5A-4AC4-B2CA-A1582EF8F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5" y="1328"/>
              <a:ext cx="1" cy="35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2" name="Line 48">
              <a:extLst>
                <a:ext uri="{FF2B5EF4-FFF2-40B4-BE49-F238E27FC236}">
                  <a16:creationId xmlns:a16="http://schemas.microsoft.com/office/drawing/2014/main" id="{C9D23BA0-D9F0-4FA8-84EA-415B45EA1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7" y="1453"/>
              <a:ext cx="1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3" name="Line 49">
              <a:extLst>
                <a:ext uri="{FF2B5EF4-FFF2-40B4-BE49-F238E27FC236}">
                  <a16:creationId xmlns:a16="http://schemas.microsoft.com/office/drawing/2014/main" id="{B8864A6A-15C6-4C45-A431-3146AFB5A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5" y="1402"/>
              <a:ext cx="68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4" name="Text Box 50">
              <a:extLst>
                <a:ext uri="{FF2B5EF4-FFF2-40B4-BE49-F238E27FC236}">
                  <a16:creationId xmlns:a16="http://schemas.microsoft.com/office/drawing/2014/main" id="{14E062B8-9E07-4820-85F9-642F6F6D2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95"/>
              <a:ext cx="590" cy="218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36000" tIns="442800" rIns="3600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ct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ctr"/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中  央</a:t>
              </a:r>
            </a:p>
            <a:p>
              <a:pPr algn="ct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处理器</a:t>
              </a:r>
            </a:p>
            <a:p>
              <a:pPr algn="ctr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(CPU)</a:t>
              </a:r>
            </a:p>
          </p:txBody>
        </p:sp>
        <p:sp>
          <p:nvSpPr>
            <p:cNvPr id="103475" name="Text Box 51">
              <a:extLst>
                <a:ext uri="{FF2B5EF4-FFF2-40B4-BE49-F238E27FC236}">
                  <a16:creationId xmlns:a16="http://schemas.microsoft.com/office/drawing/2014/main" id="{887CCD8A-0775-41EC-8BC6-CBC5535DC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" y="1870"/>
              <a:ext cx="753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数据总线</a:t>
              </a:r>
            </a:p>
          </p:txBody>
        </p:sp>
        <p:sp>
          <p:nvSpPr>
            <p:cNvPr id="103476" name="Line 52">
              <a:extLst>
                <a:ext uri="{FF2B5EF4-FFF2-40B4-BE49-F238E27FC236}">
                  <a16:creationId xmlns:a16="http://schemas.microsoft.com/office/drawing/2014/main" id="{FCFE0844-5A36-416E-9C59-71F081CC6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960"/>
              <a:ext cx="1" cy="1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7" name="Line 53">
              <a:extLst>
                <a:ext uri="{FF2B5EF4-FFF2-40B4-BE49-F238E27FC236}">
                  <a16:creationId xmlns:a16="http://schemas.microsoft.com/office/drawing/2014/main" id="{EAA6DB19-ABF9-41EC-9033-47A4BEAB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" y="1284"/>
              <a:ext cx="0" cy="1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8" name="Line 54">
              <a:extLst>
                <a:ext uri="{FF2B5EF4-FFF2-40B4-BE49-F238E27FC236}">
                  <a16:creationId xmlns:a16="http://schemas.microsoft.com/office/drawing/2014/main" id="{E513B146-D60A-48C4-9B25-2CFEB3125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1078"/>
              <a:ext cx="699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79" name="Line 55">
              <a:extLst>
                <a:ext uri="{FF2B5EF4-FFF2-40B4-BE49-F238E27FC236}">
                  <a16:creationId xmlns:a16="http://schemas.microsoft.com/office/drawing/2014/main" id="{69080A3D-97F5-4BB9-A031-526E2D69D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1279"/>
              <a:ext cx="71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0" name="Line 56">
              <a:extLst>
                <a:ext uri="{FF2B5EF4-FFF2-40B4-BE49-F238E27FC236}">
                  <a16:creationId xmlns:a16="http://schemas.microsoft.com/office/drawing/2014/main" id="{0CE1BDE4-72F3-4367-A38A-1C0D5E696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" y="1844"/>
              <a:ext cx="1" cy="2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1" name="Line 57">
              <a:extLst>
                <a:ext uri="{FF2B5EF4-FFF2-40B4-BE49-F238E27FC236}">
                  <a16:creationId xmlns:a16="http://schemas.microsoft.com/office/drawing/2014/main" id="{1297C063-2890-4519-8ADC-58F81F67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398"/>
              <a:ext cx="0" cy="2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2" name="Line 58">
              <a:extLst>
                <a:ext uri="{FF2B5EF4-FFF2-40B4-BE49-F238E27FC236}">
                  <a16:creationId xmlns:a16="http://schemas.microsoft.com/office/drawing/2014/main" id="{9A10A4D1-051F-4E3C-B7A8-7302B408F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" y="2126"/>
              <a:ext cx="67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3" name="Line 59">
              <a:extLst>
                <a:ext uri="{FF2B5EF4-FFF2-40B4-BE49-F238E27FC236}">
                  <a16:creationId xmlns:a16="http://schemas.microsoft.com/office/drawing/2014/main" id="{5D48949A-53E7-4DC8-8DE6-F95FD6A78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" y="2385"/>
              <a:ext cx="684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4" name="Text Box 60">
              <a:extLst>
                <a:ext uri="{FF2B5EF4-FFF2-40B4-BE49-F238E27FC236}">
                  <a16:creationId xmlns:a16="http://schemas.microsoft.com/office/drawing/2014/main" id="{7B19332E-2C17-4229-B31E-ACF8912E5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" y="824"/>
              <a:ext cx="8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地址总线</a:t>
              </a:r>
            </a:p>
          </p:txBody>
        </p:sp>
        <p:sp>
          <p:nvSpPr>
            <p:cNvPr id="103485" name="Text Box 61">
              <a:extLst>
                <a:ext uri="{FF2B5EF4-FFF2-40B4-BE49-F238E27FC236}">
                  <a16:creationId xmlns:a16="http://schemas.microsoft.com/office/drawing/2014/main" id="{7746CC9F-C771-40FC-8561-B18B13D57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" y="2712"/>
              <a:ext cx="19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D</a:t>
              </a:r>
              <a:r>
                <a:rPr lang="zh-CN" altLang="zh-CN" baseline="-25000">
                  <a:solidFill>
                    <a:srgbClr val="4630B4"/>
                  </a:solidFill>
                  <a:latin typeface="Times New Roman" panose="02020603050405020304" pitchFamily="18" charset="0"/>
                </a:rPr>
                <a:t>7</a:t>
              </a:r>
              <a:endParaRPr lang="zh-CN" altLang="zh-CN">
                <a:solidFill>
                  <a:srgbClr val="4630B4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3486" name="Text Box 62">
              <a:extLst>
                <a:ext uri="{FF2B5EF4-FFF2-40B4-BE49-F238E27FC236}">
                  <a16:creationId xmlns:a16="http://schemas.microsoft.com/office/drawing/2014/main" id="{95AB32F0-BAB5-48FB-B773-AA04E28DD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1200"/>
              <a:ext cx="342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zh-CN" baseline="-25000">
                  <a:solidFill>
                    <a:srgbClr val="4630B4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103487" name="Line 63">
              <a:extLst>
                <a:ext uri="{FF2B5EF4-FFF2-40B4-BE49-F238E27FC236}">
                  <a16:creationId xmlns:a16="http://schemas.microsoft.com/office/drawing/2014/main" id="{6D64A064-9198-4CC1-87D1-2570F3C5E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1486"/>
              <a:ext cx="20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88" name="Rectangle 64">
              <a:extLst>
                <a:ext uri="{FF2B5EF4-FFF2-40B4-BE49-F238E27FC236}">
                  <a16:creationId xmlns:a16="http://schemas.microsoft.com/office/drawing/2014/main" id="{23B733DB-2A18-41C8-B10C-A18BC2F42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492"/>
              <a:ext cx="2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zh-CN">
                  <a:solidFill>
                    <a:srgbClr val="4630B4"/>
                  </a:solidFill>
                  <a:latin typeface="Times New Roman" panose="02020603050405020304" pitchFamily="18" charset="0"/>
                </a:rPr>
                <a:t>WE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464A8787-AA79-4748-BC53-96903F963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04813"/>
            <a:ext cx="8964612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2150" indent="-3476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、字存储容量扩展</a:t>
            </a:r>
          </a:p>
          <a:p>
            <a:pPr eaLnBrk="1" hangingPunct="1">
              <a:lnSpc>
                <a:spcPct val="105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给定的芯片存储容量较小（字数少），不满足设计要求的总存储容量，此时需要用多片给定芯片来扩展字数。三组信号组中给定芯片的地址总线和数据总线公用，控制总线中</a:t>
            </a:r>
            <a:r>
              <a:rPr lang="en-US" altLang="zh-CN" sz="2400" b="1">
                <a:latin typeface="Times New Roman" panose="02020603050405020304" pitchFamily="18" charset="0"/>
              </a:rPr>
              <a:t>R/W</a:t>
            </a:r>
            <a:r>
              <a:rPr lang="zh-CN" altLang="en-US" sz="2400" b="1">
                <a:latin typeface="Times New Roman" panose="02020603050405020304" pitchFamily="18" charset="0"/>
              </a:rPr>
              <a:t>公用，使能端</a:t>
            </a:r>
            <a:r>
              <a:rPr lang="en-US" altLang="zh-CN" sz="2400" b="1">
                <a:latin typeface="Times New Roman" panose="02020603050405020304" pitchFamily="18" charset="0"/>
              </a:rPr>
              <a:t>EN</a:t>
            </a:r>
            <a:r>
              <a:rPr lang="zh-CN" altLang="en-US" sz="2400" b="1">
                <a:latin typeface="Times New Roman" panose="02020603050405020304" pitchFamily="18" charset="0"/>
              </a:rPr>
              <a:t>不公用，</a:t>
            </a:r>
          </a:p>
          <a:p>
            <a:pPr eaLnBrk="1" hangingPunct="1">
              <a:lnSpc>
                <a:spcPct val="105000"/>
              </a:lnSpc>
            </a:pPr>
            <a:r>
              <a:rPr lang="zh-CN" altLang="en-US" sz="2400" b="1">
                <a:latin typeface="Times New Roman" panose="02020603050405020304" pitchFamily="18" charset="0"/>
              </a:rPr>
              <a:t>由地址总线的高位段译码来决定片选信号。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所需芯片数仍由（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d=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设计要求的存储器容量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选择芯片存储器容量）决定。</a:t>
            </a:r>
          </a:p>
          <a:p>
            <a:pPr lvl="1" eaLnBrk="1" hangingPunct="1">
              <a:lnSpc>
                <a:spcPct val="105000"/>
              </a:lnSpc>
            </a:pPr>
            <a:endParaRPr lang="zh-CN" altLang="en-US" sz="2400" b="1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05000"/>
              </a:lnSpc>
            </a:pPr>
            <a:r>
              <a:rPr lang="en-US" altLang="zh-CN" sz="2400" b="1">
                <a:latin typeface="Times New Roman" panose="02020603050405020304" pitchFamily="18" charset="0"/>
              </a:rPr>
              <a:t>【</a:t>
            </a:r>
            <a:r>
              <a:rPr lang="zh-CN" altLang="en-US" sz="2400" b="1">
                <a:latin typeface="Times New Roman" panose="02020603050405020304" pitchFamily="18" charset="0"/>
              </a:rPr>
              <a:t>例</a:t>
            </a:r>
            <a:r>
              <a:rPr lang="en-US" altLang="zh-CN" sz="2400" b="1">
                <a:latin typeface="Times New Roman" panose="02020603050405020304" pitchFamily="18" charset="0"/>
              </a:rPr>
              <a:t>3.3】</a:t>
            </a:r>
            <a:r>
              <a:rPr lang="zh-CN" altLang="en-US" sz="2400" b="1">
                <a:latin typeface="Times New Roman" panose="02020603050405020304" pitchFamily="18" charset="0"/>
              </a:rPr>
              <a:t>利用</a:t>
            </a:r>
            <a:r>
              <a:rPr lang="en-US" altLang="zh-CN" sz="2400" b="1">
                <a:latin typeface="Times New Roman" panose="02020603050405020304" pitchFamily="18" charset="0"/>
              </a:rPr>
              <a:t>1M×8</a:t>
            </a:r>
            <a:r>
              <a:rPr lang="zh-CN" altLang="en-US" sz="2400" b="1">
                <a:latin typeface="Times New Roman" panose="02020603050405020304" pitchFamily="18" charset="0"/>
              </a:rPr>
              <a:t>位的</a:t>
            </a:r>
            <a:r>
              <a:rPr lang="en-US" altLang="zh-CN" sz="2400" b="1">
                <a:latin typeface="Times New Roman" panose="02020603050405020304" pitchFamily="18" charset="0"/>
              </a:rPr>
              <a:t>DRAM</a:t>
            </a:r>
            <a:r>
              <a:rPr lang="zh-CN" altLang="en-US" sz="2400" b="1">
                <a:latin typeface="Times New Roman" panose="02020603050405020304" pitchFamily="18" charset="0"/>
              </a:rPr>
              <a:t>芯片设计</a:t>
            </a:r>
            <a:r>
              <a:rPr lang="en-US" altLang="zh-CN" sz="2400" b="1">
                <a:latin typeface="Times New Roman" panose="02020603050405020304" pitchFamily="18" charset="0"/>
              </a:rPr>
              <a:t>2M×8</a:t>
            </a:r>
            <a:r>
              <a:rPr lang="zh-CN" altLang="en-US" sz="2400" b="1">
                <a:latin typeface="Times New Roman" panose="02020603050405020304" pitchFamily="18" charset="0"/>
              </a:rPr>
              <a:t>位的</a:t>
            </a:r>
            <a:r>
              <a:rPr lang="en-US" altLang="zh-CN" sz="2400" b="1">
                <a:latin typeface="Times New Roman" panose="02020603050405020304" pitchFamily="18" charset="0"/>
              </a:rPr>
              <a:t>DRAM</a:t>
            </a:r>
            <a:r>
              <a:rPr lang="zh-CN" altLang="en-US" sz="2400" b="1">
                <a:latin typeface="Times New Roman" panose="02020603050405020304" pitchFamily="18" charset="0"/>
              </a:rPr>
              <a:t>存储器。（课本</a:t>
            </a:r>
            <a:r>
              <a:rPr lang="en-US" altLang="zh-CN" sz="2400" b="1">
                <a:latin typeface="Times New Roman" panose="02020603050405020304" pitchFamily="18" charset="0"/>
              </a:rPr>
              <a:t>P75   </a:t>
            </a:r>
            <a:r>
              <a:rPr lang="zh-CN" altLang="en-US" sz="2400" b="1">
                <a:latin typeface="Times New Roman" panose="02020603050405020304" pitchFamily="18" charset="0"/>
              </a:rPr>
              <a:t>图</a:t>
            </a:r>
            <a:r>
              <a:rPr lang="en-US" altLang="zh-CN" sz="2400" b="1">
                <a:latin typeface="Times New Roman" panose="02020603050405020304" pitchFamily="18" charset="0"/>
              </a:rPr>
              <a:t>3.10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  <a:br>
              <a:rPr lang="zh-CN" altLang="en-US" sz="2400" b="1">
                <a:latin typeface="Times New Roman" panose="02020603050405020304" pitchFamily="18" charset="0"/>
              </a:rPr>
            </a:br>
            <a:r>
              <a:rPr lang="zh-CN" altLang="en-US" sz="2400" b="1">
                <a:latin typeface="Times New Roman" panose="02020603050405020304" pitchFamily="18" charset="0"/>
              </a:rPr>
              <a:t>解： 所需芯片数：</a:t>
            </a:r>
            <a:r>
              <a:rPr lang="en-US" altLang="zh-CN" sz="2400" b="1">
                <a:latin typeface="Times New Roman" panose="02020603050405020304" pitchFamily="18" charset="0"/>
              </a:rPr>
              <a:t>d=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2M×8</a:t>
            </a:r>
            <a:r>
              <a:rPr lang="zh-CN" altLang="en-US" sz="2400" b="1">
                <a:latin typeface="Times New Roman" panose="02020603050405020304" pitchFamily="18" charset="0"/>
              </a:rPr>
              <a:t>） </a:t>
            </a:r>
            <a:r>
              <a:rPr lang="en-US" altLang="zh-CN" sz="2400" b="1">
                <a:latin typeface="Times New Roman" panose="02020603050405020304" pitchFamily="18" charset="0"/>
              </a:rPr>
              <a:t>/ </a:t>
            </a:r>
            <a:r>
              <a:rPr lang="zh-CN" altLang="en-US" sz="2400" b="1">
                <a:latin typeface="Times New Roman" panose="02020603050405020304" pitchFamily="18" charset="0"/>
              </a:rPr>
              <a:t>（</a:t>
            </a:r>
            <a:r>
              <a:rPr lang="en-US" altLang="zh-CN" sz="2400" b="1">
                <a:latin typeface="Times New Roman" panose="02020603050405020304" pitchFamily="18" charset="0"/>
              </a:rPr>
              <a:t>1M×8</a:t>
            </a:r>
            <a:r>
              <a:rPr lang="zh-CN" altLang="en-US" sz="2400" b="1">
                <a:latin typeface="Times New Roman" panose="02020603050405020304" pitchFamily="18" charset="0"/>
              </a:rPr>
              <a:t>）</a:t>
            </a:r>
            <a:r>
              <a:rPr lang="en-US" altLang="zh-CN" sz="2400" b="1">
                <a:latin typeface="Times New Roman" panose="02020603050405020304" pitchFamily="18" charset="0"/>
              </a:rPr>
              <a:t>=2(</a:t>
            </a:r>
            <a:r>
              <a:rPr lang="zh-CN" altLang="en-US" sz="2400" b="1">
                <a:latin typeface="Times New Roman" panose="02020603050405020304" pitchFamily="18" charset="0"/>
              </a:rPr>
              <a:t>片</a:t>
            </a:r>
            <a:r>
              <a:rPr lang="en-US" altLang="zh-CN" sz="2400" b="1">
                <a:latin typeface="Times New Roman" panose="02020603050405020304" pitchFamily="18" charset="0"/>
              </a:rPr>
              <a:t>)</a:t>
            </a:r>
            <a:br>
              <a:rPr lang="en-US" altLang="zh-CN" sz="2400" b="1">
                <a:latin typeface="Times New Roman" panose="02020603050405020304" pitchFamily="18" charset="0"/>
              </a:rPr>
            </a:br>
            <a:r>
              <a:rPr lang="zh-CN" altLang="en-US" sz="2400" b="1">
                <a:latin typeface="Times New Roman" panose="02020603050405020304" pitchFamily="18" charset="0"/>
              </a:rPr>
              <a:t>设计的存储器如图</a:t>
            </a:r>
            <a:r>
              <a:rPr lang="en-US" altLang="zh-CN" sz="2400" b="1">
                <a:latin typeface="Times New Roman" panose="02020603050405020304" pitchFamily="18" charset="0"/>
              </a:rPr>
              <a:t>3.10</a:t>
            </a:r>
            <a:r>
              <a:rPr lang="zh-CN" altLang="en-US" sz="2400" b="1">
                <a:latin typeface="Times New Roman" panose="02020603050405020304" pitchFamily="18" charset="0"/>
              </a:rPr>
              <a:t>所示。字长位数不变，地址总线</a:t>
            </a:r>
            <a:r>
              <a:rPr lang="en-US" altLang="zh-CN" sz="2400" b="1">
                <a:latin typeface="Times New Roman" panose="02020603050405020304" pitchFamily="18" charset="0"/>
              </a:rPr>
              <a:t>A0~A19</a:t>
            </a:r>
            <a:r>
              <a:rPr lang="zh-CN" altLang="en-US" sz="2400" b="1">
                <a:latin typeface="Times New Roman" panose="02020603050405020304" pitchFamily="18" charset="0"/>
              </a:rPr>
              <a:t>同时连接到两片</a:t>
            </a:r>
            <a:r>
              <a:rPr lang="en-US" altLang="zh-CN" sz="2400" b="1">
                <a:latin typeface="Times New Roman" panose="02020603050405020304" pitchFamily="18" charset="0"/>
              </a:rPr>
              <a:t>DRAM</a:t>
            </a:r>
            <a:r>
              <a:rPr lang="zh-CN" altLang="en-US" sz="2400" b="1">
                <a:latin typeface="Times New Roman" panose="02020603050405020304" pitchFamily="18" charset="0"/>
              </a:rPr>
              <a:t>的地址输入端，地址总线最高位有</a:t>
            </a:r>
            <a:r>
              <a:rPr lang="en-US" altLang="zh-CN" sz="2400" b="1">
                <a:latin typeface="Times New Roman" panose="02020603050405020304" pitchFamily="18" charset="0"/>
              </a:rPr>
              <a:t>A20</a:t>
            </a:r>
            <a:r>
              <a:rPr lang="zh-CN" altLang="en-US" sz="2400" b="1">
                <a:latin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Times New Roman" panose="02020603050405020304" pitchFamily="18" charset="0"/>
              </a:rPr>
              <a:t>/A20</a:t>
            </a:r>
            <a:r>
              <a:rPr lang="zh-CN" altLang="en-US" sz="2400" b="1">
                <a:latin typeface="Times New Roman" panose="02020603050405020304" pitchFamily="18" charset="0"/>
              </a:rPr>
              <a:t>之分：</a:t>
            </a:r>
            <a:r>
              <a:rPr lang="en-US" altLang="zh-CN" sz="2400" b="1">
                <a:latin typeface="Times New Roman" panose="02020603050405020304" pitchFamily="18" charset="0"/>
              </a:rPr>
              <a:t>A20</a:t>
            </a:r>
            <a:r>
              <a:rPr lang="zh-CN" altLang="en-US" sz="2400" b="1">
                <a:latin typeface="Times New Roman" panose="02020603050405020304" pitchFamily="18" charset="0"/>
              </a:rPr>
              <a:t>作为</a:t>
            </a:r>
            <a:r>
              <a:rPr lang="en-US" altLang="zh-CN" sz="2400" b="1">
                <a:latin typeface="Times New Roman" panose="02020603050405020304" pitchFamily="18" charset="0"/>
              </a:rPr>
              <a:t>DRAM1</a:t>
            </a:r>
            <a:r>
              <a:rPr lang="zh-CN" altLang="en-US" sz="2400" b="1">
                <a:latin typeface="Times New Roman" panose="02020603050405020304" pitchFamily="18" charset="0"/>
              </a:rPr>
              <a:t>的片选信号，</a:t>
            </a:r>
            <a:r>
              <a:rPr lang="en-US" altLang="zh-CN" sz="2400" b="1">
                <a:latin typeface="Times New Roman" panose="02020603050405020304" pitchFamily="18" charset="0"/>
              </a:rPr>
              <a:t>/A20</a:t>
            </a:r>
            <a:r>
              <a:rPr lang="zh-CN" altLang="en-US" sz="2400" b="1">
                <a:latin typeface="Times New Roman" panose="02020603050405020304" pitchFamily="18" charset="0"/>
              </a:rPr>
              <a:t>作为</a:t>
            </a:r>
            <a:r>
              <a:rPr lang="en-US" altLang="zh-CN" sz="2400" b="1">
                <a:latin typeface="Times New Roman" panose="02020603050405020304" pitchFamily="18" charset="0"/>
              </a:rPr>
              <a:t>DRAM2</a:t>
            </a:r>
            <a:r>
              <a:rPr lang="zh-CN" altLang="en-US" sz="2400" b="1">
                <a:latin typeface="Times New Roman" panose="02020603050405020304" pitchFamily="18" charset="0"/>
              </a:rPr>
              <a:t>的片选信号，这两个芯片不会同时工作。</a:t>
            </a:r>
            <a:br>
              <a:rPr lang="zh-CN" altLang="en-US" sz="2400" b="1">
                <a:latin typeface="Times New Roman" panose="02020603050405020304" pitchFamily="18" charset="0"/>
              </a:rPr>
            </a:br>
            <a:endParaRPr lang="zh-CN" altLang="en-US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>
            <a:extLst>
              <a:ext uri="{FF2B5EF4-FFF2-40B4-BE49-F238E27FC236}">
                <a16:creationId xmlns:a16="http://schemas.microsoft.com/office/drawing/2014/main" id="{0D41E7D6-22D7-4310-94E5-7BDA14B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>
            <a:extLst>
              <a:ext uri="{FF2B5EF4-FFF2-40B4-BE49-F238E27FC236}">
                <a16:creationId xmlns:a16="http://schemas.microsoft.com/office/drawing/2014/main" id="{1B470B32-84E7-4DBE-B351-E3A3AE8FD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44500"/>
            <a:ext cx="8964612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zh-CN" altLang="zh-CN" sz="2800" b="1">
                <a:latin typeface="Times New Roman" panose="02020603050405020304" pitchFamily="18" charset="0"/>
              </a:rPr>
              <a:t>2、字存储容量扩展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>
            <a:extLst>
              <a:ext uri="{FF2B5EF4-FFF2-40B4-BE49-F238E27FC236}">
                <a16:creationId xmlns:a16="http://schemas.microsoft.com/office/drawing/2014/main" id="{0D2314F0-71C6-4856-8FAC-C286CF3F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>
            <a:extLst>
              <a:ext uri="{FF2B5EF4-FFF2-40B4-BE49-F238E27FC236}">
                <a16:creationId xmlns:a16="http://schemas.microsoft.com/office/drawing/2014/main" id="{A37E877C-EB81-4C37-9E4A-69BD69ABB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2">
            <a:extLst>
              <a:ext uri="{FF2B5EF4-FFF2-40B4-BE49-F238E27FC236}">
                <a16:creationId xmlns:a16="http://schemas.microsoft.com/office/drawing/2014/main" id="{6ADFE9A7-7DE8-4990-AB9E-C4825D3EFD01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196975"/>
            <a:ext cx="8066088" cy="5184775"/>
            <a:chOff x="0" y="0"/>
            <a:chExt cx="5081" cy="3266"/>
          </a:xfrm>
        </p:grpSpPr>
        <p:sp>
          <p:nvSpPr>
            <p:cNvPr id="108548" name="Text Box 3">
              <a:extLst>
                <a:ext uri="{FF2B5EF4-FFF2-40B4-BE49-F238E27FC236}">
                  <a16:creationId xmlns:a16="http://schemas.microsoft.com/office/drawing/2014/main" id="{5FD1C61D-339B-423A-8511-8D7D93B5A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72"/>
              <a:ext cx="4899" cy="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         </a:t>
              </a: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A15   A14    A13  A12        A11    A10   ….    A2    A1     A0 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0 FFF       0        0        0       0              1         1     ….      1       1        1  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           0        0        0       1</a:t>
              </a:r>
              <a:r>
                <a:rPr lang="zh-CN" altLang="zh-CN" b="1">
                  <a:solidFill>
                    <a:srgbClr val="130104"/>
                  </a:solidFill>
                  <a:latin typeface="Tahoma" panose="020B0604030504040204" pitchFamily="34" charset="0"/>
                </a:rPr>
                <a:t> </a:t>
              </a: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     </a:t>
              </a:r>
              <a:r>
                <a:rPr lang="zh-CN" altLang="zh-CN" b="1">
                  <a:solidFill>
                    <a:srgbClr val="130104"/>
                  </a:solidFill>
                  <a:latin typeface="Tahoma" panose="020B0604030504040204" pitchFamily="34" charset="0"/>
                </a:rPr>
                <a:t> </a:t>
              </a: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1         1      ….     1       1        1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           0        0        1       0              1         1      ….     1       1        1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3 FFF       0        0        1       1              1         1      ….     1       1        1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4 FFF       0        1        0       0              1         1      ….     1       1        1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r>
                <a:rPr lang="zh-CN" altLang="zh-CN" b="1">
                  <a:solidFill>
                    <a:srgbClr val="F60E35"/>
                  </a:solidFill>
                  <a:latin typeface="Times New Roman" panose="02020603050405020304" pitchFamily="18" charset="0"/>
                </a:rPr>
                <a:t> 5 FFF</a:t>
              </a: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0        1        0      </a:t>
              </a:r>
              <a:r>
                <a:rPr lang="zh-CN" altLang="zh-CN" b="1">
                  <a:solidFill>
                    <a:srgbClr val="F60E35"/>
                  </a:solidFill>
                  <a:latin typeface="Times New Roman" panose="02020603050405020304" pitchFamily="18" charset="0"/>
                </a:rPr>
                <a:t> 1 </a:t>
              </a:r>
              <a:r>
                <a:rPr lang="zh-CN" altLang="zh-CN" b="1">
                  <a:solidFill>
                    <a:srgbClr val="130104"/>
                  </a:solidFill>
                  <a:latin typeface="Times New Roman" panose="02020603050405020304" pitchFamily="18" charset="0"/>
                </a:rPr>
                <a:t>             1         1      ….     1       1        1 </a:t>
              </a:r>
            </a:p>
            <a:p>
              <a:pPr eaLnBrk="1" hangingPunct="1">
                <a:spcBef>
                  <a:spcPct val="50000"/>
                </a:spcBef>
                <a:buSzPct val="90000"/>
              </a:pPr>
              <a:endParaRPr lang="zh-CN" altLang="zh-CN" b="1">
                <a:solidFill>
                  <a:srgbClr val="130104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549" name="Line 4">
              <a:extLst>
                <a:ext uri="{FF2B5EF4-FFF2-40B4-BE49-F238E27FC236}">
                  <a16:creationId xmlns:a16="http://schemas.microsoft.com/office/drawing/2014/main" id="{2623C738-3A78-4374-B28D-E0BE12807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" y="0"/>
              <a:ext cx="0" cy="32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0" name="Line 5">
              <a:extLst>
                <a:ext uri="{FF2B5EF4-FFF2-40B4-BE49-F238E27FC236}">
                  <a16:creationId xmlns:a16="http://schemas.microsoft.com/office/drawing/2014/main" id="{F655BC2F-BD53-4EA7-97C6-AD44638AC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" y="1043"/>
              <a:ext cx="4717" cy="0"/>
            </a:xfrm>
            <a:prstGeom prst="line">
              <a:avLst/>
            </a:prstGeom>
            <a:noFill/>
            <a:ln w="127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1" name="Line 6">
              <a:extLst>
                <a:ext uri="{FF2B5EF4-FFF2-40B4-BE49-F238E27FC236}">
                  <a16:creationId xmlns:a16="http://schemas.microsoft.com/office/drawing/2014/main" id="{939F5313-CF1C-4A08-AF07-F12A67B0A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" y="1542"/>
              <a:ext cx="4717" cy="0"/>
            </a:xfrm>
            <a:prstGeom prst="line">
              <a:avLst/>
            </a:prstGeom>
            <a:noFill/>
            <a:ln w="127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2" name="Line 7">
              <a:extLst>
                <a:ext uri="{FF2B5EF4-FFF2-40B4-BE49-F238E27FC236}">
                  <a16:creationId xmlns:a16="http://schemas.microsoft.com/office/drawing/2014/main" id="{04089438-748D-48CC-A11C-1843F72F8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44"/>
              <a:ext cx="4717" cy="0"/>
            </a:xfrm>
            <a:prstGeom prst="line">
              <a:avLst/>
            </a:prstGeom>
            <a:noFill/>
            <a:ln w="127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3" name="Line 8">
              <a:extLst>
                <a:ext uri="{FF2B5EF4-FFF2-40B4-BE49-F238E27FC236}">
                  <a16:creationId xmlns:a16="http://schemas.microsoft.com/office/drawing/2014/main" id="{6304764E-F339-43BC-814E-2B5B55BB66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" y="2086"/>
              <a:ext cx="4717" cy="0"/>
            </a:xfrm>
            <a:prstGeom prst="line">
              <a:avLst/>
            </a:prstGeom>
            <a:noFill/>
            <a:ln w="12700">
              <a:solidFill>
                <a:srgbClr val="8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54" name="Text Box 9">
              <a:extLst>
                <a:ext uri="{FF2B5EF4-FFF2-40B4-BE49-F238E27FC236}">
                  <a16:creationId xmlns:a16="http://schemas.microsoft.com/office/drawing/2014/main" id="{24C0E60C-190D-439E-84B7-6B92D0ED0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0" y="589"/>
              <a:ext cx="59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Pct val="90000"/>
              </a:pPr>
              <a:r>
                <a:rPr lang="zh-CN" altLang="zh-CN" sz="3200">
                  <a:solidFill>
                    <a:srgbClr val="000099"/>
                  </a:solidFill>
                  <a:latin typeface="Tahoma" panose="020B0604030504040204" pitchFamily="34" charset="0"/>
                </a:rPr>
                <a:t>  Y0</a:t>
              </a:r>
            </a:p>
          </p:txBody>
        </p:sp>
        <p:sp>
          <p:nvSpPr>
            <p:cNvPr id="108555" name="Text Box 10">
              <a:extLst>
                <a:ext uri="{FF2B5EF4-FFF2-40B4-BE49-F238E27FC236}">
                  <a16:creationId xmlns:a16="http://schemas.microsoft.com/office/drawing/2014/main" id="{D1F6597E-0D8B-4E8C-A449-DD221C929F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1" y="1088"/>
              <a:ext cx="59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Pct val="90000"/>
              </a:pPr>
              <a:r>
                <a:rPr lang="zh-CN" altLang="zh-CN" sz="3200">
                  <a:solidFill>
                    <a:srgbClr val="000099"/>
                  </a:solidFill>
                  <a:latin typeface="Tahoma" panose="020B0604030504040204" pitchFamily="34" charset="0"/>
                </a:rPr>
                <a:t>Y1</a:t>
              </a:r>
            </a:p>
          </p:txBody>
        </p:sp>
        <p:sp>
          <p:nvSpPr>
            <p:cNvPr id="108556" name="Text Box 11">
              <a:extLst>
                <a:ext uri="{FF2B5EF4-FFF2-40B4-BE49-F238E27FC236}">
                  <a16:creationId xmlns:a16="http://schemas.microsoft.com/office/drawing/2014/main" id="{741BCE4F-8DB8-4E94-ACF7-9519FFD13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1" y="1633"/>
              <a:ext cx="59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Pct val="90000"/>
              </a:pPr>
              <a:r>
                <a:rPr lang="zh-CN" altLang="zh-CN" sz="3200">
                  <a:solidFill>
                    <a:srgbClr val="000099"/>
                  </a:solidFill>
                  <a:latin typeface="Tahoma" panose="020B0604030504040204" pitchFamily="34" charset="0"/>
                </a:rPr>
                <a:t>Y2</a:t>
              </a:r>
            </a:p>
          </p:txBody>
        </p:sp>
      </p:grp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3F26B10E-7E45-4406-B13F-5656CFA7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7772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993366"/>
                </a:solidFill>
                <a:latin typeface="宋体" panose="02010600030101010101" pitchFamily="2" charset="-122"/>
              </a:rPr>
              <a:t>主存地址空间分布</a:t>
            </a:r>
            <a:r>
              <a:rPr lang="zh-CN" altLang="zh-CN" sz="4400">
                <a:solidFill>
                  <a:schemeClr val="tx2"/>
                </a:solidFill>
              </a:rPr>
              <a:t> 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>
            <a:extLst>
              <a:ext uri="{FF2B5EF4-FFF2-40B4-BE49-F238E27FC236}">
                <a16:creationId xmlns:a16="http://schemas.microsoft.com/office/drawing/2014/main" id="{0EED250E-4A15-4F77-ACE0-EB4DA982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>
            <a:extLst>
              <a:ext uri="{FF2B5EF4-FFF2-40B4-BE49-F238E27FC236}">
                <a16:creationId xmlns:a16="http://schemas.microsoft.com/office/drawing/2014/main" id="{6B18DF9C-2115-4311-BB0B-B914D314C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>
            <a:extLst>
              <a:ext uri="{FF2B5EF4-FFF2-40B4-BE49-F238E27FC236}">
                <a16:creationId xmlns:a16="http://schemas.microsoft.com/office/drawing/2014/main" id="{1E2F9E51-64ED-4779-A44A-92D62385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Line 3">
            <a:extLst>
              <a:ext uri="{FF2B5EF4-FFF2-40B4-BE49-F238E27FC236}">
                <a16:creationId xmlns:a16="http://schemas.microsoft.com/office/drawing/2014/main" id="{11148A60-D2CF-47A6-9A5D-646E10803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620713"/>
            <a:ext cx="0" cy="5832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0" name="Line 4">
            <a:extLst>
              <a:ext uri="{FF2B5EF4-FFF2-40B4-BE49-F238E27FC236}">
                <a16:creationId xmlns:a16="http://schemas.microsoft.com/office/drawing/2014/main" id="{D3F53C01-2DB3-4EA2-A003-D1AEFD91B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3284538"/>
            <a:ext cx="6985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1" name="Line 5">
            <a:extLst>
              <a:ext uri="{FF2B5EF4-FFF2-40B4-BE49-F238E27FC236}">
                <a16:creationId xmlns:a16="http://schemas.microsoft.com/office/drawing/2014/main" id="{FDEAB642-9897-43F8-B647-30C3D3938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4365625"/>
            <a:ext cx="6985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2" name="Line 6">
            <a:extLst>
              <a:ext uri="{FF2B5EF4-FFF2-40B4-BE49-F238E27FC236}">
                <a16:creationId xmlns:a16="http://schemas.microsoft.com/office/drawing/2014/main" id="{308F2394-1E8E-4EA9-AD16-EB14C48C1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205038"/>
            <a:ext cx="6985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623" name="Line 7">
            <a:extLst>
              <a:ext uri="{FF2B5EF4-FFF2-40B4-BE49-F238E27FC236}">
                <a16:creationId xmlns:a16="http://schemas.microsoft.com/office/drawing/2014/main" id="{09305853-B52A-4559-A2D2-555E9FF50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125538"/>
            <a:ext cx="6985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>
            <a:extLst>
              <a:ext uri="{FF2B5EF4-FFF2-40B4-BE49-F238E27FC236}">
                <a16:creationId xmlns:a16="http://schemas.microsoft.com/office/drawing/2014/main" id="{F993343A-1DD1-4903-B686-CD6E2009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Pages>0</Pages>
  <Words>8985</Words>
  <Characters>0</Characters>
  <Application>Microsoft Office PowerPoint</Application>
  <DocSecurity>0</DocSecurity>
  <PresentationFormat>全屏显示(4:3)</PresentationFormat>
  <Lines>0</Lines>
  <Paragraphs>1276</Paragraphs>
  <Slides>148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148</vt:i4>
      </vt:variant>
    </vt:vector>
  </HeadingPairs>
  <TitlesOfParts>
    <vt:vector size="165" baseType="lpstr">
      <vt:lpstr>Arial</vt:lpstr>
      <vt:lpstr>宋体</vt:lpstr>
      <vt:lpstr>Times New Roman</vt:lpstr>
      <vt:lpstr>黑体</vt:lpstr>
      <vt:lpstr>楷体_GB2312</vt:lpstr>
      <vt:lpstr>Wingdings</vt:lpstr>
      <vt:lpstr>幼圆</vt:lpstr>
      <vt:lpstr>Verdana</vt:lpstr>
      <vt:lpstr>Tahoma</vt:lpstr>
      <vt:lpstr>ItalicT</vt:lpstr>
      <vt:lpstr>默认设计模板</vt:lpstr>
      <vt:lpstr>画笔图片</vt:lpstr>
      <vt:lpstr>Microsoft Word 97 - 2003 文档</vt:lpstr>
      <vt:lpstr>Microsoft 公式 3.0</vt:lpstr>
      <vt:lpstr>Visio.Drawing.11</vt:lpstr>
      <vt:lpstr>Equation.DSMT4</vt:lpstr>
      <vt:lpstr>Microsoft Word 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Structure - Top Level</vt:lpstr>
      <vt:lpstr>Structure - The CPU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 数据与文字的表示方法</vt:lpstr>
      <vt:lpstr>PowerPoint 演示文稿</vt:lpstr>
      <vt:lpstr>PowerPoint 演示文稿</vt:lpstr>
      <vt:lpstr>PowerPoint 演示文稿</vt:lpstr>
      <vt:lpstr>2.1.2 数值数据的定点表示</vt:lpstr>
      <vt:lpstr>2.1.2 数值数据的定点表示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. 2. 3  溢出及其判别: </vt:lpstr>
      <vt:lpstr>2 . 2. 3  溢出及其判别: </vt:lpstr>
      <vt:lpstr>PowerPoint 演示文稿</vt:lpstr>
      <vt:lpstr>PowerPoint 演示文稿</vt:lpstr>
      <vt:lpstr>PowerPoint 演示文稿</vt:lpstr>
      <vt:lpstr>题2-11 加法器进位链</vt:lpstr>
      <vt:lpstr>2.3 定点乘法运算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2.4 定点除法运算 </vt:lpstr>
      <vt:lpstr>PowerPoint 演示文稿</vt:lpstr>
      <vt:lpstr>PowerPoint 演示文稿</vt:lpstr>
      <vt:lpstr>PowerPoint 演示文稿</vt:lpstr>
      <vt:lpstr>2.5 定点运算器的组成与结构 </vt:lpstr>
      <vt:lpstr>2.5.1 逻辑运算</vt:lpstr>
      <vt:lpstr>2.5.1 逻辑运算</vt:lpstr>
      <vt:lpstr>数值数据的浮点表示</vt:lpstr>
      <vt:lpstr>数值数据的定点与浮点表示</vt:lpstr>
      <vt:lpstr>PowerPoint 演示文稿</vt:lpstr>
      <vt:lpstr>数值数据的浮点表示</vt:lpstr>
      <vt:lpstr>数值数据的浮点表示</vt:lpstr>
      <vt:lpstr>PowerPoint 演示文稿</vt:lpstr>
      <vt:lpstr>PowerPoint 演示文稿</vt:lpstr>
      <vt:lpstr>PowerPoint 演示文稿</vt:lpstr>
      <vt:lpstr>PowerPoint 演示文稿</vt:lpstr>
      <vt:lpstr>2.6 浮点运算方法和浮点运算器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6. 2 浮点乘除法运算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2.6.3 浮点运算器流水线</vt:lpstr>
      <vt:lpstr>PowerPoint 演示文稿</vt:lpstr>
      <vt:lpstr>PowerPoint 演示文稿</vt:lpstr>
      <vt:lpstr>存储器的层次结构</vt:lpstr>
      <vt:lpstr>PowerPoint 演示文稿</vt:lpstr>
      <vt:lpstr>SRAM存储器的特点</vt:lpstr>
      <vt:lpstr>DRAM存储器的特点</vt:lpstr>
      <vt:lpstr>SRAM和DRAM的对比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图3.25 1MB 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并行存储器 </vt:lpstr>
      <vt:lpstr>3.5.1 双端口存储器 </vt:lpstr>
      <vt:lpstr>3.5.2 多模块交叉存储器 </vt:lpstr>
      <vt:lpstr>(2)交叉方式 </vt:lpstr>
      <vt:lpstr>  交叉存储器工作原理：流水线执行多个独立读写操作！ </vt:lpstr>
      <vt:lpstr>      (2)理想情况下，交叉存储器读取m个字所需时间</vt:lpstr>
      <vt:lpstr>PowerPoint 演示文稿</vt:lpstr>
      <vt:lpstr>PowerPoint 演示文稿</vt:lpstr>
      <vt:lpstr>PowerPoint 演示文稿</vt:lpstr>
      <vt:lpstr>Cache的原理图</vt:lpstr>
      <vt:lpstr>PowerPoint 演示文稿</vt:lpstr>
      <vt:lpstr>  3.5.2 主存与Cache的地址映射及变换 </vt:lpstr>
      <vt:lpstr>PowerPoint 演示文稿</vt:lpstr>
      <vt:lpstr>PowerPoint 演示文稿</vt:lpstr>
      <vt:lpstr> 3、组相联映射（普遍采用）</vt:lpstr>
      <vt:lpstr>Cache的读写操作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转换后援缓冲器(TLB)/快表</vt:lpstr>
      <vt:lpstr>转换后援缓冲器(TLB)/快表</vt:lpstr>
      <vt:lpstr>PowerPoint 演示文稿</vt:lpstr>
      <vt:lpstr>题9 cache访问时间为15ns，如果被访单元在主存中，需要用60ns时间将其装入cache,然后再访问。若被访单元不在主存中，则需要10ms时间将其读入主存，再装入cache访问。若cache命中率为90%，主存命中率为60%，求该系统访问一个字的平均时间。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Sunny Chen</dc:creator>
  <cp:keywords/>
  <dc:description/>
  <cp:lastModifiedBy>Sunny Chen</cp:lastModifiedBy>
  <cp:revision>170</cp:revision>
  <cp:lastPrinted>1601-01-01T00:00:00Z</cp:lastPrinted>
  <dcterms:created xsi:type="dcterms:W3CDTF">1601-01-01T00:00:00Z</dcterms:created>
  <dcterms:modified xsi:type="dcterms:W3CDTF">2017-06-29T12:38:14Z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2052-6.6.0.2461</vt:lpwstr>
  </property>
</Properties>
</file>